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256" r:id="rId2"/>
    <p:sldId id="299" r:id="rId3"/>
    <p:sldId id="284" r:id="rId4"/>
    <p:sldId id="300" r:id="rId5"/>
    <p:sldId id="285" r:id="rId6"/>
    <p:sldId id="257" r:id="rId7"/>
    <p:sldId id="286" r:id="rId8"/>
    <p:sldId id="287" r:id="rId9"/>
    <p:sldId id="288" r:id="rId10"/>
    <p:sldId id="289" r:id="rId11"/>
    <p:sldId id="290" r:id="rId12"/>
    <p:sldId id="259" r:id="rId13"/>
    <p:sldId id="260" r:id="rId14"/>
    <p:sldId id="294" r:id="rId15"/>
    <p:sldId id="295" r:id="rId16"/>
    <p:sldId id="296" r:id="rId17"/>
    <p:sldId id="293" r:id="rId18"/>
    <p:sldId id="292" r:id="rId19"/>
    <p:sldId id="298" r:id="rId20"/>
    <p:sldId id="301" r:id="rId21"/>
    <p:sldId id="302" r:id="rId22"/>
    <p:sldId id="258" r:id="rId23"/>
    <p:sldId id="262" r:id="rId24"/>
    <p:sldId id="304" r:id="rId25"/>
    <p:sldId id="303" r:id="rId26"/>
    <p:sldId id="305"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A2C7"/>
    <a:srgbClr val="000000"/>
    <a:srgbClr val="FB9205"/>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p:scale>
          <a:sx n="100" d="100"/>
          <a:sy n="100" d="100"/>
        </p:scale>
        <p:origin x="1134" y="-162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5E7B20-3ED0-4E7F-B82D-84789F1E1812}" type="datetimeFigureOut">
              <a:rPr lang="fr-FR" smtClean="0"/>
              <a:t>17/08/2016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06F500-F217-494E-96DE-8E640F24E8CB}" type="slidenum">
              <a:rPr lang="fr-FR" smtClean="0"/>
              <a:t>‹N°›</a:t>
            </a:fld>
            <a:endParaRPr lang="fr-FR"/>
          </a:p>
        </p:txBody>
      </p:sp>
    </p:spTree>
    <p:extLst>
      <p:ext uri="{BB962C8B-B14F-4D97-AF65-F5344CB8AC3E}">
        <p14:creationId xmlns:p14="http://schemas.microsoft.com/office/powerpoint/2010/main" val="2717875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4ECB6E-3CAE-4B33-8C4D-C676089C71ED}" type="datetimeFigureOut">
              <a:rPr lang="fr-FR" smtClean="0"/>
              <a:t>17/08/2016</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7DC23-4C51-4B04-AC0C-B4AF4C393F1F}" type="slidenum">
              <a:rPr lang="fr-FR" smtClean="0"/>
              <a:t>‹N°›</a:t>
            </a:fld>
            <a:endParaRPr lang="fr-FR"/>
          </a:p>
        </p:txBody>
      </p:sp>
    </p:spTree>
    <p:extLst>
      <p:ext uri="{BB962C8B-B14F-4D97-AF65-F5344CB8AC3E}">
        <p14:creationId xmlns:p14="http://schemas.microsoft.com/office/powerpoint/2010/main" val="344123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B7DC23-4C51-4B04-AC0C-B4AF4C393F1F}" type="slidenum">
              <a:rPr lang="fr-FR" smtClean="0"/>
              <a:t>61</a:t>
            </a:fld>
            <a:endParaRPr lang="fr-FR"/>
          </a:p>
        </p:txBody>
      </p:sp>
    </p:spTree>
    <p:extLst>
      <p:ext uri="{BB962C8B-B14F-4D97-AF65-F5344CB8AC3E}">
        <p14:creationId xmlns:p14="http://schemas.microsoft.com/office/powerpoint/2010/main" val="52680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B7DC23-4C51-4B04-AC0C-B4AF4C393F1F}" type="slidenum">
              <a:rPr lang="fr-FR" smtClean="0"/>
              <a:t>62</a:t>
            </a:fld>
            <a:endParaRPr lang="fr-FR"/>
          </a:p>
        </p:txBody>
      </p:sp>
    </p:spTree>
    <p:extLst>
      <p:ext uri="{BB962C8B-B14F-4D97-AF65-F5344CB8AC3E}">
        <p14:creationId xmlns:p14="http://schemas.microsoft.com/office/powerpoint/2010/main" val="24254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2ABB8E8-C762-4BBC-8B04-BDF53547C234}" type="datetime1">
              <a:rPr lang="fr-FR" smtClean="0"/>
              <a:t>19/08/2016</a:t>
            </a:fld>
            <a:endParaRPr lang="fr-FR"/>
          </a:p>
        </p:txBody>
      </p:sp>
      <p:sp>
        <p:nvSpPr>
          <p:cNvPr id="5" name="Espace réservé du pied de page 4"/>
          <p:cNvSpPr>
            <a:spLocks noGrp="1"/>
          </p:cNvSpPr>
          <p:nvPr>
            <p:ph type="ftr" sz="quarter" idx="11"/>
          </p:nvPr>
        </p:nvSpPr>
        <p:spPr/>
        <p:txBody>
          <a:bodyPr/>
          <a:lstStyle/>
          <a:p>
            <a:r>
              <a:rPr lang="fr-FR" smtClean="0"/>
              <a:t>Rigolett</a:t>
            </a:r>
            <a:endParaRPr lang="fr-F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93879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06650F9-57F2-4A05-B757-BCF6E8F4B9C4}" type="datetime1">
              <a:rPr lang="fr-FR" smtClean="0"/>
              <a:t>19/08/2016</a:t>
            </a:fld>
            <a:endParaRPr lang="fr-FR"/>
          </a:p>
        </p:txBody>
      </p:sp>
      <p:sp>
        <p:nvSpPr>
          <p:cNvPr id="5" name="Espace réservé du pied de page 4"/>
          <p:cNvSpPr>
            <a:spLocks noGrp="1"/>
          </p:cNvSpPr>
          <p:nvPr>
            <p:ph type="ftr" sz="quarter" idx="11"/>
          </p:nvPr>
        </p:nvSpPr>
        <p:spPr/>
        <p:txBody>
          <a:bodyPr/>
          <a:lstStyle/>
          <a:p>
            <a:r>
              <a:rPr lang="fr-FR" smtClean="0"/>
              <a:t>Rigolett</a:t>
            </a:r>
            <a:endParaRPr lang="fr-F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418403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CD3012-C927-4EEA-B1A3-1798FFA58E04}" type="datetime1">
              <a:rPr lang="fr-FR" smtClean="0"/>
              <a:t>19/08/2016</a:t>
            </a:fld>
            <a:endParaRPr lang="fr-FR"/>
          </a:p>
        </p:txBody>
      </p:sp>
      <p:sp>
        <p:nvSpPr>
          <p:cNvPr id="5" name="Espace réservé du pied de page 4"/>
          <p:cNvSpPr>
            <a:spLocks noGrp="1"/>
          </p:cNvSpPr>
          <p:nvPr>
            <p:ph type="ftr" sz="quarter" idx="11"/>
          </p:nvPr>
        </p:nvSpPr>
        <p:spPr/>
        <p:txBody>
          <a:bodyPr/>
          <a:lstStyle/>
          <a:p>
            <a:r>
              <a:rPr lang="fr-FR" smtClean="0"/>
              <a:t>Rigolett</a:t>
            </a:r>
            <a:endParaRPr lang="fr-F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411412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4AC6E5-843B-4C59-AD2A-65A68A63719E}" type="datetime1">
              <a:rPr lang="fr-FR" smtClean="0"/>
              <a:t>19/08/2016</a:t>
            </a:fld>
            <a:endParaRPr lang="fr-FR"/>
          </a:p>
        </p:txBody>
      </p:sp>
      <p:sp>
        <p:nvSpPr>
          <p:cNvPr id="5" name="Espace réservé du pied de page 4"/>
          <p:cNvSpPr>
            <a:spLocks noGrp="1"/>
          </p:cNvSpPr>
          <p:nvPr>
            <p:ph type="ftr" sz="quarter" idx="11"/>
          </p:nvPr>
        </p:nvSpPr>
        <p:spPr/>
        <p:txBody>
          <a:bodyPr/>
          <a:lstStyle/>
          <a:p>
            <a:r>
              <a:rPr lang="fr-FR" smtClean="0"/>
              <a:t>Rigolett</a:t>
            </a:r>
            <a:endParaRPr lang="fr-F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213453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CB9E867-082A-4957-B39C-A876C81BE4D0}" type="datetime1">
              <a:rPr lang="fr-FR" smtClean="0"/>
              <a:t>19/08/2016</a:t>
            </a:fld>
            <a:endParaRPr lang="fr-FR"/>
          </a:p>
        </p:txBody>
      </p:sp>
      <p:sp>
        <p:nvSpPr>
          <p:cNvPr id="5" name="Espace réservé du pied de page 4"/>
          <p:cNvSpPr>
            <a:spLocks noGrp="1"/>
          </p:cNvSpPr>
          <p:nvPr>
            <p:ph type="ftr" sz="quarter" idx="11"/>
          </p:nvPr>
        </p:nvSpPr>
        <p:spPr/>
        <p:txBody>
          <a:bodyPr/>
          <a:lstStyle/>
          <a:p>
            <a:r>
              <a:rPr lang="fr-FR" smtClean="0"/>
              <a:t>Rigolett</a:t>
            </a:r>
            <a:endParaRPr lang="fr-F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337910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E36B0E9-4762-4AB6-9A17-2C0E79B8186F}" type="datetime1">
              <a:rPr lang="fr-FR" smtClean="0"/>
              <a:t>19/08/2016</a:t>
            </a:fld>
            <a:endParaRPr lang="fr-FR"/>
          </a:p>
        </p:txBody>
      </p:sp>
      <p:sp>
        <p:nvSpPr>
          <p:cNvPr id="6" name="Espace réservé du pied de page 5"/>
          <p:cNvSpPr>
            <a:spLocks noGrp="1"/>
          </p:cNvSpPr>
          <p:nvPr>
            <p:ph type="ftr" sz="quarter" idx="11"/>
          </p:nvPr>
        </p:nvSpPr>
        <p:spPr/>
        <p:txBody>
          <a:bodyPr/>
          <a:lstStyle/>
          <a:p>
            <a:r>
              <a:rPr lang="fr-FR" smtClean="0"/>
              <a:t>Rigolett</a:t>
            </a:r>
            <a:endParaRPr lang="fr-F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200821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F6905F7-8205-49D2-8910-2CBB1CB1DF02}" type="datetime1">
              <a:rPr lang="fr-FR" smtClean="0"/>
              <a:t>19/08/2016</a:t>
            </a:fld>
            <a:endParaRPr lang="fr-FR"/>
          </a:p>
        </p:txBody>
      </p:sp>
      <p:sp>
        <p:nvSpPr>
          <p:cNvPr id="8" name="Espace réservé du pied de page 7"/>
          <p:cNvSpPr>
            <a:spLocks noGrp="1"/>
          </p:cNvSpPr>
          <p:nvPr>
            <p:ph type="ftr" sz="quarter" idx="11"/>
          </p:nvPr>
        </p:nvSpPr>
        <p:spPr/>
        <p:txBody>
          <a:bodyPr/>
          <a:lstStyle/>
          <a:p>
            <a:r>
              <a:rPr lang="fr-FR" smtClean="0"/>
              <a:t>Rigolett</a:t>
            </a:r>
            <a:endParaRPr lang="fr-FR"/>
          </a:p>
        </p:txBody>
      </p:sp>
      <p:sp>
        <p:nvSpPr>
          <p:cNvPr id="9" name="Espace réservé du numéro de diapositive 8"/>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47885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E896120-0681-4B84-8E96-D79C6C58F584}" type="datetime1">
              <a:rPr lang="fr-FR" smtClean="0"/>
              <a:t>19/08/2016</a:t>
            </a:fld>
            <a:endParaRPr lang="fr-FR"/>
          </a:p>
        </p:txBody>
      </p:sp>
      <p:sp>
        <p:nvSpPr>
          <p:cNvPr id="4" name="Espace réservé du pied de page 3"/>
          <p:cNvSpPr>
            <a:spLocks noGrp="1"/>
          </p:cNvSpPr>
          <p:nvPr>
            <p:ph type="ftr" sz="quarter" idx="11"/>
          </p:nvPr>
        </p:nvSpPr>
        <p:spPr/>
        <p:txBody>
          <a:bodyPr/>
          <a:lstStyle/>
          <a:p>
            <a:r>
              <a:rPr lang="fr-FR" smtClean="0"/>
              <a:t>Rigolett</a:t>
            </a:r>
            <a:endParaRPr lang="fr-FR"/>
          </a:p>
        </p:txBody>
      </p:sp>
      <p:sp>
        <p:nvSpPr>
          <p:cNvPr id="5" name="Espace réservé du numéro de diapositive 4"/>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365615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F3BFFC-EF85-4ABE-AF54-65035B4BEBB1}" type="datetime1">
              <a:rPr lang="fr-FR" smtClean="0"/>
              <a:t>19/08/2016</a:t>
            </a:fld>
            <a:endParaRPr lang="fr-FR"/>
          </a:p>
        </p:txBody>
      </p:sp>
      <p:sp>
        <p:nvSpPr>
          <p:cNvPr id="3" name="Espace réservé du pied de page 2"/>
          <p:cNvSpPr>
            <a:spLocks noGrp="1"/>
          </p:cNvSpPr>
          <p:nvPr>
            <p:ph type="ftr" sz="quarter" idx="11"/>
          </p:nvPr>
        </p:nvSpPr>
        <p:spPr/>
        <p:txBody>
          <a:bodyPr/>
          <a:lstStyle/>
          <a:p>
            <a:r>
              <a:rPr lang="fr-FR" smtClean="0"/>
              <a:t>Rigolett</a:t>
            </a:r>
            <a:endParaRPr lang="fr-FR"/>
          </a:p>
        </p:txBody>
      </p:sp>
      <p:sp>
        <p:nvSpPr>
          <p:cNvPr id="4" name="Espace réservé du numéro de diapositive 3"/>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422385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C8236E2-53A1-4F4B-A12F-73CCF6834182}" type="datetime1">
              <a:rPr lang="fr-FR" smtClean="0"/>
              <a:t>19/08/2016</a:t>
            </a:fld>
            <a:endParaRPr lang="fr-FR"/>
          </a:p>
        </p:txBody>
      </p:sp>
      <p:sp>
        <p:nvSpPr>
          <p:cNvPr id="6" name="Espace réservé du pied de page 5"/>
          <p:cNvSpPr>
            <a:spLocks noGrp="1"/>
          </p:cNvSpPr>
          <p:nvPr>
            <p:ph type="ftr" sz="quarter" idx="11"/>
          </p:nvPr>
        </p:nvSpPr>
        <p:spPr/>
        <p:txBody>
          <a:bodyPr/>
          <a:lstStyle/>
          <a:p>
            <a:r>
              <a:rPr lang="fr-FR" smtClean="0"/>
              <a:t>Rigolett</a:t>
            </a:r>
            <a:endParaRPr lang="fr-F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234870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01E9BD-A30D-4435-A94A-AFBA818A6EE8}" type="datetime1">
              <a:rPr lang="fr-FR" smtClean="0"/>
              <a:t>19/08/2016</a:t>
            </a:fld>
            <a:endParaRPr lang="fr-FR"/>
          </a:p>
        </p:txBody>
      </p:sp>
      <p:sp>
        <p:nvSpPr>
          <p:cNvPr id="6" name="Espace réservé du pied de page 5"/>
          <p:cNvSpPr>
            <a:spLocks noGrp="1"/>
          </p:cNvSpPr>
          <p:nvPr>
            <p:ph type="ftr" sz="quarter" idx="11"/>
          </p:nvPr>
        </p:nvSpPr>
        <p:spPr/>
        <p:txBody>
          <a:bodyPr/>
          <a:lstStyle/>
          <a:p>
            <a:r>
              <a:rPr lang="fr-FR" smtClean="0"/>
              <a:t>Rigolett</a:t>
            </a:r>
            <a:endParaRPr lang="fr-F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‹N°›</a:t>
            </a:fld>
            <a:endParaRPr lang="fr-FR"/>
          </a:p>
        </p:txBody>
      </p:sp>
    </p:spTree>
    <p:extLst>
      <p:ext uri="{BB962C8B-B14F-4D97-AF65-F5344CB8AC3E}">
        <p14:creationId xmlns:p14="http://schemas.microsoft.com/office/powerpoint/2010/main" val="232480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25D8088-0408-4292-A701-9009EE39A370}" type="datetime1">
              <a:rPr lang="fr-FR" smtClean="0"/>
              <a:t>19/08/2016</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Rigolett</a:t>
            </a:r>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473093C-0CA7-4B79-A746-F5F6C1908E8F}" type="slidenum">
              <a:rPr lang="fr-FR" smtClean="0"/>
              <a:t>‹N°›</a:t>
            </a:fld>
            <a:endParaRPr lang="fr-FR"/>
          </a:p>
        </p:txBody>
      </p:sp>
    </p:spTree>
    <p:extLst>
      <p:ext uri="{BB962C8B-B14F-4D97-AF65-F5344CB8AC3E}">
        <p14:creationId xmlns:p14="http://schemas.microsoft.com/office/powerpoint/2010/main" val="1476636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gif"/></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7.gif"/></Relationships>
</file>

<file path=ppt/slides/_rels/slide2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gif"/><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1.gif"/><Relationship Id="rId5" Type="http://schemas.openxmlformats.org/officeDocument/2006/relationships/image" Target="../media/image60.gif"/><Relationship Id="rId4" Type="http://schemas.openxmlformats.org/officeDocument/2006/relationships/image" Target="../media/image59.gif"/></Relationships>
</file>

<file path=ppt/slides/_rels/slide3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7.jpeg"/><Relationship Id="rId7" Type="http://schemas.openxmlformats.org/officeDocument/2006/relationships/image" Target="../media/image66.png"/><Relationship Id="rId2" Type="http://schemas.openxmlformats.org/officeDocument/2006/relationships/image" Target="../media/image62.gif"/><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74.gif"/><Relationship Id="rId4" Type="http://schemas.openxmlformats.org/officeDocument/2006/relationships/image" Target="../media/image54.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2.gif"/></Relationships>
</file>

<file path=ppt/slides/_rels/slide4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6.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7.jpeg"/><Relationship Id="rId4" Type="http://schemas.openxmlformats.org/officeDocument/2006/relationships/image" Target="../media/image84.png"/><Relationship Id="rId9"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2.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86.pn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82.gif"/><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7.jpe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7.gif"/><Relationship Id="rId1" Type="http://schemas.openxmlformats.org/officeDocument/2006/relationships/slideLayout" Target="../slideLayouts/slideLayout2.xml"/><Relationship Id="rId4" Type="http://schemas.openxmlformats.org/officeDocument/2006/relationships/image" Target="../media/image98.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1.gif"/><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97.gif"/><Relationship Id="rId3" Type="http://schemas.openxmlformats.org/officeDocument/2006/relationships/image" Target="../media/image100.gif"/><Relationship Id="rId7" Type="http://schemas.openxmlformats.org/officeDocument/2006/relationships/image" Target="../media/image10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10" Type="http://schemas.openxmlformats.org/officeDocument/2006/relationships/image" Target="../media/image7.jpe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6.png"/><Relationship Id="rId7" Type="http://schemas.openxmlformats.org/officeDocument/2006/relationships/image" Target="../media/image30.gif"/><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6858000" cy="9144000"/>
          </a:xfrm>
        </p:spPr>
        <p:txBody>
          <a:bodyPr>
            <a:noAutofit/>
          </a:bodyPr>
          <a:lstStyle/>
          <a:p>
            <a:pPr>
              <a:lnSpc>
                <a:spcPct val="115000"/>
              </a:lnSpc>
              <a:spcAft>
                <a:spcPts val="1000"/>
              </a:spcAft>
            </a:pPr>
            <a:r>
              <a:rPr lang="fr-FR" sz="2800" dirty="0" smtClean="0">
                <a:effectLst/>
                <a:latin typeface="Cursive standard"/>
                <a:ea typeface="Calibri"/>
                <a:cs typeface="Times New Roman"/>
              </a:rPr>
              <a:t/>
            </a:r>
            <a:br>
              <a:rPr lang="fr-FR" sz="2800" dirty="0" smtClean="0">
                <a:effectLst/>
                <a:latin typeface="Cursive standard"/>
                <a:ea typeface="Calibri"/>
                <a:cs typeface="Times New Roman"/>
              </a:rPr>
            </a:br>
            <a:r>
              <a:rPr lang="fr-FR" sz="2800" dirty="0">
                <a:latin typeface="Cursive standard"/>
                <a:ea typeface="Calibri"/>
                <a:cs typeface="Times New Roman"/>
              </a:rPr>
              <a:t/>
            </a:r>
            <a:br>
              <a:rPr lang="fr-FR" sz="2800" dirty="0">
                <a:latin typeface="Cursive standard"/>
                <a:ea typeface="Calibri"/>
                <a:cs typeface="Times New Roman"/>
              </a:rPr>
            </a:br>
            <a:r>
              <a:rPr lang="fr-FR" sz="6600" dirty="0" smtClean="0">
                <a:solidFill>
                  <a:srgbClr val="FF0000"/>
                </a:solidFill>
                <a:effectLst/>
                <a:latin typeface="Sketch Nice"/>
                <a:ea typeface="Calibri"/>
                <a:cs typeface="Times New Roman"/>
              </a:rPr>
              <a:t>M</a:t>
            </a:r>
            <a:r>
              <a:rPr lang="fr-FR" sz="6600" dirty="0" smtClean="0">
                <a:solidFill>
                  <a:srgbClr val="FFC000"/>
                </a:solidFill>
                <a:effectLst/>
                <a:latin typeface="Sketch Nice"/>
                <a:ea typeface="Calibri"/>
                <a:cs typeface="Times New Roman"/>
              </a:rPr>
              <a:t>o</a:t>
            </a:r>
            <a:r>
              <a:rPr lang="fr-FR" sz="6600" dirty="0" smtClean="0">
                <a:solidFill>
                  <a:srgbClr val="FFFF00"/>
                </a:solidFill>
                <a:effectLst/>
                <a:latin typeface="Sketch Nice"/>
                <a:ea typeface="Calibri"/>
                <a:cs typeface="Times New Roman"/>
              </a:rPr>
              <a:t>n</a:t>
            </a:r>
            <a:r>
              <a:rPr lang="fr-FR" sz="6600" dirty="0" smtClean="0">
                <a:effectLst/>
                <a:latin typeface="Sketch Nice"/>
                <a:ea typeface="Calibri"/>
                <a:cs typeface="Times New Roman"/>
              </a:rPr>
              <a:t> </a:t>
            </a:r>
            <a:r>
              <a:rPr lang="fr-FR" sz="6600" dirty="0" smtClean="0">
                <a:solidFill>
                  <a:srgbClr val="92D050"/>
                </a:solidFill>
                <a:effectLst/>
                <a:latin typeface="Sketch Nice"/>
                <a:ea typeface="Calibri"/>
                <a:cs typeface="Times New Roman"/>
              </a:rPr>
              <a:t>c</a:t>
            </a:r>
            <a:r>
              <a:rPr lang="fr-FR" sz="6600" dirty="0" smtClean="0">
                <a:solidFill>
                  <a:srgbClr val="00B050"/>
                </a:solidFill>
                <a:effectLst/>
                <a:latin typeface="Sketch Nice"/>
                <a:ea typeface="Calibri"/>
                <a:cs typeface="Times New Roman"/>
              </a:rPr>
              <a:t>a</a:t>
            </a:r>
            <a:r>
              <a:rPr lang="fr-FR" sz="6600" dirty="0" smtClean="0">
                <a:solidFill>
                  <a:srgbClr val="00B0F0"/>
                </a:solidFill>
                <a:effectLst/>
                <a:latin typeface="Sketch Nice"/>
                <a:ea typeface="Calibri"/>
                <a:cs typeface="Times New Roman"/>
              </a:rPr>
              <a:t>h</a:t>
            </a:r>
            <a:r>
              <a:rPr lang="fr-FR" sz="6600" dirty="0" smtClean="0">
                <a:solidFill>
                  <a:srgbClr val="0070C0"/>
                </a:solidFill>
                <a:effectLst/>
                <a:latin typeface="Sketch Nice"/>
                <a:ea typeface="Calibri"/>
                <a:cs typeface="Times New Roman"/>
              </a:rPr>
              <a:t>i</a:t>
            </a:r>
            <a:r>
              <a:rPr lang="fr-FR" sz="6600" dirty="0" smtClean="0">
                <a:solidFill>
                  <a:srgbClr val="7030A0"/>
                </a:solidFill>
                <a:effectLst/>
                <a:latin typeface="Sketch Nice"/>
                <a:ea typeface="Calibri"/>
                <a:cs typeface="Times New Roman"/>
              </a:rPr>
              <a:t>e</a:t>
            </a:r>
            <a:r>
              <a:rPr lang="fr-FR" sz="6600" dirty="0" smtClean="0">
                <a:solidFill>
                  <a:srgbClr val="FF00FF"/>
                </a:solidFill>
                <a:effectLst/>
                <a:latin typeface="Sketch Nice"/>
                <a:ea typeface="Calibri"/>
                <a:cs typeface="Times New Roman"/>
              </a:rPr>
              <a:t>r</a:t>
            </a:r>
            <a:r>
              <a:rPr lang="fr-FR" sz="6600" dirty="0" smtClean="0">
                <a:effectLst/>
                <a:latin typeface="Sketch Nice"/>
                <a:ea typeface="Calibri"/>
                <a:cs typeface="Times New Roman"/>
              </a:rPr>
              <a:t> </a:t>
            </a:r>
            <a:r>
              <a:rPr lang="fr-FR" sz="6600" dirty="0" smtClean="0">
                <a:solidFill>
                  <a:srgbClr val="FF0000"/>
                </a:solidFill>
                <a:effectLst/>
                <a:latin typeface="Sketch Nice"/>
                <a:ea typeface="Calibri"/>
                <a:cs typeface="Times New Roman"/>
              </a:rPr>
              <a:t>d</a:t>
            </a:r>
            <a:r>
              <a:rPr lang="fr-FR" sz="6600" dirty="0" smtClean="0">
                <a:solidFill>
                  <a:srgbClr val="FB9205"/>
                </a:solidFill>
                <a:effectLst/>
                <a:latin typeface="Sketch Nice"/>
                <a:ea typeface="Calibri"/>
                <a:cs typeface="Times New Roman"/>
              </a:rPr>
              <a:t>e</a:t>
            </a:r>
            <a:r>
              <a:rPr lang="fr-FR" sz="6600" dirty="0" smtClean="0">
                <a:effectLst/>
                <a:latin typeface="Sketch Nice"/>
                <a:ea typeface="Calibri"/>
                <a:cs typeface="Times New Roman"/>
              </a:rPr>
              <a:t> </a:t>
            </a:r>
            <a:r>
              <a:rPr lang="fr-FR" sz="6600" dirty="0" smtClean="0">
                <a:solidFill>
                  <a:srgbClr val="FFFF00"/>
                </a:solidFill>
                <a:effectLst/>
                <a:latin typeface="Sketch Nice"/>
                <a:ea typeface="Calibri"/>
                <a:cs typeface="Times New Roman"/>
              </a:rPr>
              <a:t>r</a:t>
            </a:r>
            <a:r>
              <a:rPr lang="fr-FR" sz="6600" dirty="0" smtClean="0">
                <a:solidFill>
                  <a:srgbClr val="92D050"/>
                </a:solidFill>
                <a:effectLst/>
                <a:latin typeface="Sketch Nice"/>
                <a:ea typeface="Calibri"/>
                <a:cs typeface="Times New Roman"/>
              </a:rPr>
              <a:t>é</a:t>
            </a:r>
            <a:r>
              <a:rPr lang="fr-FR" sz="6600" dirty="0" smtClean="0">
                <a:solidFill>
                  <a:srgbClr val="00B050"/>
                </a:solidFill>
                <a:effectLst/>
                <a:latin typeface="Sketch Nice"/>
                <a:ea typeface="Calibri"/>
                <a:cs typeface="Times New Roman"/>
              </a:rPr>
              <a:t>u</a:t>
            </a:r>
            <a:r>
              <a:rPr lang="fr-FR" sz="6600" dirty="0" smtClean="0">
                <a:solidFill>
                  <a:srgbClr val="00B0F0"/>
                </a:solidFill>
                <a:effectLst/>
                <a:latin typeface="Sketch Nice"/>
                <a:ea typeface="Calibri"/>
                <a:cs typeface="Times New Roman"/>
              </a:rPr>
              <a:t>s</a:t>
            </a:r>
            <a:r>
              <a:rPr lang="fr-FR" sz="6600" dirty="0" smtClean="0">
                <a:solidFill>
                  <a:srgbClr val="0070C0"/>
                </a:solidFill>
                <a:effectLst/>
                <a:latin typeface="Sketch Nice"/>
                <a:ea typeface="Calibri"/>
                <a:cs typeface="Times New Roman"/>
              </a:rPr>
              <a:t>s</a:t>
            </a:r>
            <a:r>
              <a:rPr lang="fr-FR" sz="6600" dirty="0" smtClean="0">
                <a:solidFill>
                  <a:srgbClr val="7030A0"/>
                </a:solidFill>
                <a:effectLst/>
                <a:latin typeface="Sketch Nice"/>
                <a:ea typeface="Calibri"/>
                <a:cs typeface="Times New Roman"/>
              </a:rPr>
              <a:t>i</a:t>
            </a:r>
            <a:r>
              <a:rPr lang="fr-FR" sz="6600" dirty="0" smtClean="0">
                <a:solidFill>
                  <a:srgbClr val="FF00FF"/>
                </a:solidFill>
                <a:effectLst/>
                <a:latin typeface="Sketch Nice"/>
                <a:ea typeface="Calibri"/>
                <a:cs typeface="Times New Roman"/>
              </a:rPr>
              <a:t>t</a:t>
            </a:r>
            <a:r>
              <a:rPr lang="fr-FR" sz="6600" dirty="0" smtClean="0">
                <a:solidFill>
                  <a:srgbClr val="FF0000"/>
                </a:solidFill>
                <a:effectLst/>
                <a:latin typeface="Sketch Nice"/>
                <a:ea typeface="Calibri"/>
                <a:cs typeface="Times New Roman"/>
              </a:rPr>
              <a:t>e</a:t>
            </a:r>
            <a:r>
              <a:rPr lang="fr-FR" sz="6600" dirty="0" smtClean="0">
                <a:solidFill>
                  <a:srgbClr val="FFC000"/>
                </a:solidFill>
                <a:effectLst/>
                <a:latin typeface="Sketch Nice"/>
                <a:ea typeface="Calibri"/>
                <a:cs typeface="Times New Roman"/>
              </a:rPr>
              <a:t>s</a:t>
            </a:r>
            <a:r>
              <a:rPr lang="fr-FR" sz="6600" dirty="0" smtClean="0">
                <a:effectLst/>
                <a:latin typeface="Sketch Nice"/>
                <a:ea typeface="Calibri"/>
                <a:cs typeface="Times New Roman"/>
              </a:rPr>
              <a:t> </a:t>
            </a:r>
            <a:br>
              <a:rPr lang="fr-FR" sz="6600" dirty="0" smtClean="0">
                <a:effectLst/>
                <a:latin typeface="Sketch Nice"/>
                <a:ea typeface="Calibri"/>
                <a:cs typeface="Times New Roman"/>
              </a:rPr>
            </a:br>
            <a:r>
              <a:rPr lang="fr-FR" sz="6600" dirty="0" smtClean="0">
                <a:solidFill>
                  <a:srgbClr val="00B0F0"/>
                </a:solidFill>
                <a:effectLst/>
                <a:latin typeface="Sketch Nice"/>
                <a:ea typeface="Calibri"/>
                <a:cs typeface="Times New Roman"/>
              </a:rPr>
              <a:t>C</a:t>
            </a:r>
            <a:r>
              <a:rPr lang="fr-FR" sz="6600" dirty="0" smtClean="0">
                <a:solidFill>
                  <a:srgbClr val="7030A0"/>
                </a:solidFill>
                <a:latin typeface="Sketch Nice"/>
                <a:ea typeface="Calibri"/>
                <a:cs typeface="Times New Roman"/>
              </a:rPr>
              <a:t>y</a:t>
            </a:r>
            <a:r>
              <a:rPr lang="fr-FR" sz="6600" dirty="0" smtClean="0">
                <a:solidFill>
                  <a:srgbClr val="FF00FF"/>
                </a:solidFill>
                <a:latin typeface="Sketch Nice"/>
                <a:ea typeface="Calibri"/>
                <a:cs typeface="Times New Roman"/>
              </a:rPr>
              <a:t>c</a:t>
            </a:r>
            <a:r>
              <a:rPr lang="fr-FR" sz="6600" dirty="0" smtClean="0">
                <a:solidFill>
                  <a:srgbClr val="FF0000"/>
                </a:solidFill>
                <a:latin typeface="Sketch Nice"/>
                <a:ea typeface="Calibri"/>
                <a:cs typeface="Times New Roman"/>
              </a:rPr>
              <a:t>l</a:t>
            </a:r>
            <a:r>
              <a:rPr lang="fr-FR" sz="6600" dirty="0" smtClean="0">
                <a:solidFill>
                  <a:srgbClr val="FFC000"/>
                </a:solidFill>
                <a:latin typeface="Sketch Nice"/>
                <a:ea typeface="Calibri"/>
                <a:cs typeface="Times New Roman"/>
              </a:rPr>
              <a:t>e</a:t>
            </a:r>
            <a:r>
              <a:rPr lang="fr-FR" sz="6600" dirty="0" smtClean="0">
                <a:solidFill>
                  <a:srgbClr val="7030A0"/>
                </a:solidFill>
                <a:latin typeface="Sketch Nice"/>
                <a:ea typeface="Calibri"/>
                <a:cs typeface="Times New Roman"/>
              </a:rPr>
              <a:t> </a:t>
            </a:r>
            <a:r>
              <a:rPr lang="fr-FR" sz="6600" dirty="0" smtClean="0">
                <a:solidFill>
                  <a:srgbClr val="FFFF00"/>
                </a:solidFill>
                <a:latin typeface="Sketch Nice"/>
                <a:ea typeface="Calibri"/>
                <a:cs typeface="Times New Roman"/>
              </a:rPr>
              <a:t>2</a:t>
            </a:r>
            <a:r>
              <a:rPr lang="fr-FR" sz="1200" dirty="0">
                <a:ea typeface="Calibri"/>
                <a:cs typeface="Times New Roman"/>
              </a:rPr>
              <a:t/>
            </a:r>
            <a:br>
              <a:rPr lang="fr-FR" sz="1200" dirty="0">
                <a:ea typeface="Calibri"/>
                <a:cs typeface="Times New Roman"/>
              </a:rPr>
            </a:br>
            <a:r>
              <a:rPr lang="fr-FR" sz="2800" dirty="0" smtClean="0">
                <a:solidFill>
                  <a:srgbClr val="7030A0"/>
                </a:solidFill>
                <a:effectLst/>
                <a:latin typeface="cinnamon cake"/>
                <a:ea typeface="Calibri"/>
                <a:cs typeface="Times New Roman"/>
              </a:rPr>
              <a:t> </a:t>
            </a:r>
            <a:r>
              <a:rPr lang="fr-FR" sz="1200" dirty="0">
                <a:ea typeface="Calibri"/>
                <a:cs typeface="Times New Roman"/>
              </a:rPr>
              <a:t/>
            </a:r>
            <a:br>
              <a:rPr lang="fr-FR" sz="1200" dirty="0">
                <a:ea typeface="Calibri"/>
                <a:cs typeface="Times New Roman"/>
              </a:rPr>
            </a:br>
            <a:r>
              <a:rPr lang="fr-FR" sz="2800" dirty="0" smtClean="0">
                <a:solidFill>
                  <a:srgbClr val="7030A0"/>
                </a:solidFill>
                <a:effectLst/>
                <a:latin typeface="cinnamon cake"/>
                <a:ea typeface="Calibri"/>
                <a:cs typeface="Times New Roman"/>
              </a:rPr>
              <a:t>Ce cahier regroupe mes réussites, il me permet de mesurer mes progrès tout au long du cycle 2</a:t>
            </a:r>
            <a:endParaRPr lang="fr-FR" sz="2800" dirty="0"/>
          </a:p>
        </p:txBody>
      </p:sp>
      <p:sp>
        <p:nvSpPr>
          <p:cNvPr id="4" name="ZoneTexte 3"/>
          <p:cNvSpPr txBox="1"/>
          <p:nvPr/>
        </p:nvSpPr>
        <p:spPr>
          <a:xfrm>
            <a:off x="0" y="318459"/>
            <a:ext cx="3068960" cy="857671"/>
          </a:xfrm>
          <a:prstGeom prst="rect">
            <a:avLst/>
          </a:prstGeom>
          <a:noFill/>
        </p:spPr>
        <p:txBody>
          <a:bodyPr wrap="square" rtlCol="0">
            <a:spAutoFit/>
          </a:bodyPr>
          <a:lstStyle/>
          <a:p>
            <a:pPr>
              <a:lnSpc>
                <a:spcPct val="115000"/>
              </a:lnSpc>
              <a:spcAft>
                <a:spcPts val="1000"/>
              </a:spcAft>
            </a:pPr>
            <a:r>
              <a:rPr lang="fr-FR" dirty="0" smtClean="0">
                <a:effectLst/>
                <a:latin typeface="Cursive standard"/>
                <a:ea typeface="Calibri"/>
                <a:cs typeface="Times New Roman"/>
              </a:rPr>
              <a:t>Nom_______________</a:t>
            </a:r>
            <a:endParaRPr lang="fr-FR" sz="1000" dirty="0">
              <a:ea typeface="Calibri"/>
              <a:cs typeface="Times New Roman"/>
            </a:endParaRPr>
          </a:p>
          <a:p>
            <a:pPr>
              <a:lnSpc>
                <a:spcPct val="115000"/>
              </a:lnSpc>
              <a:spcAft>
                <a:spcPts val="1000"/>
              </a:spcAft>
            </a:pPr>
            <a:r>
              <a:rPr lang="fr-FR" dirty="0" smtClean="0">
                <a:effectLst/>
                <a:latin typeface="Cursive standard"/>
                <a:ea typeface="Calibri"/>
                <a:cs typeface="Times New Roman"/>
              </a:rPr>
              <a:t>Prénom_____________</a:t>
            </a:r>
            <a:endParaRPr lang="fr-FR" sz="1000" dirty="0">
              <a:ea typeface="Calibri"/>
              <a:cs typeface="Times New Roman"/>
            </a:endParaRPr>
          </a:p>
        </p:txBody>
      </p:sp>
      <p:sp>
        <p:nvSpPr>
          <p:cNvPr id="3" name="ZoneTexte 2"/>
          <p:cNvSpPr txBox="1"/>
          <p:nvPr/>
        </p:nvSpPr>
        <p:spPr>
          <a:xfrm rot="20487640">
            <a:off x="4541854" y="5515583"/>
            <a:ext cx="1944216" cy="523220"/>
          </a:xfrm>
          <a:prstGeom prst="rect">
            <a:avLst/>
          </a:prstGeom>
          <a:noFill/>
        </p:spPr>
        <p:txBody>
          <a:bodyPr wrap="square" rtlCol="0">
            <a:spAutoFit/>
          </a:bodyPr>
          <a:lstStyle/>
          <a:p>
            <a:r>
              <a:rPr lang="fr-FR" sz="2800" dirty="0" smtClean="0">
                <a:latin typeface="AdamGorry-Lights" panose="020F0702020204020204" pitchFamily="34" charset="0"/>
              </a:rPr>
              <a:t>Français</a:t>
            </a:r>
            <a:endParaRPr lang="fr-FR" dirty="0">
              <a:latin typeface="AdamGorry-Lights" panose="020F0702020204020204" pitchFamily="34" charset="0"/>
            </a:endParaRPr>
          </a:p>
        </p:txBody>
      </p:sp>
    </p:spTree>
    <p:extLst>
      <p:ext uri="{BB962C8B-B14F-4D97-AF65-F5344CB8AC3E}">
        <p14:creationId xmlns:p14="http://schemas.microsoft.com/office/powerpoint/2010/main" val="2840751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grpSp>
        <p:nvGrpSpPr>
          <p:cNvPr id="41" name="Groupe 40"/>
          <p:cNvGrpSpPr/>
          <p:nvPr/>
        </p:nvGrpSpPr>
        <p:grpSpPr>
          <a:xfrm>
            <a:off x="-22743" y="1900805"/>
            <a:ext cx="1750896" cy="1417323"/>
            <a:chOff x="-47249" y="1273893"/>
            <a:chExt cx="1750896" cy="1417323"/>
          </a:xfrm>
        </p:grpSpPr>
        <p:sp>
          <p:nvSpPr>
            <p:cNvPr id="43"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L5</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a:t>
              </a:r>
              <a:r>
                <a:rPr lang="fr-FR" sz="1000" dirty="0" smtClean="0">
                  <a:solidFill>
                    <a:schemeClr val="accent4">
                      <a:lumMod val="75000"/>
                    </a:schemeClr>
                  </a:solidFill>
                  <a:latin typeface="cinnamon cake"/>
                  <a:ea typeface="Calibri"/>
                  <a:cs typeface="Times New Roman"/>
                </a:rPr>
                <a:t>sais lire et écrire des syllabes complexes,</a:t>
              </a:r>
              <a:endParaRPr lang="fr-FR" sz="1000" dirty="0">
                <a:solidFill>
                  <a:schemeClr val="accent4">
                    <a:lumMod val="75000"/>
                  </a:schemeClr>
                </a:solidFill>
                <a:latin typeface="cinnamon cake"/>
                <a:ea typeface="Calibri"/>
                <a:cs typeface="Times New Roman"/>
              </a:endParaRPr>
            </a:p>
          </p:txBody>
        </p:sp>
        <p:sp>
          <p:nvSpPr>
            <p:cNvPr id="44"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graphicFrame>
        <p:nvGraphicFramePr>
          <p:cNvPr id="6" name="Tableau 5"/>
          <p:cNvGraphicFramePr>
            <a:graphicFrameLocks noGrp="1"/>
          </p:cNvGraphicFramePr>
          <p:nvPr>
            <p:extLst>
              <p:ext uri="{D42A27DB-BD31-4B8C-83A1-F6EECF244321}">
                <p14:modId xmlns:p14="http://schemas.microsoft.com/office/powerpoint/2010/main" val="1784536294"/>
              </p:ext>
            </p:extLst>
          </p:nvPr>
        </p:nvGraphicFramePr>
        <p:xfrm>
          <a:off x="1755205" y="1331640"/>
          <a:ext cx="5025660" cy="2657884"/>
        </p:xfrm>
        <a:graphic>
          <a:graphicData uri="http://schemas.openxmlformats.org/drawingml/2006/table">
            <a:tbl>
              <a:tblPr firstRow="1" bandRow="1">
                <a:tableStyleId>{5C22544A-7EE6-4342-B048-85BDC9FD1C3A}</a:tableStyleId>
              </a:tblPr>
              <a:tblGrid>
                <a:gridCol w="1005132"/>
                <a:gridCol w="1005132"/>
                <a:gridCol w="1005132"/>
                <a:gridCol w="1005132"/>
                <a:gridCol w="1005132"/>
              </a:tblGrid>
              <a:tr h="371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0" dirty="0" err="1" smtClean="0">
                          <a:solidFill>
                            <a:schemeClr val="tx1"/>
                          </a:solidFill>
                        </a:rPr>
                        <a:t>voi</a:t>
                      </a:r>
                      <a:endParaRPr lang="fr-FR" b="0" dirty="0" smtClean="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FAU</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RILLE</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LOU</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beau</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algn="ctr"/>
                      <a:r>
                        <a:rPr lang="fr-FR" b="0" dirty="0" err="1" smtClean="0">
                          <a:solidFill>
                            <a:schemeClr val="tx1"/>
                          </a:solidFill>
                        </a:rPr>
                        <a:t>pam</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jeu</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err="1" smtClean="0">
                          <a:solidFill>
                            <a:schemeClr val="tx1"/>
                          </a:solidFill>
                          <a:latin typeface="Cursive standard" pitchFamily="2" charset="0"/>
                        </a:rPr>
                        <a:t>aig</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son</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bin</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algn="ctr"/>
                      <a:r>
                        <a:rPr lang="fr-FR" b="0" dirty="0" err="1" smtClean="0">
                          <a:solidFill>
                            <a:schemeClr val="tx1"/>
                          </a:solidFill>
                        </a:rPr>
                        <a:t>kou</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AUL</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dei</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err="1" smtClean="0">
                          <a:solidFill>
                            <a:schemeClr val="tx1"/>
                          </a:solidFill>
                          <a:latin typeface="Cursive standard" pitchFamily="2" charset="0"/>
                        </a:rPr>
                        <a:t>uce</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err="1" smtClean="0">
                          <a:solidFill>
                            <a:schemeClr val="tx1"/>
                          </a:solidFill>
                          <a:latin typeface="Cursive standard" pitchFamily="2" charset="0"/>
                        </a:rPr>
                        <a:t>ysa</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algn="ctr"/>
                      <a:r>
                        <a:rPr lang="fr-FR" sz="2400" b="0" dirty="0" err="1" smtClean="0">
                          <a:solidFill>
                            <a:schemeClr val="tx1"/>
                          </a:solidFill>
                          <a:latin typeface="Cursive standard" pitchFamily="2" charset="0"/>
                        </a:rPr>
                        <a:t>oip</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err="1" smtClean="0">
                          <a:solidFill>
                            <a:schemeClr val="tx1"/>
                          </a:solidFill>
                        </a:rPr>
                        <a:t>imb</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EUR</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ASO</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smtClean="0">
                          <a:solidFill>
                            <a:schemeClr val="tx1"/>
                          </a:solidFill>
                          <a:latin typeface="Cursive standard" pitchFamily="2" charset="0"/>
                        </a:rPr>
                        <a:t>tin</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algn="ctr"/>
                      <a:r>
                        <a:rPr lang="fr-FR" b="0" dirty="0" smtClean="0">
                          <a:solidFill>
                            <a:schemeClr val="tx1"/>
                          </a:solidFill>
                        </a:rPr>
                        <a:t>OUV</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ZAU</a:t>
                      </a:r>
                      <a:endParaRPr lang="fr-FR" b="0" dirty="0" smtClean="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err="1" smtClean="0">
                          <a:solidFill>
                            <a:schemeClr val="tx1"/>
                          </a:solidFill>
                        </a:rPr>
                        <a:t>wei</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err="1" smtClean="0">
                          <a:solidFill>
                            <a:schemeClr val="tx1"/>
                          </a:solidFill>
                          <a:latin typeface="Cursive standard" pitchFamily="2" charset="0"/>
                        </a:rPr>
                        <a:t>xion</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err="1" smtClean="0">
                          <a:solidFill>
                            <a:schemeClr val="tx1"/>
                          </a:solidFill>
                        </a:rPr>
                        <a:t>rette</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dirty="0" smtClean="0">
                          <a:solidFill>
                            <a:schemeClr val="tx1"/>
                          </a:solidFill>
                          <a:latin typeface="Cursive standard" pitchFamily="2" charset="0"/>
                        </a:rPr>
                        <a:t>Mou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smtClean="0">
                          <a:solidFill>
                            <a:schemeClr val="tx1"/>
                          </a:solidFill>
                          <a:latin typeface="Cursive standard" pitchFamily="2" charset="0"/>
                        </a:rPr>
                        <a:t>Pille</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0" kern="1200" dirty="0" err="1" smtClean="0">
                          <a:solidFill>
                            <a:schemeClr val="tx1"/>
                          </a:solidFill>
                          <a:latin typeface="+mn-lt"/>
                          <a:ea typeface="+mn-ea"/>
                          <a:cs typeface="+mn-cs"/>
                        </a:rPr>
                        <a:t>aiphe</a:t>
                      </a:r>
                      <a:endParaRPr lang="fr-FR" sz="18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err="1" smtClean="0">
                          <a:solidFill>
                            <a:schemeClr val="tx1"/>
                          </a:solidFill>
                          <a:latin typeface="Cursive standard" pitchFamily="2" charset="0"/>
                        </a:rPr>
                        <a:t>Joi</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r>
                        <a:rPr lang="fr-FR" sz="1800" b="0" kern="1200" dirty="0" smtClean="0">
                          <a:solidFill>
                            <a:schemeClr val="tx1"/>
                          </a:solidFill>
                          <a:latin typeface="+mn-lt"/>
                          <a:ea typeface="+mn-ea"/>
                          <a:cs typeface="+mn-cs"/>
                        </a:rPr>
                        <a:t>bon</a:t>
                      </a:r>
                      <a:endParaRPr lang="fr-FR" sz="18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022169548"/>
              </p:ext>
            </p:extLst>
          </p:nvPr>
        </p:nvGraphicFramePr>
        <p:xfrm>
          <a:off x="351656" y="4146445"/>
          <a:ext cx="6254452" cy="1112520"/>
        </p:xfrm>
        <a:graphic>
          <a:graphicData uri="http://schemas.openxmlformats.org/drawingml/2006/table">
            <a:tbl>
              <a:tblPr firstRow="1" bandRow="1">
                <a:tableStyleId>{5C22544A-7EE6-4342-B048-85BDC9FD1C3A}</a:tableStyleId>
              </a:tblPr>
              <a:tblGrid>
                <a:gridCol w="3127226"/>
                <a:gridCol w="3127226"/>
              </a:tblGrid>
              <a:tr h="370840">
                <a:tc>
                  <a:txBody>
                    <a:bodyPr/>
                    <a:lstStyle/>
                    <a:p>
                      <a:r>
                        <a:rPr lang="fr-FR" b="0" dirty="0" smtClean="0">
                          <a:solidFill>
                            <a:schemeClr val="tx1"/>
                          </a:solidFill>
                        </a:rPr>
                        <a:t>1</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0" dirty="0" smtClean="0">
                          <a:solidFill>
                            <a:schemeClr val="tx1"/>
                          </a:solidFill>
                        </a:rPr>
                        <a:t>4</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t>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t>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t>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t>6</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9" name="Image 18"/>
          <p:cNvPicPr/>
          <p:nvPr/>
        </p:nvPicPr>
        <p:blipFill>
          <a:blip r:embed="rId2"/>
          <a:stretch>
            <a:fillRect/>
          </a:stretch>
        </p:blipFill>
        <p:spPr>
          <a:xfrm>
            <a:off x="548680" y="2851458"/>
            <a:ext cx="566156" cy="466670"/>
          </a:xfrm>
          <a:prstGeom prst="rect">
            <a:avLst/>
          </a:prstGeom>
          <a:noFill/>
          <a:ln>
            <a:noFill/>
            <a:prstDash/>
          </a:ln>
        </p:spPr>
      </p:pic>
      <p:grpSp>
        <p:nvGrpSpPr>
          <p:cNvPr id="20" name="Groupe 19"/>
          <p:cNvGrpSpPr/>
          <p:nvPr/>
        </p:nvGrpSpPr>
        <p:grpSpPr>
          <a:xfrm>
            <a:off x="69130" y="5782011"/>
            <a:ext cx="1775693" cy="1348531"/>
            <a:chOff x="69130" y="5782011"/>
            <a:chExt cx="1775693" cy="1348531"/>
          </a:xfrm>
        </p:grpSpPr>
        <p:sp>
          <p:nvSpPr>
            <p:cNvPr id="21" name="Zone de texte 153"/>
            <p:cNvSpPr txBox="1"/>
            <p:nvPr/>
          </p:nvSpPr>
          <p:spPr>
            <a:xfrm>
              <a:off x="69130" y="5782011"/>
              <a:ext cx="1775693" cy="1066290"/>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chemeClr val="accent4">
                      <a:lumMod val="75000"/>
                    </a:schemeClr>
                  </a:solidFill>
                  <a:latin typeface="cinnamon cake"/>
                  <a:ea typeface="Calibri"/>
                  <a:cs typeface="Times New Roman"/>
                </a:rPr>
                <a:t>L6</a:t>
              </a:r>
              <a:endParaRPr lang="fr-FR" sz="1000" dirty="0">
                <a:solidFill>
                  <a:schemeClr val="accent4">
                    <a:lumMod val="75000"/>
                  </a:schemeClr>
                </a:solidFill>
                <a:latin typeface="cinnamon cake"/>
                <a:ea typeface="Calibri"/>
                <a:cs typeface="Times New Roman"/>
              </a:endParaRPr>
            </a:p>
            <a:p>
              <a:pPr algn="ctr">
                <a:lnSpc>
                  <a:spcPct val="115000"/>
                </a:lnSpc>
                <a:spcAft>
                  <a:spcPts val="0"/>
                </a:spcAft>
              </a:pPr>
              <a:r>
                <a:rPr lang="fr-FR" sz="1000" dirty="0">
                  <a:solidFill>
                    <a:schemeClr val="accent4">
                      <a:lumMod val="75000"/>
                    </a:schemeClr>
                  </a:solidFill>
                  <a:latin typeface="cinnamon cake"/>
                  <a:ea typeface="Calibri"/>
                  <a:cs typeface="Times New Roman"/>
                </a:rPr>
                <a:t>Je sais mémoriser des mots fréquents et irréguliers. </a:t>
              </a: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pic>
          <p:nvPicPr>
            <p:cNvPr id="25" name="Image 24"/>
            <p:cNvPicPr/>
            <p:nvPr/>
          </p:nvPicPr>
          <p:blipFill>
            <a:blip r:embed="rId3"/>
            <a:stretch>
              <a:fillRect/>
            </a:stretch>
          </p:blipFill>
          <p:spPr>
            <a:xfrm>
              <a:off x="260648" y="6485225"/>
              <a:ext cx="422684" cy="645317"/>
            </a:xfrm>
            <a:prstGeom prst="rect">
              <a:avLst/>
            </a:prstGeom>
            <a:noFill/>
            <a:ln>
              <a:noFill/>
              <a:prstDash/>
            </a:ln>
          </p:spPr>
        </p:pic>
      </p:grpSp>
      <p:cxnSp>
        <p:nvCxnSpPr>
          <p:cNvPr id="26" name="Connecteur droit 25"/>
          <p:cNvCxnSpPr/>
          <p:nvPr/>
        </p:nvCxnSpPr>
        <p:spPr>
          <a:xfrm>
            <a:off x="1916832" y="6184726"/>
            <a:ext cx="47173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916832" y="6591951"/>
            <a:ext cx="47173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916832" y="7020272"/>
            <a:ext cx="471733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à coins arrondis 2"/>
          <p:cNvSpPr/>
          <p:nvPr/>
        </p:nvSpPr>
        <p:spPr>
          <a:xfrm>
            <a:off x="113263" y="5782011"/>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nvGrpSpPr>
          <p:cNvPr id="16" name="Groupe 15"/>
          <p:cNvGrpSpPr/>
          <p:nvPr/>
        </p:nvGrpSpPr>
        <p:grpSpPr>
          <a:xfrm>
            <a:off x="1321950" y="6686819"/>
            <a:ext cx="372585" cy="443723"/>
            <a:chOff x="3655159" y="8379127"/>
            <a:chExt cx="372585" cy="443723"/>
          </a:xfrm>
        </p:grpSpPr>
        <p:pic>
          <p:nvPicPr>
            <p:cNvPr id="17" name="Image 1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655159" y="8574742"/>
              <a:ext cx="248917" cy="248108"/>
            </a:xfrm>
            <a:prstGeom prst="rect">
              <a:avLst/>
            </a:prstGeom>
          </p:spPr>
        </p:pic>
        <p:pic>
          <p:nvPicPr>
            <p:cNvPr id="18" name="Image 17"/>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778827" y="8379127"/>
              <a:ext cx="248917" cy="248108"/>
            </a:xfrm>
            <a:prstGeom prst="rect">
              <a:avLst/>
            </a:prstGeom>
          </p:spPr>
        </p:pic>
      </p:grpSp>
      <p:grpSp>
        <p:nvGrpSpPr>
          <p:cNvPr id="22" name="Groupe 21"/>
          <p:cNvGrpSpPr/>
          <p:nvPr/>
        </p:nvGrpSpPr>
        <p:grpSpPr>
          <a:xfrm>
            <a:off x="1260115" y="2895400"/>
            <a:ext cx="372585" cy="443723"/>
            <a:chOff x="3655159" y="8379127"/>
            <a:chExt cx="372585" cy="443723"/>
          </a:xfrm>
        </p:grpSpPr>
        <p:pic>
          <p:nvPicPr>
            <p:cNvPr id="23" name="Image 22"/>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655159" y="8574742"/>
              <a:ext cx="248917" cy="248108"/>
            </a:xfrm>
            <a:prstGeom prst="rect">
              <a:avLst/>
            </a:prstGeom>
          </p:spPr>
        </p:pic>
        <p:pic>
          <p:nvPicPr>
            <p:cNvPr id="24" name="Image 23"/>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778827" y="8379127"/>
              <a:ext cx="248917" cy="248108"/>
            </a:xfrm>
            <a:prstGeom prst="rect">
              <a:avLst/>
            </a:prstGeom>
          </p:spPr>
        </p:pic>
      </p:grpSp>
      <p:sp>
        <p:nvSpPr>
          <p:cNvPr id="4" name="Espace réservé du pied de page 3"/>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5" name="Espace réservé du numéro de diapositive 4"/>
          <p:cNvSpPr>
            <a:spLocks noGrp="1"/>
          </p:cNvSpPr>
          <p:nvPr>
            <p:ph type="sldNum" sz="quarter" idx="12"/>
          </p:nvPr>
        </p:nvSpPr>
        <p:spPr/>
        <p:txBody>
          <a:bodyPr/>
          <a:lstStyle/>
          <a:p>
            <a:fld id="{1473093C-0CA7-4B79-A746-F5F6C1908E8F}" type="slidenum">
              <a:rPr lang="fr-FR" smtClean="0"/>
              <a:t>10</a:t>
            </a:fld>
            <a:endParaRPr lang="fr-FR"/>
          </a:p>
        </p:txBody>
      </p:sp>
    </p:spTree>
    <p:extLst>
      <p:ext uri="{BB962C8B-B14F-4D97-AF65-F5344CB8AC3E}">
        <p14:creationId xmlns:p14="http://schemas.microsoft.com/office/powerpoint/2010/main" val="3574940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grpSp>
        <p:nvGrpSpPr>
          <p:cNvPr id="41" name="Groupe 40"/>
          <p:cNvGrpSpPr/>
          <p:nvPr/>
        </p:nvGrpSpPr>
        <p:grpSpPr>
          <a:xfrm>
            <a:off x="-22743" y="2506605"/>
            <a:ext cx="1750896" cy="1417323"/>
            <a:chOff x="-47249" y="1273893"/>
            <a:chExt cx="1750896" cy="1417323"/>
          </a:xfrm>
        </p:grpSpPr>
        <p:sp>
          <p:nvSpPr>
            <p:cNvPr id="43"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L7,1</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décoder pour comprendre un texte.</a:t>
              </a:r>
            </a:p>
          </p:txBody>
        </p:sp>
        <p:sp>
          <p:nvSpPr>
            <p:cNvPr id="44"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sp>
        <p:nvSpPr>
          <p:cNvPr id="16" name="ZoneTexte 15"/>
          <p:cNvSpPr txBox="1"/>
          <p:nvPr/>
        </p:nvSpPr>
        <p:spPr>
          <a:xfrm>
            <a:off x="258618" y="1538352"/>
            <a:ext cx="5618654" cy="738664"/>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Lire et comprendre des textes adaptés à la maturité et à la culture scolaire des élèves.</a:t>
            </a:r>
            <a:endParaRPr lang="fr-FR" dirty="0"/>
          </a:p>
        </p:txBody>
      </p:sp>
      <p:pic>
        <p:nvPicPr>
          <p:cNvPr id="17" name="Picture 1" descr="C:\Users\Julie\Pictures\school\Reading Kids\rk8_girl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3323156"/>
            <a:ext cx="927095" cy="61169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728153" y="2277016"/>
            <a:ext cx="5013215" cy="4401205"/>
          </a:xfrm>
          <a:prstGeom prst="rect">
            <a:avLst/>
          </a:prstGeom>
          <a:noFill/>
        </p:spPr>
        <p:txBody>
          <a:bodyPr wrap="square" rtlCol="0">
            <a:spAutoFit/>
          </a:bodyPr>
          <a:lstStyle/>
          <a:p>
            <a:pPr algn="ctr"/>
            <a:r>
              <a:rPr lang="fr-FR" sz="1400" u="sng" dirty="0"/>
              <a:t>La boite de mon petit frère</a:t>
            </a:r>
          </a:p>
          <a:p>
            <a:endParaRPr lang="fr-FR" sz="1400" dirty="0"/>
          </a:p>
          <a:p>
            <a:pPr>
              <a:lnSpc>
                <a:spcPct val="150000"/>
              </a:lnSpc>
            </a:pPr>
            <a:r>
              <a:rPr lang="fr-FR" sz="1400" dirty="0">
                <a:latin typeface="Quicksand Book" panose="02070303000000060000" pitchFamily="18" charset="0"/>
              </a:rPr>
              <a:t>Un dimanche après-midi nous sommes allés </a:t>
            </a:r>
            <a:r>
              <a:rPr lang="fr-FR" sz="1400" dirty="0" smtClean="0">
                <a:latin typeface="Quicksand Book" panose="02070303000000060000" pitchFamily="18" charset="0"/>
              </a:rPr>
              <a:t>nous</a:t>
            </a:r>
            <a:endParaRPr lang="fr-FR" sz="1400" dirty="0">
              <a:latin typeface="Quicksand Book" panose="02070303000000060000" pitchFamily="18" charset="0"/>
            </a:endParaRPr>
          </a:p>
          <a:p>
            <a:pPr>
              <a:lnSpc>
                <a:spcPct val="150000"/>
              </a:lnSpc>
            </a:pPr>
            <a:r>
              <a:rPr lang="fr-FR" sz="1400" dirty="0">
                <a:latin typeface="Quicksand Book" panose="02070303000000060000" pitchFamily="18" charset="0"/>
              </a:rPr>
              <a:t>promener dans la forêt avec papy, mamie et mon </a:t>
            </a:r>
            <a:r>
              <a:rPr lang="fr-FR" sz="1400" dirty="0" smtClean="0">
                <a:latin typeface="Quicksand Book" panose="02070303000000060000" pitchFamily="18" charset="0"/>
              </a:rPr>
              <a:t>petit frère </a:t>
            </a:r>
            <a:r>
              <a:rPr lang="fr-FR" sz="1400" dirty="0">
                <a:latin typeface="Quicksand Book" panose="02070303000000060000" pitchFamily="18" charset="0"/>
              </a:rPr>
              <a:t>Louis. En marchant, Louis a trouvé une </a:t>
            </a:r>
            <a:r>
              <a:rPr lang="fr-FR" sz="1400" dirty="0" smtClean="0">
                <a:latin typeface="Quicksand Book" panose="02070303000000060000" pitchFamily="18" charset="0"/>
              </a:rPr>
              <a:t>boite blanche</a:t>
            </a:r>
            <a:r>
              <a:rPr lang="fr-FR" sz="1400" dirty="0">
                <a:latin typeface="Quicksand Book" panose="02070303000000060000" pitchFamily="18" charset="0"/>
              </a:rPr>
              <a:t>, près d’un arbre. Elle était très jolie</a:t>
            </a:r>
            <a:r>
              <a:rPr lang="fr-FR" sz="1400" dirty="0" smtClean="0">
                <a:latin typeface="Quicksand Book" panose="02070303000000060000" pitchFamily="18" charset="0"/>
              </a:rPr>
              <a:t>.</a:t>
            </a:r>
            <a:endParaRPr lang="fr-FR" sz="1400" dirty="0">
              <a:latin typeface="Quicksand Book" panose="02070303000000060000" pitchFamily="18" charset="0"/>
            </a:endParaRPr>
          </a:p>
          <a:p>
            <a:pPr>
              <a:lnSpc>
                <a:spcPct val="150000"/>
              </a:lnSpc>
            </a:pPr>
            <a:r>
              <a:rPr lang="fr-FR" sz="1400" dirty="0">
                <a:latin typeface="Quicksand Book" panose="02070303000000060000" pitchFamily="18" charset="0"/>
              </a:rPr>
              <a:t>En rentrant, il l’a posée sur la table, dans sa chambre</a:t>
            </a:r>
            <a:r>
              <a:rPr lang="fr-FR" sz="1400" dirty="0" smtClean="0">
                <a:latin typeface="Quicksand Book" panose="02070303000000060000" pitchFamily="18" charset="0"/>
              </a:rPr>
              <a:t>. Depuis</a:t>
            </a:r>
            <a:r>
              <a:rPr lang="fr-FR" sz="1400" dirty="0">
                <a:latin typeface="Quicksand Book" panose="02070303000000060000" pitchFamily="18" charset="0"/>
              </a:rPr>
              <a:t>, il ne se sépare plus de sa boîte</a:t>
            </a:r>
            <a:r>
              <a:rPr lang="fr-FR" sz="1400" dirty="0" smtClean="0">
                <a:latin typeface="Quicksand Book" panose="02070303000000060000" pitchFamily="18" charset="0"/>
              </a:rPr>
              <a:t>.</a:t>
            </a:r>
            <a:endParaRPr lang="fr-FR" sz="1400" dirty="0">
              <a:latin typeface="Quicksand Book" panose="02070303000000060000" pitchFamily="18" charset="0"/>
            </a:endParaRPr>
          </a:p>
          <a:p>
            <a:pPr>
              <a:lnSpc>
                <a:spcPct val="150000"/>
              </a:lnSpc>
            </a:pPr>
            <a:r>
              <a:rPr lang="fr-FR" sz="1400" dirty="0">
                <a:latin typeface="Quicksand Book" panose="02070303000000060000" pitchFamily="18" charset="0"/>
              </a:rPr>
              <a:t>Dans sa boite, il a mis : une petite voiture rouge, </a:t>
            </a:r>
            <a:r>
              <a:rPr lang="fr-FR" sz="1400" dirty="0" smtClean="0">
                <a:latin typeface="Quicksand Book" panose="02070303000000060000" pitchFamily="18" charset="0"/>
              </a:rPr>
              <a:t>trois boutons bleus, deux </a:t>
            </a:r>
            <a:r>
              <a:rPr lang="fr-FR" sz="1400" dirty="0">
                <a:latin typeface="Quicksand Book" panose="02070303000000060000" pitchFamily="18" charset="0"/>
              </a:rPr>
              <a:t>petites </a:t>
            </a:r>
            <a:r>
              <a:rPr lang="fr-FR" sz="1400" dirty="0" smtClean="0">
                <a:latin typeface="Quicksand Book" panose="02070303000000060000" pitchFamily="18" charset="0"/>
              </a:rPr>
              <a:t>graines vertes et une </a:t>
            </a:r>
            <a:r>
              <a:rPr lang="fr-FR" sz="1400" dirty="0">
                <a:latin typeface="Quicksand Book" panose="02070303000000060000" pitchFamily="18" charset="0"/>
              </a:rPr>
              <a:t>plume </a:t>
            </a:r>
            <a:r>
              <a:rPr lang="fr-FR" sz="1400" dirty="0" smtClean="0">
                <a:latin typeface="Quicksand Book" panose="02070303000000060000" pitchFamily="18" charset="0"/>
              </a:rPr>
              <a:t>noire.</a:t>
            </a:r>
            <a:endParaRPr lang="fr-FR" sz="1400" dirty="0">
              <a:latin typeface="Quicksand Book" panose="02070303000000060000" pitchFamily="18" charset="0"/>
            </a:endParaRPr>
          </a:p>
          <a:p>
            <a:pPr>
              <a:lnSpc>
                <a:spcPct val="150000"/>
              </a:lnSpc>
            </a:pPr>
            <a:r>
              <a:rPr lang="fr-FR" sz="1400" dirty="0">
                <a:latin typeface="Quicksand Book" panose="02070303000000060000" pitchFamily="18" charset="0"/>
              </a:rPr>
              <a:t>Partout où il va, il emporte sa boite. Mon petit </a:t>
            </a:r>
            <a:r>
              <a:rPr lang="fr-FR" sz="1400" dirty="0" smtClean="0">
                <a:latin typeface="Quicksand Book" panose="02070303000000060000" pitchFamily="18" charset="0"/>
              </a:rPr>
              <a:t>frère</a:t>
            </a:r>
            <a:endParaRPr lang="fr-FR" sz="1400" dirty="0">
              <a:latin typeface="Quicksand Book" panose="02070303000000060000" pitchFamily="18" charset="0"/>
            </a:endParaRPr>
          </a:p>
          <a:p>
            <a:pPr>
              <a:lnSpc>
                <a:spcPct val="150000"/>
              </a:lnSpc>
            </a:pPr>
            <a:r>
              <a:rPr lang="fr-FR" sz="1400" dirty="0">
                <a:latin typeface="Quicksand Book" panose="02070303000000060000" pitchFamily="18" charset="0"/>
              </a:rPr>
              <a:t>n’est jamais parti de la maison sans sa boite</a:t>
            </a:r>
            <a:r>
              <a:rPr lang="fr-FR" sz="1400" dirty="0" smtClean="0">
                <a:latin typeface="Quicksand Book" panose="02070303000000060000" pitchFamily="18" charset="0"/>
              </a:rPr>
              <a:t>.</a:t>
            </a:r>
            <a:endParaRPr lang="fr-FR" sz="1400" dirty="0">
              <a:latin typeface="Quicksand Book" panose="02070303000000060000" pitchFamily="18" charset="0"/>
            </a:endParaRPr>
          </a:p>
          <a:p>
            <a:pPr>
              <a:lnSpc>
                <a:spcPct val="150000"/>
              </a:lnSpc>
            </a:pPr>
            <a:r>
              <a:rPr lang="fr-FR" sz="1400" dirty="0">
                <a:latin typeface="Quicksand Book" panose="02070303000000060000" pitchFamily="18" charset="0"/>
              </a:rPr>
              <a:t>Il adore sa boite blanche !</a:t>
            </a:r>
          </a:p>
        </p:txBody>
      </p:sp>
      <p:sp>
        <p:nvSpPr>
          <p:cNvPr id="3" name="Rectangle 2"/>
          <p:cNvSpPr/>
          <p:nvPr/>
        </p:nvSpPr>
        <p:spPr>
          <a:xfrm>
            <a:off x="179981" y="6690175"/>
            <a:ext cx="3096344" cy="228626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4" name="ZoneTexte 3"/>
          <p:cNvSpPr txBox="1"/>
          <p:nvPr/>
        </p:nvSpPr>
        <p:spPr>
          <a:xfrm>
            <a:off x="258618" y="6728190"/>
            <a:ext cx="2882350" cy="553998"/>
          </a:xfrm>
          <a:prstGeom prst="rect">
            <a:avLst/>
          </a:prstGeom>
          <a:noFill/>
        </p:spPr>
        <p:txBody>
          <a:bodyPr wrap="square" rtlCol="0">
            <a:spAutoFit/>
          </a:bodyPr>
          <a:lstStyle/>
          <a:p>
            <a:r>
              <a:rPr lang="fr-FR" sz="1200" dirty="0"/>
              <a:t>Dessine l’endroit où la boite a été trouvée</a:t>
            </a:r>
          </a:p>
          <a:p>
            <a:endParaRPr lang="fr-FR" dirty="0"/>
          </a:p>
        </p:txBody>
      </p:sp>
      <p:sp>
        <p:nvSpPr>
          <p:cNvPr id="24" name="Rectangle 23"/>
          <p:cNvSpPr/>
          <p:nvPr/>
        </p:nvSpPr>
        <p:spPr>
          <a:xfrm>
            <a:off x="3429000" y="6678221"/>
            <a:ext cx="3096344" cy="228626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sp>
        <p:nvSpPr>
          <p:cNvPr id="5" name="ZoneTexte 4"/>
          <p:cNvSpPr txBox="1"/>
          <p:nvPr/>
        </p:nvSpPr>
        <p:spPr>
          <a:xfrm>
            <a:off x="3894006" y="6728190"/>
            <a:ext cx="2520280" cy="276999"/>
          </a:xfrm>
          <a:prstGeom prst="rect">
            <a:avLst/>
          </a:prstGeom>
          <a:noFill/>
        </p:spPr>
        <p:txBody>
          <a:bodyPr wrap="square" rtlCol="0">
            <a:spAutoFit/>
          </a:bodyPr>
          <a:lstStyle/>
          <a:p>
            <a:r>
              <a:rPr lang="fr-FR" sz="1200" dirty="0" smtClean="0"/>
              <a:t>Remplis la boite comme le petit frère</a:t>
            </a:r>
            <a:endParaRPr lang="fr-FR" sz="1200" dirty="0"/>
          </a:p>
        </p:txBody>
      </p:sp>
      <p:pic>
        <p:nvPicPr>
          <p:cNvPr id="2050" name="Picture 2" descr="Afficher l'image d'origine"/>
          <p:cNvPicPr>
            <a:picLocks noChangeAspect="1" noChangeArrowheads="1"/>
          </p:cNvPicPr>
          <p:nvPr/>
        </p:nvPicPr>
        <p:blipFill rotWithShape="1">
          <a:blip r:embed="rId3">
            <a:extLst>
              <a:ext uri="{28A0092B-C50C-407E-A947-70E740481C1C}">
                <a14:useLocalDpi xmlns:a14="http://schemas.microsoft.com/office/drawing/2010/main" val="0"/>
              </a:ext>
            </a:extLst>
          </a:blip>
          <a:srcRect l="9418" t="19155" r="11184" b="13744"/>
          <a:stretch/>
        </p:blipFill>
        <p:spPr bwMode="auto">
          <a:xfrm>
            <a:off x="3468049" y="7020272"/>
            <a:ext cx="2985287" cy="190933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397842" y="3668743"/>
            <a:ext cx="248917" cy="248108"/>
          </a:xfrm>
          <a:prstGeom prst="rect">
            <a:avLst/>
          </a:prstGeom>
        </p:spPr>
      </p:pic>
      <p:sp>
        <p:nvSpPr>
          <p:cNvPr id="8" name="Espace réservé du pied de page 7"/>
          <p:cNvSpPr>
            <a:spLocks noGrp="1"/>
          </p:cNvSpPr>
          <p:nvPr>
            <p:ph type="ftr" sz="quarter" idx="11"/>
          </p:nvPr>
        </p:nvSpPr>
        <p:spPr>
          <a:xfrm>
            <a:off x="5372608" y="8657167"/>
            <a:ext cx="2171700" cy="486833"/>
          </a:xfrm>
        </p:spPr>
        <p:txBody>
          <a:bodyPr/>
          <a:lstStyle/>
          <a:p>
            <a:r>
              <a:rPr lang="fr-FR" dirty="0" smtClean="0">
                <a:latin typeface="Commercial Script" pitchFamily="2" charset="0"/>
              </a:rPr>
              <a:t>Rigolett</a:t>
            </a:r>
            <a:endParaRPr lang="fr-FR" dirty="0">
              <a:latin typeface="Commercial Script" pitchFamily="2" charset="0"/>
            </a:endParaRPr>
          </a:p>
        </p:txBody>
      </p:sp>
      <p:sp>
        <p:nvSpPr>
          <p:cNvPr id="9" name="Espace réservé du numéro de diapositive 8"/>
          <p:cNvSpPr>
            <a:spLocks noGrp="1"/>
          </p:cNvSpPr>
          <p:nvPr>
            <p:ph type="sldNum" sz="quarter" idx="12"/>
          </p:nvPr>
        </p:nvSpPr>
        <p:spPr/>
        <p:txBody>
          <a:bodyPr/>
          <a:lstStyle/>
          <a:p>
            <a:fld id="{1473093C-0CA7-4B79-A746-F5F6C1908E8F}" type="slidenum">
              <a:rPr lang="fr-FR" smtClean="0"/>
              <a:t>11</a:t>
            </a:fld>
            <a:endParaRPr lang="fr-FR"/>
          </a:p>
        </p:txBody>
      </p:sp>
    </p:spTree>
    <p:extLst>
      <p:ext uri="{BB962C8B-B14F-4D97-AF65-F5344CB8AC3E}">
        <p14:creationId xmlns:p14="http://schemas.microsoft.com/office/powerpoint/2010/main" val="3594091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0" t="1138" r="1196" b="9317"/>
          <a:stretch/>
        </p:blipFill>
        <p:spPr bwMode="auto">
          <a:xfrm>
            <a:off x="123824" y="1371600"/>
            <a:ext cx="6181725" cy="761834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Rectangle à coins arrondis 1"/>
          <p:cNvSpPr txBox="1">
            <a:spLocks/>
          </p:cNvSpPr>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vert="horz" lIns="0" tIns="0" rIns="0" bIns="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fr-FR"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a:xfrm>
            <a:off x="4629150" y="8657167"/>
            <a:ext cx="2171700" cy="486833"/>
          </a:xfrm>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12</a:t>
            </a:fld>
            <a:endParaRPr lang="fr-FR"/>
          </a:p>
        </p:txBody>
      </p:sp>
    </p:spTree>
    <p:extLst>
      <p:ext uri="{BB962C8B-B14F-4D97-AF65-F5344CB8AC3E}">
        <p14:creationId xmlns:p14="http://schemas.microsoft.com/office/powerpoint/2010/main" val="2273071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6" y="2629073"/>
            <a:ext cx="6799154" cy="568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e 9"/>
          <p:cNvGrpSpPr/>
          <p:nvPr/>
        </p:nvGrpSpPr>
        <p:grpSpPr>
          <a:xfrm>
            <a:off x="0" y="1331640"/>
            <a:ext cx="1750896" cy="1417323"/>
            <a:chOff x="-47249" y="1273893"/>
            <a:chExt cx="1750896" cy="1417323"/>
          </a:xfrm>
        </p:grpSpPr>
        <p:sp>
          <p:nvSpPr>
            <p:cNvPr id="11"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L7,2</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décoder pour comprendre un texte.</a:t>
              </a:r>
            </a:p>
          </p:txBody>
        </p:sp>
        <p:sp>
          <p:nvSpPr>
            <p:cNvPr id="12"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13" name="Picture 1" descr="C:\Users\Julie\Pictures\school\Reading Kids\rk8_girl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66" y="2140069"/>
            <a:ext cx="927095" cy="6116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grpSp>
        <p:nvGrpSpPr>
          <p:cNvPr id="8" name="Groupe 7"/>
          <p:cNvGrpSpPr/>
          <p:nvPr/>
        </p:nvGrpSpPr>
        <p:grpSpPr>
          <a:xfrm>
            <a:off x="1318101" y="2271006"/>
            <a:ext cx="372585" cy="443723"/>
            <a:chOff x="3655159" y="8379127"/>
            <a:chExt cx="372585" cy="443723"/>
          </a:xfrm>
        </p:grpSpPr>
        <p:pic>
          <p:nvPicPr>
            <p:cNvPr id="9" name="Image 8"/>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655159" y="8574742"/>
              <a:ext cx="248917" cy="248108"/>
            </a:xfrm>
            <a:prstGeom prst="rect">
              <a:avLst/>
            </a:prstGeom>
          </p:spPr>
        </p:pic>
        <p:pic>
          <p:nvPicPr>
            <p:cNvPr id="15" name="Image 14"/>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778827" y="8379127"/>
              <a:ext cx="248917" cy="248108"/>
            </a:xfrm>
            <a:prstGeom prst="rect">
              <a:avLst/>
            </a:prstGeom>
          </p:spPr>
        </p:pic>
      </p:grpSp>
      <p:sp>
        <p:nvSpPr>
          <p:cNvPr id="4" name="Espace réservé du pied de page 3"/>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5" name="Espace réservé du numéro de diapositive 4"/>
          <p:cNvSpPr>
            <a:spLocks noGrp="1"/>
          </p:cNvSpPr>
          <p:nvPr>
            <p:ph type="sldNum" sz="quarter" idx="12"/>
          </p:nvPr>
        </p:nvSpPr>
        <p:spPr/>
        <p:txBody>
          <a:bodyPr/>
          <a:lstStyle/>
          <a:p>
            <a:fld id="{1473093C-0CA7-4B79-A746-F5F6C1908E8F}" type="slidenum">
              <a:rPr lang="fr-FR" smtClean="0"/>
              <a:t>13</a:t>
            </a:fld>
            <a:endParaRPr lang="fr-FR"/>
          </a:p>
        </p:txBody>
      </p:sp>
    </p:spTree>
    <p:extLst>
      <p:ext uri="{BB962C8B-B14F-4D97-AF65-F5344CB8AC3E}">
        <p14:creationId xmlns:p14="http://schemas.microsoft.com/office/powerpoint/2010/main" val="3033038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pic>
        <p:nvPicPr>
          <p:cNvPr id="2" name="Image 1"/>
          <p:cNvPicPr>
            <a:picLocks noChangeAspect="1"/>
          </p:cNvPicPr>
          <p:nvPr/>
        </p:nvPicPr>
        <p:blipFill rotWithShape="1">
          <a:blip r:embed="rId2"/>
          <a:srcRect t="6335"/>
          <a:stretch/>
        </p:blipFill>
        <p:spPr>
          <a:xfrm>
            <a:off x="332656" y="1187624"/>
            <a:ext cx="6155754" cy="8171124"/>
          </a:xfrm>
          <a:prstGeom prst="rect">
            <a:avLst/>
          </a:prstGeom>
        </p:spPr>
      </p:pic>
      <p:sp>
        <p:nvSpPr>
          <p:cNvPr id="3" name="ZoneTexte 2"/>
          <p:cNvSpPr txBox="1"/>
          <p:nvPr/>
        </p:nvSpPr>
        <p:spPr>
          <a:xfrm>
            <a:off x="116632" y="2555776"/>
            <a:ext cx="288032" cy="369332"/>
          </a:xfrm>
          <a:prstGeom prst="rect">
            <a:avLst/>
          </a:prstGeom>
          <a:noFill/>
        </p:spPr>
        <p:txBody>
          <a:bodyPr wrap="square" rtlCol="0">
            <a:spAutoFit/>
          </a:bodyPr>
          <a:lstStyle/>
          <a:p>
            <a:r>
              <a:rPr lang="fr-FR" dirty="0" smtClean="0"/>
              <a:t>1</a:t>
            </a:r>
            <a:endParaRPr lang="fr-FR" dirty="0"/>
          </a:p>
        </p:txBody>
      </p:sp>
      <p:sp>
        <p:nvSpPr>
          <p:cNvPr id="4" name="ZoneTexte 3"/>
          <p:cNvSpPr txBox="1"/>
          <p:nvPr/>
        </p:nvSpPr>
        <p:spPr>
          <a:xfrm>
            <a:off x="116632" y="5076056"/>
            <a:ext cx="226268" cy="369332"/>
          </a:xfrm>
          <a:prstGeom prst="rect">
            <a:avLst/>
          </a:prstGeom>
          <a:noFill/>
        </p:spPr>
        <p:txBody>
          <a:bodyPr wrap="square" rtlCol="0">
            <a:spAutoFit/>
          </a:bodyPr>
          <a:lstStyle/>
          <a:p>
            <a:r>
              <a:rPr lang="fr-FR" dirty="0" smtClean="0"/>
              <a:t>2</a:t>
            </a:r>
            <a:endParaRPr lang="fr-FR" dirty="0"/>
          </a:p>
        </p:txBody>
      </p:sp>
      <p:sp>
        <p:nvSpPr>
          <p:cNvPr id="5" name="ZoneTexte 4"/>
          <p:cNvSpPr txBox="1"/>
          <p:nvPr/>
        </p:nvSpPr>
        <p:spPr>
          <a:xfrm>
            <a:off x="188640" y="7164288"/>
            <a:ext cx="216024" cy="369332"/>
          </a:xfrm>
          <a:prstGeom prst="rect">
            <a:avLst/>
          </a:prstGeom>
          <a:noFill/>
        </p:spPr>
        <p:txBody>
          <a:bodyPr wrap="square" rtlCol="0">
            <a:spAutoFit/>
          </a:bodyPr>
          <a:lstStyle/>
          <a:p>
            <a:r>
              <a:rPr lang="fr-FR" dirty="0" smtClean="0"/>
              <a:t>3</a:t>
            </a:r>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a:xfrm>
            <a:off x="5104234" y="8475134"/>
            <a:ext cx="1600200" cy="486833"/>
          </a:xfrm>
        </p:spPr>
        <p:txBody>
          <a:bodyPr/>
          <a:lstStyle/>
          <a:p>
            <a:fld id="{1473093C-0CA7-4B79-A746-F5F6C1908E8F}" type="slidenum">
              <a:rPr lang="fr-FR" smtClean="0"/>
              <a:t>14</a:t>
            </a:fld>
            <a:endParaRPr lang="fr-FR" dirty="0"/>
          </a:p>
        </p:txBody>
      </p:sp>
    </p:spTree>
    <p:extLst>
      <p:ext uri="{BB962C8B-B14F-4D97-AF65-F5344CB8AC3E}">
        <p14:creationId xmlns:p14="http://schemas.microsoft.com/office/powerpoint/2010/main" val="3170261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0" y="1331640"/>
            <a:ext cx="1750896" cy="1417323"/>
            <a:chOff x="-47249" y="1273893"/>
            <a:chExt cx="1750896" cy="1417323"/>
          </a:xfrm>
        </p:grpSpPr>
        <p:sp>
          <p:nvSpPr>
            <p:cNvPr id="11"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L8</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utiliser des démarches différentes pour comprendre un texte (lecture globale, informations clés, liens …).</a:t>
              </a:r>
            </a:p>
          </p:txBody>
        </p:sp>
        <p:sp>
          <p:nvSpPr>
            <p:cNvPr id="12"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13" name="Picture 1" descr="C:\Users\Julie\Pictures\school\Reading Kids\rk8_girl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3" y="2140069"/>
            <a:ext cx="927095" cy="6116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sp>
        <p:nvSpPr>
          <p:cNvPr id="8" name="ZoneTexte 7"/>
          <p:cNvSpPr txBox="1"/>
          <p:nvPr/>
        </p:nvSpPr>
        <p:spPr>
          <a:xfrm>
            <a:off x="342900" y="1234577"/>
            <a:ext cx="6398468" cy="3716402"/>
          </a:xfrm>
          <a:prstGeom prst="rect">
            <a:avLst/>
          </a:prstGeom>
          <a:noFill/>
        </p:spPr>
        <p:txBody>
          <a:bodyPr wrap="square" rtlCol="0">
            <a:spAutoFit/>
          </a:bodyPr>
          <a:lstStyle/>
          <a:p>
            <a:pPr>
              <a:lnSpc>
                <a:spcPct val="150000"/>
              </a:lnSpc>
            </a:pPr>
            <a:r>
              <a:rPr lang="fr-FR" sz="1200" dirty="0" smtClean="0">
                <a:latin typeface="Quicksand Book" panose="02070303000000060000" pitchFamily="18" charset="0"/>
              </a:rPr>
              <a:t>	          1- De quel pays parle ce documentaire?	</a:t>
            </a:r>
          </a:p>
          <a:p>
            <a:pPr>
              <a:lnSpc>
                <a:spcPct val="150000"/>
              </a:lnSpc>
            </a:pPr>
            <a:r>
              <a:rPr lang="fr-FR" sz="1200" dirty="0">
                <a:latin typeface="Quicksand Book" panose="02070303000000060000" pitchFamily="18" charset="0"/>
              </a:rPr>
              <a:t>	 </a:t>
            </a:r>
            <a:r>
              <a:rPr lang="fr-FR" sz="1200" dirty="0" smtClean="0">
                <a:latin typeface="Quicksand Book" panose="02070303000000060000" pitchFamily="18" charset="0"/>
              </a:rPr>
              <a:t>          ___________________________________________________</a:t>
            </a:r>
          </a:p>
          <a:p>
            <a:pPr algn="ctr">
              <a:lnSpc>
                <a:spcPct val="150000"/>
              </a:lnSpc>
            </a:pPr>
            <a:endParaRPr lang="fr-FR" sz="400" dirty="0" smtClean="0">
              <a:latin typeface="Quicksand Book" panose="02070303000000060000" pitchFamily="18" charset="0"/>
            </a:endParaRPr>
          </a:p>
          <a:p>
            <a:pPr algn="ctr">
              <a:lnSpc>
                <a:spcPct val="150000"/>
              </a:lnSpc>
            </a:pPr>
            <a:r>
              <a:rPr lang="fr-FR" sz="1200" dirty="0" smtClean="0">
                <a:latin typeface="Quicksand Book" panose="02070303000000060000" pitchFamily="18" charset="0"/>
              </a:rPr>
              <a:t>         2- Dans quelle partie du documentaire trouveras-tu </a:t>
            </a:r>
          </a:p>
          <a:p>
            <a:pPr algn="ctr">
              <a:lnSpc>
                <a:spcPct val="150000"/>
              </a:lnSpc>
            </a:pPr>
            <a:r>
              <a:rPr lang="fr-FR" sz="1200" dirty="0" smtClean="0">
                <a:latin typeface="Quicksand Book" panose="02070303000000060000" pitchFamily="18" charset="0"/>
              </a:rPr>
              <a:t>                        des informations concernant l’histoire des Américains?</a:t>
            </a:r>
          </a:p>
          <a:p>
            <a:pPr algn="ctr">
              <a:lnSpc>
                <a:spcPct val="150000"/>
              </a:lnSpc>
            </a:pPr>
            <a:endParaRPr lang="fr-FR" sz="100" dirty="0" smtClean="0">
              <a:latin typeface="Quicksand Book" panose="02070303000000060000" pitchFamily="18" charset="0"/>
            </a:endParaRPr>
          </a:p>
          <a:p>
            <a:pPr marL="228600" indent="-228600" algn="ctr">
              <a:lnSpc>
                <a:spcPct val="150000"/>
              </a:lnSpc>
              <a:buAutoNum type="arabicPlain"/>
            </a:pPr>
            <a:r>
              <a:rPr lang="fr-FR" sz="1200" dirty="0" smtClean="0">
                <a:latin typeface="Quicksand Book" panose="02070303000000060000" pitchFamily="18" charset="0"/>
              </a:rPr>
              <a:t> –     2    –     3</a:t>
            </a:r>
          </a:p>
          <a:p>
            <a:pPr>
              <a:lnSpc>
                <a:spcPct val="150000"/>
              </a:lnSpc>
            </a:pPr>
            <a:endParaRPr lang="fr-FR" sz="100" dirty="0" smtClean="0">
              <a:latin typeface="Quicksand Book" panose="02070303000000060000" pitchFamily="18" charset="0"/>
            </a:endParaRPr>
          </a:p>
          <a:p>
            <a:pPr>
              <a:lnSpc>
                <a:spcPct val="150000"/>
              </a:lnSpc>
            </a:pPr>
            <a:r>
              <a:rPr lang="fr-FR" sz="1200" dirty="0" smtClean="0">
                <a:latin typeface="Quicksand Book" panose="02070303000000060000" pitchFamily="18" charset="0"/>
              </a:rPr>
              <a:t>3- Qui a offert la Statue de la Liberté aux Américains?</a:t>
            </a:r>
          </a:p>
          <a:p>
            <a:pPr>
              <a:lnSpc>
                <a:spcPct val="150000"/>
              </a:lnSpc>
            </a:pPr>
            <a:r>
              <a:rPr lang="fr-FR" sz="1200" dirty="0" smtClean="0">
                <a:latin typeface="Quicksand Book" panose="02070303000000060000" pitchFamily="18" charset="0"/>
              </a:rPr>
              <a:t>___________________________________________________________________</a:t>
            </a:r>
          </a:p>
          <a:p>
            <a:pPr>
              <a:lnSpc>
                <a:spcPct val="150000"/>
              </a:lnSpc>
            </a:pPr>
            <a:endParaRPr lang="fr-FR" sz="300" dirty="0">
              <a:latin typeface="Quicksand Book" panose="02070303000000060000" pitchFamily="18" charset="0"/>
            </a:endParaRPr>
          </a:p>
          <a:p>
            <a:pPr>
              <a:lnSpc>
                <a:spcPct val="150000"/>
              </a:lnSpc>
            </a:pPr>
            <a:r>
              <a:rPr lang="fr-FR" sz="1200" dirty="0" smtClean="0">
                <a:latin typeface="Quicksand Book" panose="02070303000000060000" pitchFamily="18" charset="0"/>
              </a:rPr>
              <a:t>4- Quelle est la monnaie utilisée aux Etats Unis?</a:t>
            </a:r>
          </a:p>
          <a:p>
            <a:pPr>
              <a:lnSpc>
                <a:spcPct val="150000"/>
              </a:lnSpc>
            </a:pPr>
            <a:r>
              <a:rPr lang="fr-FR" sz="1200" dirty="0" smtClean="0">
                <a:latin typeface="Quicksand Book" panose="02070303000000060000" pitchFamily="18" charset="0"/>
              </a:rPr>
              <a:t>___________________________________________________________________</a:t>
            </a:r>
          </a:p>
          <a:p>
            <a:pPr>
              <a:lnSpc>
                <a:spcPct val="150000"/>
              </a:lnSpc>
            </a:pPr>
            <a:endParaRPr lang="fr-FR" sz="400" dirty="0">
              <a:latin typeface="Quicksand Book" panose="02070303000000060000" pitchFamily="18" charset="0"/>
            </a:endParaRPr>
          </a:p>
          <a:p>
            <a:pPr>
              <a:lnSpc>
                <a:spcPct val="150000"/>
              </a:lnSpc>
            </a:pPr>
            <a:r>
              <a:rPr lang="fr-FR" sz="1200" dirty="0" smtClean="0">
                <a:latin typeface="Quicksand Book" panose="02070303000000060000" pitchFamily="18" charset="0"/>
              </a:rPr>
              <a:t>5- Cite un loisir apprécié aux Etats Unis</a:t>
            </a:r>
          </a:p>
          <a:p>
            <a:pPr>
              <a:lnSpc>
                <a:spcPct val="150000"/>
              </a:lnSpc>
            </a:pPr>
            <a:r>
              <a:rPr lang="fr-FR" sz="1200" dirty="0" smtClean="0">
                <a:latin typeface="Quicksand Book" panose="02070303000000060000" pitchFamily="18" charset="0"/>
              </a:rPr>
              <a:t>___________________________________________________________________</a:t>
            </a:r>
            <a:r>
              <a:rPr lang="fr-FR" sz="1200" dirty="0">
                <a:latin typeface="Quicksand Book" panose="02070303000000060000" pitchFamily="18" charset="0"/>
              </a:rPr>
              <a:t/>
            </a:r>
            <a:br>
              <a:rPr lang="fr-FR" sz="1200" dirty="0">
                <a:latin typeface="Quicksand Book" panose="02070303000000060000" pitchFamily="18" charset="0"/>
              </a:rPr>
            </a:br>
            <a:endParaRPr lang="fr-FR" sz="1200" dirty="0">
              <a:latin typeface="Quicksand Book" panose="02070303000000060000" pitchFamily="18" charset="0"/>
            </a:endParaRPr>
          </a:p>
        </p:txBody>
      </p:sp>
      <p:grpSp>
        <p:nvGrpSpPr>
          <p:cNvPr id="9" name="Groupe 8"/>
          <p:cNvGrpSpPr/>
          <p:nvPr/>
        </p:nvGrpSpPr>
        <p:grpSpPr>
          <a:xfrm>
            <a:off x="84293" y="4788024"/>
            <a:ext cx="1750896" cy="1417323"/>
            <a:chOff x="-47249" y="1273893"/>
            <a:chExt cx="1750896" cy="1417323"/>
          </a:xfrm>
        </p:grpSpPr>
        <p:sp>
          <p:nvSpPr>
            <p:cNvPr id="15"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L12</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lire pour découvrir ou valider des informations.</a:t>
              </a:r>
            </a:p>
          </p:txBody>
        </p:sp>
        <p:sp>
          <p:nvSpPr>
            <p:cNvPr id="16"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37" y="5580112"/>
            <a:ext cx="325326" cy="625235"/>
          </a:xfrm>
          <a:prstGeom prst="rect">
            <a:avLst/>
          </a:prstGeom>
        </p:spPr>
      </p:pic>
      <p:grpSp>
        <p:nvGrpSpPr>
          <p:cNvPr id="18" name="Groupe 17"/>
          <p:cNvGrpSpPr/>
          <p:nvPr/>
        </p:nvGrpSpPr>
        <p:grpSpPr>
          <a:xfrm>
            <a:off x="1328223" y="2305240"/>
            <a:ext cx="372585" cy="443723"/>
            <a:chOff x="3655159" y="8379127"/>
            <a:chExt cx="372585" cy="443723"/>
          </a:xfrm>
        </p:grpSpPr>
        <p:pic>
          <p:nvPicPr>
            <p:cNvPr id="19" name="Image 18"/>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655159" y="8574742"/>
              <a:ext cx="248917" cy="248108"/>
            </a:xfrm>
            <a:prstGeom prst="rect">
              <a:avLst/>
            </a:prstGeom>
          </p:spPr>
        </p:pic>
        <p:pic>
          <p:nvPicPr>
            <p:cNvPr id="20" name="Image 19"/>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778827" y="8379127"/>
              <a:ext cx="248917" cy="248108"/>
            </a:xfrm>
            <a:prstGeom prst="rect">
              <a:avLst/>
            </a:prstGeom>
          </p:spPr>
        </p:pic>
      </p:grpSp>
      <p:sp>
        <p:nvSpPr>
          <p:cNvPr id="2" name="ZoneTexte 1"/>
          <p:cNvSpPr txBox="1"/>
          <p:nvPr/>
        </p:nvSpPr>
        <p:spPr>
          <a:xfrm>
            <a:off x="1904319" y="4834977"/>
            <a:ext cx="4765041" cy="1754326"/>
          </a:xfrm>
          <a:prstGeom prst="rect">
            <a:avLst/>
          </a:prstGeom>
          <a:noFill/>
        </p:spPr>
        <p:txBody>
          <a:bodyPr wrap="square" rtlCol="0">
            <a:spAutoFit/>
          </a:bodyPr>
          <a:lstStyle/>
          <a:p>
            <a:r>
              <a:rPr lang="fr-FR" sz="1200" dirty="0" smtClean="0">
                <a:latin typeface="Quicksand Book" panose="02070303000000060000" pitchFamily="18" charset="0"/>
              </a:rPr>
              <a:t>Au début du mois de juin, les œufs éclosent et donnent naissance à une couvée de cygnes au duvet gris clair.</a:t>
            </a:r>
          </a:p>
          <a:p>
            <a:r>
              <a:rPr lang="fr-FR" sz="1200" dirty="0" smtClean="0">
                <a:latin typeface="Quicksand Book" panose="02070303000000060000" pitchFamily="18" charset="0"/>
              </a:rPr>
              <a:t>Les œufs ont été pondus quarante jours plus tôt, dans un nid bâti, à proximité de l’eau, par le mâle et la femelle.</a:t>
            </a:r>
          </a:p>
          <a:p>
            <a:r>
              <a:rPr lang="fr-FR" sz="1200" dirty="0" smtClean="0">
                <a:latin typeface="Quicksand Book" panose="02070303000000060000" pitchFamily="18" charset="0"/>
              </a:rPr>
              <a:t>Au bout de sept semaines, les petits vont muer pour devenir à un an, de majestueux cygnes blancs, Ils sont capables de nager dès leur naissance mais ne font leur premier vol que vers cinq mois</a:t>
            </a:r>
          </a:p>
          <a:p>
            <a:r>
              <a:rPr lang="fr-FR" sz="1200" dirty="0">
                <a:latin typeface="Quicksand Book" panose="02070303000000060000" pitchFamily="18" charset="0"/>
              </a:rPr>
              <a:t>	</a:t>
            </a:r>
            <a:r>
              <a:rPr lang="fr-FR" sz="1200" dirty="0" smtClean="0">
                <a:latin typeface="Quicksand Book" panose="02070303000000060000" pitchFamily="18" charset="0"/>
              </a:rPr>
              <a:t>		</a:t>
            </a:r>
            <a:r>
              <a:rPr lang="fr-FR" sz="1050" i="1" dirty="0" smtClean="0">
                <a:latin typeface="Quicksand Book" panose="02070303000000060000" pitchFamily="18" charset="0"/>
              </a:rPr>
              <a:t>MR Pour je lis je comprends</a:t>
            </a:r>
            <a:endParaRPr lang="fr-FR" sz="1050" i="1" dirty="0">
              <a:latin typeface="Quicksand Book" panose="02070303000000060000" pitchFamily="18" charset="0"/>
            </a:endParaRPr>
          </a:p>
        </p:txBody>
      </p:sp>
      <p:cxnSp>
        <p:nvCxnSpPr>
          <p:cNvPr id="6" name="Connecteur droit avec flèche 5"/>
          <p:cNvCxnSpPr/>
          <p:nvPr/>
        </p:nvCxnSpPr>
        <p:spPr>
          <a:xfrm>
            <a:off x="176166" y="7020272"/>
            <a:ext cx="64211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eau 6"/>
          <p:cNvGraphicFramePr>
            <a:graphicFrameLocks noGrp="1"/>
          </p:cNvGraphicFramePr>
          <p:nvPr>
            <p:extLst>
              <p:ext uri="{D42A27DB-BD31-4B8C-83A1-F6EECF244321}">
                <p14:modId xmlns:p14="http://schemas.microsoft.com/office/powerpoint/2010/main" val="3155147066"/>
              </p:ext>
            </p:extLst>
          </p:nvPr>
        </p:nvGraphicFramePr>
        <p:xfrm>
          <a:off x="582829" y="6788675"/>
          <a:ext cx="5044270" cy="370840"/>
        </p:xfrm>
        <a:graphic>
          <a:graphicData uri="http://schemas.openxmlformats.org/drawingml/2006/table">
            <a:tbl>
              <a:tblPr firstRow="1" bandRow="1">
                <a:tableStyleId>{5C22544A-7EE6-4342-B048-85BDC9FD1C3A}</a:tableStyleId>
              </a:tblPr>
              <a:tblGrid>
                <a:gridCol w="458570"/>
                <a:gridCol w="458570"/>
                <a:gridCol w="458570"/>
                <a:gridCol w="458570"/>
                <a:gridCol w="458570"/>
                <a:gridCol w="458570"/>
                <a:gridCol w="458570"/>
                <a:gridCol w="458570"/>
                <a:gridCol w="458570"/>
                <a:gridCol w="458570"/>
                <a:gridCol w="458570"/>
              </a:tblGrid>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5" name="Rectangle 24"/>
          <p:cNvSpPr/>
          <p:nvPr/>
        </p:nvSpPr>
        <p:spPr>
          <a:xfrm>
            <a:off x="404664" y="6660232"/>
            <a:ext cx="54006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05583" y="7137880"/>
            <a:ext cx="54006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342900" y="6648302"/>
            <a:ext cx="5606380" cy="261610"/>
          </a:xfrm>
          <a:prstGeom prst="rect">
            <a:avLst/>
          </a:prstGeom>
          <a:noFill/>
        </p:spPr>
        <p:txBody>
          <a:bodyPr wrap="square" rtlCol="0">
            <a:spAutoFit/>
          </a:bodyPr>
          <a:lstStyle/>
          <a:p>
            <a:r>
              <a:rPr lang="fr-FR" sz="1100" dirty="0" smtClean="0"/>
              <a:t>Janvier      </a:t>
            </a:r>
            <a:r>
              <a:rPr lang="fr-FR" sz="1100" dirty="0"/>
              <a:t> </a:t>
            </a:r>
            <a:r>
              <a:rPr lang="fr-FR" sz="1100" dirty="0" smtClean="0"/>
              <a:t>         Mars                     Mai</a:t>
            </a:r>
            <a:r>
              <a:rPr lang="fr-FR" sz="1100" dirty="0"/>
              <a:t> </a:t>
            </a:r>
            <a:r>
              <a:rPr lang="fr-FR" sz="1100" dirty="0" smtClean="0"/>
              <a:t>                   Juillet               Septembre          Novembre</a:t>
            </a:r>
            <a:endParaRPr lang="fr-FR" dirty="0"/>
          </a:p>
        </p:txBody>
      </p:sp>
      <p:sp>
        <p:nvSpPr>
          <p:cNvPr id="28" name="ZoneTexte 27"/>
          <p:cNvSpPr txBox="1"/>
          <p:nvPr/>
        </p:nvSpPr>
        <p:spPr>
          <a:xfrm>
            <a:off x="784930" y="7142618"/>
            <a:ext cx="5606380" cy="261610"/>
          </a:xfrm>
          <a:prstGeom prst="rect">
            <a:avLst/>
          </a:prstGeom>
          <a:noFill/>
        </p:spPr>
        <p:txBody>
          <a:bodyPr wrap="square" rtlCol="0">
            <a:spAutoFit/>
          </a:bodyPr>
          <a:lstStyle/>
          <a:p>
            <a:r>
              <a:rPr lang="fr-FR" sz="1100" dirty="0" smtClean="0"/>
              <a:t>Février                 Avril                      Juin                    Août                     Octobre               Décembre</a:t>
            </a:r>
            <a:endParaRPr lang="fr-FR" dirty="0"/>
          </a:p>
        </p:txBody>
      </p:sp>
      <p:sp>
        <p:nvSpPr>
          <p:cNvPr id="29" name="Rectangle 28"/>
          <p:cNvSpPr/>
          <p:nvPr/>
        </p:nvSpPr>
        <p:spPr>
          <a:xfrm>
            <a:off x="1709238" y="7404228"/>
            <a:ext cx="279602" cy="4309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3601223" y="7457333"/>
            <a:ext cx="279602" cy="4309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2853570" y="7429635"/>
            <a:ext cx="279602" cy="4309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t>
            </a:r>
            <a:endParaRPr lang="fr-FR" dirty="0"/>
          </a:p>
        </p:txBody>
      </p:sp>
      <p:sp>
        <p:nvSpPr>
          <p:cNvPr id="32" name="Rectangle 31"/>
          <p:cNvSpPr/>
          <p:nvPr/>
        </p:nvSpPr>
        <p:spPr>
          <a:xfrm>
            <a:off x="2060848" y="7404228"/>
            <a:ext cx="279602" cy="4309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2853570" y="7904971"/>
            <a:ext cx="279602" cy="4309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5058588" y="7449686"/>
            <a:ext cx="279602" cy="4309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582479" y="8108307"/>
            <a:ext cx="1643671" cy="938719"/>
          </a:xfrm>
          <a:prstGeom prst="rect">
            <a:avLst/>
          </a:prstGeom>
          <a:noFill/>
        </p:spPr>
        <p:txBody>
          <a:bodyPr wrap="square" rtlCol="0">
            <a:spAutoFit/>
          </a:bodyPr>
          <a:lstStyle/>
          <a:p>
            <a:r>
              <a:rPr lang="fr-FR" sz="1100" dirty="0" smtClean="0">
                <a:latin typeface="Quicksand Book" panose="02070303000000060000" pitchFamily="18" charset="0"/>
              </a:rPr>
              <a:t>Dessine dans les cases le </a:t>
            </a:r>
            <a:r>
              <a:rPr lang="fr-FR" sz="1100" dirty="0">
                <a:latin typeface="Quicksand Book" panose="02070303000000060000" pitchFamily="18" charset="0"/>
              </a:rPr>
              <a:t>symbole</a:t>
            </a:r>
            <a:r>
              <a:rPr lang="fr-FR" sz="1100" dirty="0" smtClean="0">
                <a:latin typeface="Quicksand Book" panose="02070303000000060000" pitchFamily="18" charset="0"/>
              </a:rPr>
              <a:t> correspondant aux différents moments évoqués</a:t>
            </a:r>
            <a:endParaRPr lang="fr-FR" sz="1100" dirty="0">
              <a:latin typeface="Quicksand Book" panose="02070303000000060000" pitchFamily="18" charset="0"/>
            </a:endParaRPr>
          </a:p>
        </p:txBody>
      </p:sp>
      <p:sp>
        <p:nvSpPr>
          <p:cNvPr id="36" name="Ruban vers le bas 35"/>
          <p:cNvSpPr/>
          <p:nvPr/>
        </p:nvSpPr>
        <p:spPr>
          <a:xfrm>
            <a:off x="84293" y="7902670"/>
            <a:ext cx="2552619" cy="1133826"/>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3654431" y="8335941"/>
            <a:ext cx="1286736" cy="600164"/>
          </a:xfrm>
          <a:prstGeom prst="rect">
            <a:avLst/>
          </a:prstGeom>
          <a:noFill/>
        </p:spPr>
        <p:txBody>
          <a:bodyPr wrap="square" rtlCol="0">
            <a:spAutoFit/>
          </a:bodyPr>
          <a:lstStyle/>
          <a:p>
            <a:r>
              <a:rPr lang="fr-FR" sz="1100" dirty="0" smtClean="0">
                <a:latin typeface="Quicksand Book" panose="02070303000000060000" pitchFamily="18" charset="0"/>
              </a:rPr>
              <a:t>La naissance	        </a:t>
            </a:r>
          </a:p>
          <a:p>
            <a:r>
              <a:rPr lang="fr-FR" sz="1100" dirty="0" smtClean="0">
                <a:latin typeface="Quicksand Book" panose="02070303000000060000" pitchFamily="18" charset="0"/>
              </a:rPr>
              <a:t>La ponte</a:t>
            </a:r>
          </a:p>
          <a:p>
            <a:r>
              <a:rPr lang="fr-FR" sz="1100" dirty="0" smtClean="0">
                <a:latin typeface="Quicksand Book" panose="02070303000000060000" pitchFamily="18" charset="0"/>
              </a:rPr>
              <a:t>Le </a:t>
            </a:r>
            <a:r>
              <a:rPr lang="fr-FR" sz="1100" dirty="0">
                <a:latin typeface="Quicksand Book" panose="02070303000000060000" pitchFamily="18" charset="0"/>
              </a:rPr>
              <a:t>n</a:t>
            </a:r>
            <a:r>
              <a:rPr lang="fr-FR" sz="1100" dirty="0" smtClean="0">
                <a:latin typeface="Quicksand Book" panose="02070303000000060000" pitchFamily="18" charset="0"/>
              </a:rPr>
              <a:t>id</a:t>
            </a:r>
            <a:endParaRPr lang="fr-FR" sz="1100" dirty="0">
              <a:latin typeface="Quicksand Book" panose="02070303000000060000" pitchFamily="18" charset="0"/>
            </a:endParaRPr>
          </a:p>
        </p:txBody>
      </p:sp>
      <p:sp>
        <p:nvSpPr>
          <p:cNvPr id="38" name="ZoneTexte 37"/>
          <p:cNvSpPr txBox="1"/>
          <p:nvPr/>
        </p:nvSpPr>
        <p:spPr>
          <a:xfrm>
            <a:off x="4915689" y="8328294"/>
            <a:ext cx="1286736" cy="600164"/>
          </a:xfrm>
          <a:prstGeom prst="rect">
            <a:avLst/>
          </a:prstGeom>
          <a:noFill/>
        </p:spPr>
        <p:txBody>
          <a:bodyPr wrap="square" rtlCol="0">
            <a:spAutoFit/>
          </a:bodyPr>
          <a:lstStyle/>
          <a:p>
            <a:r>
              <a:rPr lang="fr-FR" sz="1100" dirty="0" smtClean="0">
                <a:latin typeface="Quicksand Book" panose="02070303000000060000" pitchFamily="18" charset="0"/>
              </a:rPr>
              <a:t>La mue        </a:t>
            </a:r>
          </a:p>
          <a:p>
            <a:r>
              <a:rPr lang="fr-FR" sz="1100" dirty="0" smtClean="0">
                <a:latin typeface="Quicksand Book" panose="02070303000000060000" pitchFamily="18" charset="0"/>
              </a:rPr>
              <a:t>La nage</a:t>
            </a:r>
          </a:p>
          <a:p>
            <a:r>
              <a:rPr lang="fr-FR" sz="1100" dirty="0" smtClean="0">
                <a:latin typeface="Quicksand Book" panose="02070303000000060000" pitchFamily="18" charset="0"/>
              </a:rPr>
              <a:t>Le premier vol</a:t>
            </a:r>
            <a:endParaRPr lang="fr-FR" sz="1100" dirty="0">
              <a:latin typeface="Quicksand Book" panose="02070303000000060000" pitchFamily="18" charset="0"/>
            </a:endParaRPr>
          </a:p>
        </p:txBody>
      </p:sp>
      <p:sp>
        <p:nvSpPr>
          <p:cNvPr id="39" name="Ellipse 38"/>
          <p:cNvSpPr/>
          <p:nvPr/>
        </p:nvSpPr>
        <p:spPr>
          <a:xfrm flipV="1">
            <a:off x="3523384" y="8410084"/>
            <a:ext cx="134408" cy="11899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flipV="1">
            <a:off x="3526744" y="8570722"/>
            <a:ext cx="127687" cy="1306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440610" y="8677094"/>
            <a:ext cx="376168" cy="369332"/>
          </a:xfrm>
          <a:prstGeom prst="rect">
            <a:avLst/>
          </a:prstGeom>
          <a:noFill/>
        </p:spPr>
        <p:txBody>
          <a:bodyPr wrap="square" rtlCol="0">
            <a:spAutoFit/>
          </a:bodyPr>
          <a:lstStyle/>
          <a:p>
            <a:r>
              <a:rPr lang="fr-FR" dirty="0" smtClean="0"/>
              <a:t>*</a:t>
            </a:r>
            <a:endParaRPr lang="fr-FR" dirty="0"/>
          </a:p>
        </p:txBody>
      </p:sp>
      <p:sp>
        <p:nvSpPr>
          <p:cNvPr id="48" name="Triangle isocèle 47"/>
          <p:cNvSpPr/>
          <p:nvPr/>
        </p:nvSpPr>
        <p:spPr>
          <a:xfrm>
            <a:off x="4830115" y="8408012"/>
            <a:ext cx="111052" cy="121070"/>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flipV="1">
            <a:off x="4830115" y="8585796"/>
            <a:ext cx="134408" cy="11899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4753083" y="8615840"/>
            <a:ext cx="376168" cy="369332"/>
          </a:xfrm>
          <a:prstGeom prst="rect">
            <a:avLst/>
          </a:prstGeom>
          <a:noFill/>
        </p:spPr>
        <p:txBody>
          <a:bodyPr wrap="square" rtlCol="0">
            <a:spAutoFit/>
          </a:bodyPr>
          <a:lstStyle/>
          <a:p>
            <a:r>
              <a:rPr lang="fr-FR" dirty="0"/>
              <a:t>+</a:t>
            </a:r>
          </a:p>
        </p:txBody>
      </p:sp>
      <p:grpSp>
        <p:nvGrpSpPr>
          <p:cNvPr id="51" name="Groupe 50"/>
          <p:cNvGrpSpPr/>
          <p:nvPr/>
        </p:nvGrpSpPr>
        <p:grpSpPr>
          <a:xfrm>
            <a:off x="1390056" y="5715333"/>
            <a:ext cx="372585" cy="443723"/>
            <a:chOff x="3655159" y="8379127"/>
            <a:chExt cx="372585" cy="443723"/>
          </a:xfrm>
        </p:grpSpPr>
        <p:pic>
          <p:nvPicPr>
            <p:cNvPr id="52" name="Image 5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655159" y="8574742"/>
              <a:ext cx="248917" cy="248108"/>
            </a:xfrm>
            <a:prstGeom prst="rect">
              <a:avLst/>
            </a:prstGeom>
          </p:spPr>
        </p:pic>
        <p:pic>
          <p:nvPicPr>
            <p:cNvPr id="53" name="Image 52"/>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778827" y="8379127"/>
              <a:ext cx="248917" cy="248108"/>
            </a:xfrm>
            <a:prstGeom prst="rect">
              <a:avLst/>
            </a:prstGeom>
          </p:spPr>
        </p:pic>
      </p:grpSp>
      <p:sp>
        <p:nvSpPr>
          <p:cNvPr id="21" name="Espace réservé du pied de page 20"/>
          <p:cNvSpPr>
            <a:spLocks noGrp="1"/>
          </p:cNvSpPr>
          <p:nvPr>
            <p:ph type="ftr" sz="quarter" idx="11"/>
          </p:nvPr>
        </p:nvSpPr>
        <p:spPr>
          <a:xfrm>
            <a:off x="5338190" y="8657167"/>
            <a:ext cx="2171700" cy="486833"/>
          </a:xfrm>
        </p:spPr>
        <p:txBody>
          <a:bodyPr/>
          <a:lstStyle/>
          <a:p>
            <a:r>
              <a:rPr lang="fr-FR" dirty="0" smtClean="0">
                <a:latin typeface="Commercial Script" pitchFamily="2" charset="0"/>
              </a:rPr>
              <a:t>Rigolett</a:t>
            </a:r>
            <a:endParaRPr lang="fr-FR" dirty="0">
              <a:latin typeface="Commercial Script" pitchFamily="2" charset="0"/>
            </a:endParaRPr>
          </a:p>
        </p:txBody>
      </p:sp>
      <p:sp>
        <p:nvSpPr>
          <p:cNvPr id="22" name="Espace réservé du numéro de diapositive 21"/>
          <p:cNvSpPr>
            <a:spLocks noGrp="1"/>
          </p:cNvSpPr>
          <p:nvPr>
            <p:ph type="sldNum" sz="quarter" idx="12"/>
          </p:nvPr>
        </p:nvSpPr>
        <p:spPr/>
        <p:txBody>
          <a:bodyPr/>
          <a:lstStyle/>
          <a:p>
            <a:fld id="{1473093C-0CA7-4B79-A746-F5F6C1908E8F}" type="slidenum">
              <a:rPr lang="fr-FR" smtClean="0"/>
              <a:t>15</a:t>
            </a:fld>
            <a:endParaRPr lang="fr-FR"/>
          </a:p>
        </p:txBody>
      </p:sp>
    </p:spTree>
    <p:extLst>
      <p:ext uri="{BB962C8B-B14F-4D97-AF65-F5344CB8AC3E}">
        <p14:creationId xmlns:p14="http://schemas.microsoft.com/office/powerpoint/2010/main" val="74270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ZoneTexte 2"/>
          <p:cNvSpPr txBox="1"/>
          <p:nvPr/>
        </p:nvSpPr>
        <p:spPr>
          <a:xfrm>
            <a:off x="260648" y="1115616"/>
            <a:ext cx="6480720" cy="8371523"/>
          </a:xfrm>
          <a:prstGeom prst="rect">
            <a:avLst/>
          </a:prstGeom>
          <a:noFill/>
        </p:spPr>
        <p:txBody>
          <a:bodyPr wrap="square" rtlCol="0">
            <a:spAutoFit/>
          </a:bodyPr>
          <a:lstStyle/>
          <a:p>
            <a:pPr algn="ctr">
              <a:lnSpc>
                <a:spcPct val="150000"/>
              </a:lnSpc>
            </a:pPr>
            <a:r>
              <a:rPr lang="fr-FR" sz="1200" b="1" u="sng" dirty="0">
                <a:latin typeface="Quicksand Book" panose="02070303000000060000" pitchFamily="18" charset="0"/>
              </a:rPr>
              <a:t>SUITE ET FIN </a:t>
            </a:r>
          </a:p>
          <a:p>
            <a:pPr>
              <a:lnSpc>
                <a:spcPct val="150000"/>
              </a:lnSpc>
            </a:pPr>
            <a:r>
              <a:rPr lang="fr-FR" sz="1200" dirty="0" smtClean="0">
                <a:latin typeface="Quicksand Book" panose="02070303000000060000" pitchFamily="18" charset="0"/>
              </a:rPr>
              <a:t>		Le </a:t>
            </a:r>
            <a:r>
              <a:rPr lang="fr-FR" sz="1200" dirty="0">
                <a:latin typeface="Quicksand Book" panose="02070303000000060000" pitchFamily="18" charset="0"/>
              </a:rPr>
              <a:t>loup était bien vieux, maintenant, et si </a:t>
            </a:r>
            <a:r>
              <a:rPr lang="fr-FR" sz="1200" dirty="0" smtClean="0">
                <a:latin typeface="Quicksand Book" panose="02070303000000060000" pitchFamily="18" charset="0"/>
              </a:rPr>
              <a:t>fatigué. 		Pendant </a:t>
            </a:r>
            <a:r>
              <a:rPr lang="fr-FR" sz="1200" dirty="0">
                <a:latin typeface="Quicksand Book" panose="02070303000000060000" pitchFamily="18" charset="0"/>
              </a:rPr>
              <a:t>des </a:t>
            </a:r>
            <a:r>
              <a:rPr lang="fr-FR" sz="1200" dirty="0" smtClean="0">
                <a:latin typeface="Quicksand Book" panose="02070303000000060000" pitchFamily="18" charset="0"/>
              </a:rPr>
              <a:t>années</a:t>
            </a:r>
            <a:r>
              <a:rPr lang="fr-FR" sz="1200" dirty="0">
                <a:latin typeface="Quicksand Book" panose="02070303000000060000" pitchFamily="18" charset="0"/>
              </a:rPr>
              <a:t>, il s'était épuisé à </a:t>
            </a:r>
            <a:r>
              <a:rPr lang="fr-FR" sz="1200" dirty="0" smtClean="0">
                <a:latin typeface="Quicksand Book" panose="02070303000000060000" pitchFamily="18" charset="0"/>
              </a:rPr>
              <a:t>courir </a:t>
            </a:r>
            <a:r>
              <a:rPr lang="fr-FR" sz="1200" dirty="0">
                <a:latin typeface="Quicksand Book" panose="02070303000000060000" pitchFamily="18" charset="0"/>
              </a:rPr>
              <a:t>après </a:t>
            </a:r>
            <a:r>
              <a:rPr lang="fr-FR" sz="1200" dirty="0" smtClean="0">
                <a:latin typeface="Quicksand Book" panose="02070303000000060000" pitchFamily="18" charset="0"/>
              </a:rPr>
              <a:t>les 		trois </a:t>
            </a:r>
            <a:r>
              <a:rPr lang="fr-FR" sz="1200" dirty="0">
                <a:latin typeface="Quicksand Book" panose="02070303000000060000" pitchFamily="18" charset="0"/>
              </a:rPr>
              <a:t>petits cochons, </a:t>
            </a:r>
            <a:r>
              <a:rPr lang="fr-FR" sz="1200" dirty="0" smtClean="0">
                <a:latin typeface="Quicksand Book" panose="02070303000000060000" pitchFamily="18" charset="0"/>
              </a:rPr>
              <a:t>sans </a:t>
            </a:r>
            <a:r>
              <a:rPr lang="fr-FR" sz="1200" dirty="0">
                <a:latin typeface="Quicksand Book" panose="02070303000000060000" pitchFamily="18" charset="0"/>
              </a:rPr>
              <a:t>jamais </a:t>
            </a:r>
            <a:r>
              <a:rPr lang="fr-FR" sz="1200" dirty="0" smtClean="0">
                <a:latin typeface="Quicksand Book" panose="02070303000000060000" pitchFamily="18" charset="0"/>
              </a:rPr>
              <a:t>les </a:t>
            </a:r>
            <a:r>
              <a:rPr lang="fr-FR" sz="1200" dirty="0">
                <a:latin typeface="Quicksand Book" panose="02070303000000060000" pitchFamily="18" charset="0"/>
              </a:rPr>
              <a:t>attraper. </a:t>
            </a:r>
            <a:r>
              <a:rPr lang="fr-FR" sz="1200" dirty="0" smtClean="0">
                <a:latin typeface="Quicksand Book" panose="02070303000000060000" pitchFamily="18" charset="0"/>
              </a:rPr>
              <a:t>			Maintenant</a:t>
            </a:r>
            <a:r>
              <a:rPr lang="fr-FR" sz="1200" dirty="0">
                <a:latin typeface="Quicksand Book" panose="02070303000000060000" pitchFamily="18" charset="0"/>
              </a:rPr>
              <a:t>, il pouvait à peine </a:t>
            </a:r>
            <a:r>
              <a:rPr lang="fr-FR" sz="1200" dirty="0" smtClean="0">
                <a:latin typeface="Quicksand Book" panose="02070303000000060000" pitchFamily="18" charset="0"/>
              </a:rPr>
              <a:t>marcher et </a:t>
            </a:r>
            <a:r>
              <a:rPr lang="fr-FR" sz="1200" dirty="0">
                <a:latin typeface="Quicksand Book" panose="02070303000000060000" pitchFamily="18" charset="0"/>
              </a:rPr>
              <a:t>ne se </a:t>
            </a:r>
            <a:r>
              <a:rPr lang="fr-FR" sz="1200" dirty="0" smtClean="0">
                <a:latin typeface="Quicksand Book" panose="02070303000000060000" pitchFamily="18" charset="0"/>
              </a:rPr>
              <a:t>			déplaçait </a:t>
            </a:r>
            <a:r>
              <a:rPr lang="fr-FR" sz="1200" dirty="0">
                <a:latin typeface="Quicksand Book" panose="02070303000000060000" pitchFamily="18" charset="0"/>
              </a:rPr>
              <a:t>plus qu'en fauteuil </a:t>
            </a:r>
            <a:r>
              <a:rPr lang="fr-FR" sz="1200" dirty="0" smtClean="0">
                <a:latin typeface="Quicksand Book" panose="02070303000000060000" pitchFamily="18" charset="0"/>
              </a:rPr>
              <a:t>roulant</a:t>
            </a:r>
            <a:r>
              <a:rPr lang="fr-FR" sz="1200" dirty="0">
                <a:latin typeface="Quicksand Book" panose="02070303000000060000" pitchFamily="18" charset="0"/>
              </a:rPr>
              <a:t>. </a:t>
            </a:r>
          </a:p>
          <a:p>
            <a:pPr>
              <a:lnSpc>
                <a:spcPct val="150000"/>
              </a:lnSpc>
            </a:pPr>
            <a:r>
              <a:rPr lang="fr-FR" sz="1200" dirty="0" smtClean="0">
                <a:latin typeface="Quicksand Book" panose="02070303000000060000" pitchFamily="18" charset="0"/>
              </a:rPr>
              <a:t>Les </a:t>
            </a:r>
            <a:r>
              <a:rPr lang="fr-FR" sz="1200" dirty="0">
                <a:latin typeface="Quicksand Book" panose="02070303000000060000" pitchFamily="18" charset="0"/>
              </a:rPr>
              <a:t>trois petits cochons quant à eux avaient </a:t>
            </a:r>
            <a:r>
              <a:rPr lang="fr-FR" sz="1200" dirty="0" smtClean="0">
                <a:latin typeface="Quicksand Book" panose="02070303000000060000" pitchFamily="18" charset="0"/>
              </a:rPr>
              <a:t>vieilli</a:t>
            </a:r>
            <a:r>
              <a:rPr lang="fr-FR" sz="1200" dirty="0">
                <a:latin typeface="Quicksand Book" panose="02070303000000060000" pitchFamily="18" charset="0"/>
              </a:rPr>
              <a:t>. Mais </a:t>
            </a:r>
            <a:r>
              <a:rPr lang="fr-FR" sz="1200" dirty="0" smtClean="0">
                <a:latin typeface="Quicksand Book" panose="02070303000000060000" pitchFamily="18" charset="0"/>
              </a:rPr>
              <a:t>eux</a:t>
            </a:r>
            <a:r>
              <a:rPr lang="fr-FR" sz="1200" dirty="0">
                <a:latin typeface="Quicksand Book" panose="02070303000000060000" pitchFamily="18" charset="0"/>
              </a:rPr>
              <a:t>, ils avaient eu la belle vie, </a:t>
            </a:r>
            <a:r>
              <a:rPr lang="fr-FR" sz="1200" dirty="0" smtClean="0">
                <a:latin typeface="Quicksand Book" panose="02070303000000060000" pitchFamily="18" charset="0"/>
              </a:rPr>
              <a:t>bien </a:t>
            </a:r>
            <a:r>
              <a:rPr lang="fr-FR" sz="1200" dirty="0">
                <a:latin typeface="Quicksand Book" panose="02070303000000060000" pitchFamily="18" charset="0"/>
              </a:rPr>
              <a:t>à l'abri dans leur </a:t>
            </a:r>
            <a:r>
              <a:rPr lang="fr-FR" sz="1200" dirty="0" smtClean="0">
                <a:latin typeface="Quicksand Book" panose="02070303000000060000" pitchFamily="18" charset="0"/>
              </a:rPr>
              <a:t>maison </a:t>
            </a:r>
            <a:r>
              <a:rPr lang="fr-FR" sz="1200" dirty="0">
                <a:latin typeface="Quicksand Book" panose="02070303000000060000" pitchFamily="18" charset="0"/>
              </a:rPr>
              <a:t>de briques. Ils </a:t>
            </a:r>
            <a:r>
              <a:rPr lang="fr-FR" sz="1200" dirty="0" smtClean="0">
                <a:latin typeface="Quicksand Book" panose="02070303000000060000" pitchFamily="18" charset="0"/>
              </a:rPr>
              <a:t>avaient </a:t>
            </a:r>
            <a:r>
              <a:rPr lang="fr-FR" sz="1200" dirty="0">
                <a:latin typeface="Quicksand Book" panose="02070303000000060000" pitchFamily="18" charset="0"/>
              </a:rPr>
              <a:t>toujours mangé à leur </a:t>
            </a:r>
            <a:r>
              <a:rPr lang="fr-FR" sz="1200" dirty="0" smtClean="0">
                <a:latin typeface="Quicksand Book" panose="02070303000000060000" pitchFamily="18" charset="0"/>
              </a:rPr>
              <a:t>faim </a:t>
            </a:r>
            <a:r>
              <a:rPr lang="fr-FR" sz="1200" dirty="0">
                <a:latin typeface="Quicksand Book" panose="02070303000000060000" pitchFamily="18" charset="0"/>
              </a:rPr>
              <a:t>et ils étaient </a:t>
            </a:r>
            <a:r>
              <a:rPr lang="fr-FR" sz="1200" dirty="0" smtClean="0">
                <a:latin typeface="Quicksand Book" panose="02070303000000060000" pitchFamily="18" charset="0"/>
              </a:rPr>
              <a:t>encore </a:t>
            </a:r>
            <a:r>
              <a:rPr lang="fr-FR" sz="1200" dirty="0">
                <a:latin typeface="Quicksand Book" panose="02070303000000060000" pitchFamily="18" charset="0"/>
              </a:rPr>
              <a:t>roses et gras. </a:t>
            </a:r>
          </a:p>
          <a:p>
            <a:pPr>
              <a:lnSpc>
                <a:spcPct val="150000"/>
              </a:lnSpc>
            </a:pPr>
            <a:r>
              <a:rPr lang="fr-FR" sz="1200" dirty="0" smtClean="0">
                <a:latin typeface="Quicksand Book" panose="02070303000000060000" pitchFamily="18" charset="0"/>
              </a:rPr>
              <a:t>Seulement</a:t>
            </a:r>
            <a:r>
              <a:rPr lang="fr-FR" sz="1200" dirty="0">
                <a:latin typeface="Quicksand Book" panose="02070303000000060000" pitchFamily="18" charset="0"/>
              </a:rPr>
              <a:t>, pendant toutes ces années, la ville </a:t>
            </a:r>
            <a:r>
              <a:rPr lang="fr-FR" sz="1200" dirty="0" smtClean="0">
                <a:latin typeface="Quicksand Book" panose="02070303000000060000" pitchFamily="18" charset="0"/>
              </a:rPr>
              <a:t>n'avait </a:t>
            </a:r>
            <a:r>
              <a:rPr lang="fr-FR" sz="1200" dirty="0">
                <a:latin typeface="Quicksand Book" panose="02070303000000060000" pitchFamily="18" charset="0"/>
              </a:rPr>
              <a:t>cessé de grandir et de se </a:t>
            </a:r>
            <a:r>
              <a:rPr lang="fr-FR" sz="1200" dirty="0" smtClean="0">
                <a:latin typeface="Quicksand Book" panose="02070303000000060000" pitchFamily="18" charset="0"/>
              </a:rPr>
              <a:t>rapprocher </a:t>
            </a:r>
            <a:r>
              <a:rPr lang="fr-FR" sz="1200" dirty="0">
                <a:latin typeface="Quicksand Book" panose="02070303000000060000" pitchFamily="18" charset="0"/>
              </a:rPr>
              <a:t>de la forêt où ils habitaient. Et à </a:t>
            </a:r>
            <a:r>
              <a:rPr lang="fr-FR" sz="1200" dirty="0" smtClean="0">
                <a:latin typeface="Quicksand Book" panose="02070303000000060000" pitchFamily="18" charset="0"/>
              </a:rPr>
              <a:t>trois </a:t>
            </a:r>
            <a:r>
              <a:rPr lang="fr-FR" sz="1200" dirty="0">
                <a:latin typeface="Quicksand Book" panose="02070303000000060000" pitchFamily="18" charset="0"/>
              </a:rPr>
              <a:t>pas de chez eux, sans qu'ils s'en doutent, on </a:t>
            </a:r>
            <a:r>
              <a:rPr lang="fr-FR" sz="1200" dirty="0" smtClean="0">
                <a:latin typeface="Quicksand Book" panose="02070303000000060000" pitchFamily="18" charset="0"/>
              </a:rPr>
              <a:t>avait </a:t>
            </a:r>
            <a:r>
              <a:rPr lang="fr-FR" sz="1200" dirty="0">
                <a:latin typeface="Quicksand Book" panose="02070303000000060000" pitchFamily="18" charset="0"/>
              </a:rPr>
              <a:t>construit un centre commercial avec une </a:t>
            </a:r>
            <a:r>
              <a:rPr lang="fr-FR" sz="1200" dirty="0" smtClean="0">
                <a:latin typeface="Quicksand Book" panose="02070303000000060000" pitchFamily="18" charset="0"/>
              </a:rPr>
              <a:t>boulangerie</a:t>
            </a:r>
            <a:r>
              <a:rPr lang="fr-FR" sz="1200" dirty="0">
                <a:latin typeface="Quicksand Book" panose="02070303000000060000" pitchFamily="18" charset="0"/>
              </a:rPr>
              <a:t>, un bureau de tabac, une pharmacie </a:t>
            </a:r>
            <a:r>
              <a:rPr lang="fr-FR" sz="1200" dirty="0" smtClean="0">
                <a:latin typeface="Quicksand Book" panose="02070303000000060000" pitchFamily="18" charset="0"/>
              </a:rPr>
              <a:t>et </a:t>
            </a:r>
            <a:r>
              <a:rPr lang="fr-FR" sz="1200" dirty="0">
                <a:latin typeface="Quicksand Book" panose="02070303000000060000" pitchFamily="18" charset="0"/>
              </a:rPr>
              <a:t>une boucherie-charcuterie. </a:t>
            </a:r>
          </a:p>
          <a:p>
            <a:pPr>
              <a:lnSpc>
                <a:spcPct val="150000"/>
              </a:lnSpc>
            </a:pPr>
            <a:r>
              <a:rPr lang="fr-FR" sz="1200" dirty="0">
                <a:latin typeface="Quicksand Book" panose="02070303000000060000" pitchFamily="18" charset="0"/>
              </a:rPr>
              <a:t>Un beau matin, alors qu'ils faisaient des </a:t>
            </a:r>
            <a:r>
              <a:rPr lang="fr-FR" sz="1200" dirty="0" smtClean="0">
                <a:latin typeface="Quicksand Book" panose="02070303000000060000" pitchFamily="18" charset="0"/>
              </a:rPr>
              <a:t>galipettes </a:t>
            </a:r>
            <a:r>
              <a:rPr lang="fr-FR" sz="1200" dirty="0">
                <a:latin typeface="Quicksand Book" panose="02070303000000060000" pitchFamily="18" charset="0"/>
              </a:rPr>
              <a:t>dans leur jardin, le boucher les </a:t>
            </a:r>
            <a:r>
              <a:rPr lang="fr-FR" sz="1200" dirty="0" smtClean="0">
                <a:latin typeface="Quicksand Book" panose="02070303000000060000" pitchFamily="18" charset="0"/>
              </a:rPr>
              <a:t>aperçut</a:t>
            </a:r>
            <a:r>
              <a:rPr lang="fr-FR" sz="1200" dirty="0">
                <a:latin typeface="Quicksand Book" panose="02070303000000060000" pitchFamily="18" charset="0"/>
              </a:rPr>
              <a:t>. Aussitôt, il téléphona à l'abattoir et, </a:t>
            </a:r>
            <a:r>
              <a:rPr lang="fr-FR" sz="1200" dirty="0" smtClean="0">
                <a:latin typeface="Quicksand Book" panose="02070303000000060000" pitchFamily="18" charset="0"/>
              </a:rPr>
              <a:t>deux </a:t>
            </a:r>
            <a:r>
              <a:rPr lang="fr-FR" sz="1200" dirty="0">
                <a:latin typeface="Quicksand Book" panose="02070303000000060000" pitchFamily="18" charset="0"/>
              </a:rPr>
              <a:t>heures plus tard, les trois petits cochons </a:t>
            </a:r>
            <a:r>
              <a:rPr lang="fr-FR" sz="1200" dirty="0" smtClean="0">
                <a:latin typeface="Quicksand Book" panose="02070303000000060000" pitchFamily="18" charset="0"/>
              </a:rPr>
              <a:t>étaient </a:t>
            </a:r>
            <a:r>
              <a:rPr lang="fr-FR" sz="1200" dirty="0">
                <a:latin typeface="Quicksand Book" panose="02070303000000060000" pitchFamily="18" charset="0"/>
              </a:rPr>
              <a:t>passés </a:t>
            </a:r>
            <a:r>
              <a:rPr lang="fr-FR" sz="1200" u="sng" dirty="0">
                <a:latin typeface="Quicksand Book" panose="02070303000000060000" pitchFamily="18" charset="0"/>
              </a:rPr>
              <a:t>de vie à trépas</a:t>
            </a:r>
            <a:r>
              <a:rPr lang="fr-FR" sz="1200" dirty="0">
                <a:latin typeface="Quicksand Book" panose="02070303000000060000" pitchFamily="18" charset="0"/>
              </a:rPr>
              <a:t>. </a:t>
            </a:r>
            <a:r>
              <a:rPr lang="fr-FR" sz="1200" dirty="0" smtClean="0">
                <a:latin typeface="Quicksand Book" panose="02070303000000060000" pitchFamily="18" charset="0"/>
              </a:rPr>
              <a:t>Depuis</a:t>
            </a:r>
            <a:r>
              <a:rPr lang="fr-FR" sz="1200" dirty="0">
                <a:latin typeface="Quicksand Book" panose="02070303000000060000" pitchFamily="18" charset="0"/>
              </a:rPr>
              <a:t>, tous les jours, le loup s'en va, en </a:t>
            </a:r>
            <a:r>
              <a:rPr lang="fr-FR" sz="1200" dirty="0" smtClean="0">
                <a:latin typeface="Quicksand Book" panose="02070303000000060000" pitchFamily="18" charset="0"/>
              </a:rPr>
              <a:t>fauteuil </a:t>
            </a:r>
            <a:r>
              <a:rPr lang="fr-FR" sz="1200" dirty="0">
                <a:latin typeface="Quicksand Book" panose="02070303000000060000" pitchFamily="18" charset="0"/>
              </a:rPr>
              <a:t>roulant, à la boucherie et achète trois </a:t>
            </a:r>
            <a:r>
              <a:rPr lang="fr-FR" sz="1200" dirty="0" smtClean="0">
                <a:latin typeface="Quicksand Book" panose="02070303000000060000" pitchFamily="18" charset="0"/>
              </a:rPr>
              <a:t>tranches </a:t>
            </a:r>
            <a:r>
              <a:rPr lang="fr-FR" sz="1200" dirty="0">
                <a:latin typeface="Quicksand Book" panose="02070303000000060000" pitchFamily="18" charset="0"/>
              </a:rPr>
              <a:t>de jambon, trois côtelettes et trois </a:t>
            </a:r>
            <a:r>
              <a:rPr lang="fr-FR" sz="1200" dirty="0" smtClean="0">
                <a:latin typeface="Quicksand Book" panose="02070303000000060000" pitchFamily="18" charset="0"/>
              </a:rPr>
              <a:t>saucissons</a:t>
            </a:r>
            <a:r>
              <a:rPr lang="fr-FR" sz="1200" dirty="0">
                <a:latin typeface="Quicksand Book" panose="02070303000000060000" pitchFamily="18" charset="0"/>
              </a:rPr>
              <a:t>. Pur porc. </a:t>
            </a:r>
          </a:p>
          <a:p>
            <a:pPr algn="r"/>
            <a:endParaRPr lang="fr-FR" sz="900" dirty="0" smtClean="0">
              <a:latin typeface="Quicksand Book" panose="02070303000000060000" pitchFamily="18" charset="0"/>
            </a:endParaRPr>
          </a:p>
          <a:p>
            <a:pPr algn="r"/>
            <a:r>
              <a:rPr lang="fr-FR" sz="1100" i="1" dirty="0" smtClean="0">
                <a:latin typeface="Quicksand Book" panose="02070303000000060000" pitchFamily="18" charset="0"/>
              </a:rPr>
              <a:t>Bernard </a:t>
            </a:r>
            <a:r>
              <a:rPr lang="fr-FR" sz="1100" i="1" dirty="0" err="1" smtClean="0">
                <a:latin typeface="Quicksand Book" panose="02070303000000060000" pitchFamily="18" charset="0"/>
              </a:rPr>
              <a:t>Friot</a:t>
            </a:r>
            <a:r>
              <a:rPr lang="fr-FR" sz="1100" i="1" dirty="0" smtClean="0">
                <a:latin typeface="Quicksand Book" panose="02070303000000060000" pitchFamily="18" charset="0"/>
              </a:rPr>
              <a:t> Nouvelles </a:t>
            </a:r>
            <a:r>
              <a:rPr lang="fr-FR" sz="1100" i="1" dirty="0">
                <a:latin typeface="Quicksand Book" panose="02070303000000060000" pitchFamily="18" charset="0"/>
              </a:rPr>
              <a:t>histoires </a:t>
            </a:r>
            <a:r>
              <a:rPr lang="fr-FR" sz="1100" i="1" dirty="0" smtClean="0">
                <a:latin typeface="Quicksand Book" panose="02070303000000060000" pitchFamily="18" charset="0"/>
              </a:rPr>
              <a:t>pressées (</a:t>
            </a:r>
            <a:r>
              <a:rPr lang="fr-FR" sz="1100" i="1" dirty="0">
                <a:latin typeface="Quicksand Book" panose="02070303000000060000" pitchFamily="18" charset="0"/>
              </a:rPr>
              <a:t>Milan</a:t>
            </a:r>
            <a:r>
              <a:rPr lang="fr-FR" sz="1100" i="1" dirty="0" smtClean="0">
                <a:latin typeface="Quicksand Book" panose="02070303000000060000" pitchFamily="18" charset="0"/>
              </a:rPr>
              <a:t>)</a:t>
            </a:r>
          </a:p>
          <a:p>
            <a:pPr algn="r"/>
            <a:endParaRPr lang="fr-FR" sz="1100" i="1" dirty="0" smtClean="0">
              <a:latin typeface="Quicksand Book" panose="02070303000000060000" pitchFamily="18" charset="0"/>
            </a:endParaRPr>
          </a:p>
          <a:p>
            <a:pPr algn="r"/>
            <a:endParaRPr lang="fr-FR" sz="100" i="1" dirty="0">
              <a:latin typeface="Quicksand Book" panose="02070303000000060000" pitchFamily="18" charset="0"/>
            </a:endParaRPr>
          </a:p>
          <a:p>
            <a:endParaRPr lang="fr-FR" sz="600" dirty="0" smtClean="0">
              <a:latin typeface="Quicksand Book" panose="02070303000000060000" pitchFamily="18" charset="0"/>
            </a:endParaRPr>
          </a:p>
          <a:p>
            <a:r>
              <a:rPr lang="fr-FR" sz="1200" dirty="0" smtClean="0">
                <a:latin typeface="Quicksand Book" panose="02070303000000060000" pitchFamily="18" charset="0"/>
              </a:rPr>
              <a:t>1- De quel conte ce texte est-il la suite?</a:t>
            </a:r>
          </a:p>
          <a:p>
            <a:endParaRPr lang="fr-FR" sz="1200" dirty="0">
              <a:latin typeface="Quicksand Book" panose="02070303000000060000" pitchFamily="18" charset="0"/>
            </a:endParaRPr>
          </a:p>
          <a:p>
            <a:r>
              <a:rPr lang="fr-FR" sz="1200" dirty="0" smtClean="0"/>
              <a:t>_____________________________________________________________________________</a:t>
            </a:r>
          </a:p>
          <a:p>
            <a:endParaRPr lang="fr-FR" sz="1200" dirty="0"/>
          </a:p>
          <a:p>
            <a:r>
              <a:rPr lang="fr-FR" sz="1200" dirty="0">
                <a:latin typeface="Quicksand Book" panose="02070303000000060000" pitchFamily="18" charset="0"/>
              </a:rPr>
              <a:t>2- </a:t>
            </a:r>
            <a:r>
              <a:rPr lang="fr-FR" sz="1200" dirty="0" smtClean="0">
                <a:latin typeface="Quicksand Book" panose="02070303000000060000" pitchFamily="18" charset="0"/>
              </a:rPr>
              <a:t>A ton avis, que </a:t>
            </a:r>
            <a:r>
              <a:rPr lang="fr-FR" sz="1200" dirty="0">
                <a:latin typeface="Quicksand Book" panose="02070303000000060000" pitchFamily="18" charset="0"/>
              </a:rPr>
              <a:t>veut dire passer </a:t>
            </a:r>
            <a:r>
              <a:rPr lang="fr-FR" sz="1200" dirty="0" smtClean="0">
                <a:latin typeface="Quicksand Book" panose="02070303000000060000" pitchFamily="18" charset="0"/>
              </a:rPr>
              <a:t>« </a:t>
            </a:r>
            <a:r>
              <a:rPr lang="fr-FR" sz="1200" u="sng" dirty="0" smtClean="0">
                <a:latin typeface="Quicksand Book" panose="02070303000000060000" pitchFamily="18" charset="0"/>
              </a:rPr>
              <a:t>de </a:t>
            </a:r>
            <a:r>
              <a:rPr lang="fr-FR" sz="1200" u="sng" dirty="0">
                <a:latin typeface="Quicksand Book" panose="02070303000000060000" pitchFamily="18" charset="0"/>
              </a:rPr>
              <a:t>vie à </a:t>
            </a:r>
            <a:r>
              <a:rPr lang="fr-FR" sz="1200" u="sng" dirty="0" smtClean="0">
                <a:latin typeface="Quicksand Book" panose="02070303000000060000" pitchFamily="18" charset="0"/>
              </a:rPr>
              <a:t>trépas</a:t>
            </a:r>
            <a:r>
              <a:rPr lang="fr-FR" sz="1200" dirty="0" smtClean="0">
                <a:latin typeface="Quicksand Book" panose="02070303000000060000" pitchFamily="18" charset="0"/>
              </a:rPr>
              <a:t> »?</a:t>
            </a:r>
          </a:p>
          <a:p>
            <a:endParaRPr lang="fr-FR" sz="1200" dirty="0">
              <a:latin typeface="Quicksand Book" panose="02070303000000060000" pitchFamily="18" charset="0"/>
            </a:endParaRPr>
          </a:p>
          <a:p>
            <a:r>
              <a:rPr lang="fr-FR" sz="1200" dirty="0"/>
              <a:t>_____________________________________________________________________________</a:t>
            </a:r>
            <a:endParaRPr lang="fr-FR" sz="1200" dirty="0" smtClean="0">
              <a:latin typeface="Quicksand Book" panose="02070303000000060000" pitchFamily="18" charset="0"/>
            </a:endParaRPr>
          </a:p>
          <a:p>
            <a:endParaRPr lang="fr-FR" sz="1200" dirty="0" smtClean="0">
              <a:latin typeface="Quicksand Book" panose="02070303000000060000" pitchFamily="18" charset="0"/>
            </a:endParaRPr>
          </a:p>
          <a:p>
            <a:r>
              <a:rPr lang="fr-FR" sz="1200" dirty="0" smtClean="0">
                <a:latin typeface="Quicksand Book" panose="02070303000000060000" pitchFamily="18" charset="0"/>
              </a:rPr>
              <a:t>3- Pourquoi ce texte est-il amusant?</a:t>
            </a:r>
          </a:p>
          <a:p>
            <a:endParaRPr lang="fr-FR" sz="200" dirty="0">
              <a:latin typeface="Quicksand Book" panose="02070303000000060000" pitchFamily="18" charset="0"/>
            </a:endParaRPr>
          </a:p>
          <a:p>
            <a:pPr>
              <a:lnSpc>
                <a:spcPct val="150000"/>
              </a:lnSpc>
            </a:pPr>
            <a:r>
              <a:rPr lang="fr-FR" sz="1200" dirty="0" smtClean="0"/>
              <a:t>_____________________________________________________________________________</a:t>
            </a:r>
          </a:p>
          <a:p>
            <a:pPr>
              <a:lnSpc>
                <a:spcPct val="150000"/>
              </a:lnSpc>
            </a:pPr>
            <a:r>
              <a:rPr lang="fr-FR" sz="1200" dirty="0" smtClean="0"/>
              <a:t>_____________________________________ ________________________________________</a:t>
            </a:r>
            <a:endParaRPr lang="fr-FR" sz="1200" dirty="0" smtClean="0">
              <a:latin typeface="Quicksand Book" panose="02070303000000060000" pitchFamily="18" charset="0"/>
            </a:endParaRPr>
          </a:p>
          <a:p>
            <a:endParaRPr lang="fr-FR" sz="1200" dirty="0">
              <a:latin typeface="Quicksand Book" panose="02070303000000060000" pitchFamily="18" charset="0"/>
            </a:endParaRPr>
          </a:p>
        </p:txBody>
      </p:sp>
      <p:grpSp>
        <p:nvGrpSpPr>
          <p:cNvPr id="9" name="Groupe 8"/>
          <p:cNvGrpSpPr/>
          <p:nvPr/>
        </p:nvGrpSpPr>
        <p:grpSpPr>
          <a:xfrm>
            <a:off x="44624" y="1331640"/>
            <a:ext cx="1750896" cy="1417323"/>
            <a:chOff x="-47249" y="1273893"/>
            <a:chExt cx="1750896" cy="1417323"/>
          </a:xfrm>
        </p:grpSpPr>
        <p:sp>
          <p:nvSpPr>
            <p:cNvPr id="15"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L9</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a:t>
              </a:r>
              <a:r>
                <a:rPr lang="fr-FR" sz="1000" dirty="0" smtClean="0">
                  <a:solidFill>
                    <a:schemeClr val="accent4">
                      <a:lumMod val="75000"/>
                    </a:schemeClr>
                  </a:solidFill>
                  <a:latin typeface="cinnamon cake"/>
                  <a:ea typeface="Calibri"/>
                  <a:cs typeface="Times New Roman"/>
                </a:rPr>
                <a:t>fais des connexions pour comprendre un texte.</a:t>
              </a:r>
              <a:endParaRPr lang="fr-FR" sz="1000" dirty="0">
                <a:solidFill>
                  <a:schemeClr val="accent4">
                    <a:lumMod val="75000"/>
                  </a:schemeClr>
                </a:solidFill>
                <a:latin typeface="cinnamon cake"/>
                <a:ea typeface="Calibri"/>
                <a:cs typeface="Times New Roman"/>
              </a:endParaRPr>
            </a:p>
          </p:txBody>
        </p:sp>
        <p:sp>
          <p:nvSpPr>
            <p:cNvPr id="16"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237" y="2107754"/>
            <a:ext cx="325326" cy="625235"/>
          </a:xfrm>
          <a:prstGeom prst="rect">
            <a:avLst/>
          </a:prstGeom>
        </p:spPr>
      </p:pic>
      <p:grpSp>
        <p:nvGrpSpPr>
          <p:cNvPr id="8" name="Groupe 7"/>
          <p:cNvGrpSpPr/>
          <p:nvPr/>
        </p:nvGrpSpPr>
        <p:grpSpPr>
          <a:xfrm>
            <a:off x="1381537" y="2085854"/>
            <a:ext cx="366882" cy="647933"/>
            <a:chOff x="5852840" y="8163053"/>
            <a:chExt cx="366882" cy="647933"/>
          </a:xfrm>
        </p:grpSpPr>
        <p:pic>
          <p:nvPicPr>
            <p:cNvPr id="10" name="Image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1" name="Image 10"/>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12" name="Image 1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5" name="Espace réservé du pied de page 4"/>
          <p:cNvSpPr>
            <a:spLocks noGrp="1"/>
          </p:cNvSpPr>
          <p:nvPr>
            <p:ph type="ftr" sz="quarter" idx="11"/>
          </p:nvPr>
        </p:nvSpPr>
        <p:spPr>
          <a:xfrm>
            <a:off x="5301208" y="8725959"/>
            <a:ext cx="2171700" cy="486833"/>
          </a:xfrm>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16</a:t>
            </a:fld>
            <a:endParaRPr lang="fr-FR"/>
          </a:p>
        </p:txBody>
      </p:sp>
    </p:spTree>
    <p:extLst>
      <p:ext uri="{BB962C8B-B14F-4D97-AF65-F5344CB8AC3E}">
        <p14:creationId xmlns:p14="http://schemas.microsoft.com/office/powerpoint/2010/main" val="3652523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32656" y="251520"/>
            <a:ext cx="6264696" cy="8679299"/>
          </a:xfrm>
          <a:prstGeom prst="rect">
            <a:avLst/>
          </a:prstGeom>
          <a:noFill/>
        </p:spPr>
        <p:txBody>
          <a:bodyPr wrap="square" rtlCol="0">
            <a:spAutoFit/>
          </a:bodyPr>
          <a:lstStyle/>
          <a:p>
            <a:pPr algn="ctr">
              <a:lnSpc>
                <a:spcPct val="150000"/>
              </a:lnSpc>
            </a:pPr>
            <a:r>
              <a:rPr lang="fr-FR" sz="1200" b="1" u="sng" dirty="0" smtClean="0">
                <a:latin typeface="Quicksand Book" panose="02070303000000060000" pitchFamily="18" charset="0"/>
              </a:rPr>
              <a:t>REDACTION</a:t>
            </a:r>
          </a:p>
          <a:p>
            <a:pPr>
              <a:lnSpc>
                <a:spcPct val="150000"/>
              </a:lnSpc>
            </a:pPr>
            <a:r>
              <a:rPr lang="fr-FR" sz="1200" dirty="0">
                <a:latin typeface="Quicksand Book" panose="02070303000000060000" pitchFamily="18" charset="0"/>
              </a:rPr>
              <a:t/>
            </a:r>
            <a:br>
              <a:rPr lang="fr-FR" sz="1200" dirty="0">
                <a:latin typeface="Quicksand Book" panose="02070303000000060000" pitchFamily="18" charset="0"/>
              </a:rPr>
            </a:br>
            <a:r>
              <a:rPr lang="fr-FR" sz="1200" dirty="0">
                <a:latin typeface="Quicksand Book" panose="02070303000000060000" pitchFamily="18" charset="0"/>
              </a:rPr>
              <a:t>Tous les lundis, c'est pareil. On a rédaction. « Racontez votre dimanche. » C'est embêtant, </a:t>
            </a:r>
            <a:r>
              <a:rPr lang="fr-FR" sz="1200" dirty="0" smtClean="0">
                <a:latin typeface="Quicksand Book" panose="02070303000000060000" pitchFamily="18" charset="0"/>
              </a:rPr>
              <a:t>parce </a:t>
            </a:r>
            <a:r>
              <a:rPr lang="fr-FR" sz="1200" dirty="0">
                <a:latin typeface="Quicksand Book" panose="02070303000000060000" pitchFamily="18" charset="0"/>
              </a:rPr>
              <a:t>que, chez moi, le dimanche, il ne se passe rien : on va chez mes grands-parents, on </a:t>
            </a:r>
            <a:r>
              <a:rPr lang="fr-FR" sz="1200" dirty="0" smtClean="0">
                <a:latin typeface="Quicksand Book" panose="02070303000000060000" pitchFamily="18" charset="0"/>
              </a:rPr>
              <a:t>fait </a:t>
            </a:r>
            <a:r>
              <a:rPr lang="fr-FR" sz="1200" dirty="0">
                <a:latin typeface="Quicksand Book" panose="02070303000000060000" pitchFamily="18" charset="0"/>
              </a:rPr>
              <a:t>rien, on mange, on refait rien, on remange, </a:t>
            </a:r>
            <a:r>
              <a:rPr lang="fr-FR" sz="1200" dirty="0" smtClean="0">
                <a:latin typeface="Quicksand Book" panose="02070303000000060000" pitchFamily="18" charset="0"/>
              </a:rPr>
              <a:t>et c'est </a:t>
            </a:r>
            <a:r>
              <a:rPr lang="fr-FR" sz="1200" dirty="0">
                <a:latin typeface="Quicksand Book" panose="02070303000000060000" pitchFamily="18" charset="0"/>
              </a:rPr>
              <a:t>fini. </a:t>
            </a:r>
            <a:br>
              <a:rPr lang="fr-FR" sz="1200" dirty="0">
                <a:latin typeface="Quicksand Book" panose="02070303000000060000" pitchFamily="18" charset="0"/>
              </a:rPr>
            </a:br>
            <a:r>
              <a:rPr lang="fr-FR" sz="1200" dirty="0">
                <a:latin typeface="Quicksand Book" panose="02070303000000060000" pitchFamily="18" charset="0"/>
              </a:rPr>
              <a:t>Quand j'ai raconté ça, la première fois, la maîtresse a marqué : « Insuffisant. » La deuxième </a:t>
            </a:r>
            <a:r>
              <a:rPr lang="fr-FR" sz="1200" dirty="0" smtClean="0">
                <a:latin typeface="Quicksand Book" panose="02070303000000060000" pitchFamily="18" charset="0"/>
              </a:rPr>
              <a:t>fois</a:t>
            </a:r>
            <a:r>
              <a:rPr lang="fr-FR" sz="1200" dirty="0">
                <a:latin typeface="Quicksand Book" panose="02070303000000060000" pitchFamily="18" charset="0"/>
              </a:rPr>
              <a:t>, j’ai même eu un zéro. </a:t>
            </a:r>
            <a:br>
              <a:rPr lang="fr-FR" sz="1200" dirty="0">
                <a:latin typeface="Quicksand Book" panose="02070303000000060000" pitchFamily="18" charset="0"/>
              </a:rPr>
            </a:br>
            <a:r>
              <a:rPr lang="fr-FR" sz="1200" dirty="0">
                <a:latin typeface="Quicksand Book" panose="02070303000000060000" pitchFamily="18" charset="0"/>
              </a:rPr>
              <a:t>Heureusement, un dimanche, ma mère s'est coupé le doigt en tranchant le gigot. Il y avait </a:t>
            </a:r>
            <a:r>
              <a:rPr lang="fr-FR" sz="1200" dirty="0" smtClean="0">
                <a:latin typeface="Quicksand Book" panose="02070303000000060000" pitchFamily="18" charset="0"/>
              </a:rPr>
              <a:t>plein </a:t>
            </a:r>
            <a:r>
              <a:rPr lang="fr-FR" sz="1200" dirty="0">
                <a:latin typeface="Quicksand Book" panose="02070303000000060000" pitchFamily="18" charset="0"/>
              </a:rPr>
              <a:t>de sang sur la nappe. C'était dégoûtant. Le lendemain, j'ai tout raconté dans ma </a:t>
            </a:r>
            <a:r>
              <a:rPr lang="fr-FR" sz="1200" dirty="0" smtClean="0">
                <a:latin typeface="Quicksand Book" panose="02070303000000060000" pitchFamily="18" charset="0"/>
              </a:rPr>
              <a:t>rédaction</a:t>
            </a:r>
            <a:r>
              <a:rPr lang="fr-FR" sz="1200" dirty="0">
                <a:latin typeface="Quicksand Book" panose="02070303000000060000" pitchFamily="18" charset="0"/>
              </a:rPr>
              <a:t>, et j'ai eu « Très bien ». </a:t>
            </a:r>
            <a:br>
              <a:rPr lang="fr-FR" sz="1200" dirty="0">
                <a:latin typeface="Quicksand Book" panose="02070303000000060000" pitchFamily="18" charset="0"/>
              </a:rPr>
            </a:br>
            <a:r>
              <a:rPr lang="fr-FR" sz="1200" dirty="0">
                <a:latin typeface="Quicksand Book" panose="02070303000000060000" pitchFamily="18" charset="0"/>
              </a:rPr>
              <a:t>J'avais compris : il fallait qu'il se passe </a:t>
            </a:r>
            <a:r>
              <a:rPr lang="fr-FR" sz="1200" dirty="0" smtClean="0">
                <a:latin typeface="Quicksand Book" panose="02070303000000060000" pitchFamily="18" charset="0"/>
              </a:rPr>
              <a:t>quelque-chose </a:t>
            </a:r>
            <a:r>
              <a:rPr lang="fr-FR" sz="1200" dirty="0">
                <a:latin typeface="Quicksand Book" panose="02070303000000060000" pitchFamily="18" charset="0"/>
              </a:rPr>
              <a:t>le dimanche. </a:t>
            </a:r>
            <a:br>
              <a:rPr lang="fr-FR" sz="1200" dirty="0">
                <a:latin typeface="Quicksand Book" panose="02070303000000060000" pitchFamily="18" charset="0"/>
              </a:rPr>
            </a:br>
            <a:r>
              <a:rPr lang="fr-FR" sz="1200" dirty="0">
                <a:latin typeface="Quicksand Book" panose="02070303000000060000" pitchFamily="18" charset="0"/>
              </a:rPr>
              <a:t>Alors, la fois suivante, j'ai poussé ma sœur dans l'escalier. Il a fallu l'emmener à l'hôpital. </a:t>
            </a:r>
            <a:r>
              <a:rPr lang="fr-FR" sz="1200" dirty="0" smtClean="0">
                <a:latin typeface="Quicksand Book" panose="02070303000000060000" pitchFamily="18" charset="0"/>
              </a:rPr>
              <a:t>J'ai </a:t>
            </a:r>
            <a:r>
              <a:rPr lang="fr-FR" sz="1200" dirty="0">
                <a:latin typeface="Quicksand Book" panose="02070303000000060000" pitchFamily="18" charset="0"/>
              </a:rPr>
              <a:t>eu 9/10 à ma rédac. </a:t>
            </a:r>
            <a:br>
              <a:rPr lang="fr-FR" sz="1200" dirty="0">
                <a:latin typeface="Quicksand Book" panose="02070303000000060000" pitchFamily="18" charset="0"/>
              </a:rPr>
            </a:br>
            <a:r>
              <a:rPr lang="fr-FR" sz="1200" dirty="0">
                <a:latin typeface="Quicksand Book" panose="02070303000000060000" pitchFamily="18" charset="0"/>
              </a:rPr>
              <a:t>Après, j'ai mis de la poudre à laver dans la boîte de lait en poudre. Ça a très bien marché : </a:t>
            </a:r>
            <a:r>
              <a:rPr lang="fr-FR" sz="1200" dirty="0" smtClean="0">
                <a:latin typeface="Quicksand Book" panose="02070303000000060000" pitchFamily="18" charset="0"/>
              </a:rPr>
              <a:t>mon </a:t>
            </a:r>
            <a:r>
              <a:rPr lang="fr-FR" sz="1200" dirty="0">
                <a:latin typeface="Quicksand Book" panose="02070303000000060000" pitchFamily="18" charset="0"/>
              </a:rPr>
              <a:t>père a failli mourir empoisonné. J'ai eu 9,5/10. </a:t>
            </a:r>
            <a:br>
              <a:rPr lang="fr-FR" sz="1200" dirty="0">
                <a:latin typeface="Quicksand Book" panose="02070303000000060000" pitchFamily="18" charset="0"/>
              </a:rPr>
            </a:br>
            <a:r>
              <a:rPr lang="fr-FR" sz="1200" dirty="0">
                <a:latin typeface="Quicksand Book" panose="02070303000000060000" pitchFamily="18" charset="0"/>
              </a:rPr>
              <a:t>Mais 7/10 seulement le jour où j'ai détraqué la machine à laver et inondé l'appartement des </a:t>
            </a:r>
            <a:r>
              <a:rPr lang="fr-FR" sz="1200" dirty="0" smtClean="0">
                <a:latin typeface="Quicksand Book" panose="02070303000000060000" pitchFamily="18" charset="0"/>
              </a:rPr>
              <a:t>voisins </a:t>
            </a:r>
            <a:r>
              <a:rPr lang="fr-FR" sz="1200" dirty="0">
                <a:latin typeface="Quicksand Book" panose="02070303000000060000" pitchFamily="18" charset="0"/>
              </a:rPr>
              <a:t>du dessous. </a:t>
            </a:r>
            <a:br>
              <a:rPr lang="fr-FR" sz="1200" dirty="0">
                <a:latin typeface="Quicksand Book" panose="02070303000000060000" pitchFamily="18" charset="0"/>
              </a:rPr>
            </a:br>
            <a:r>
              <a:rPr lang="fr-FR" sz="1200" dirty="0">
                <a:latin typeface="Quicksand Book" panose="02070303000000060000" pitchFamily="18" charset="0"/>
              </a:rPr>
              <a:t>Dimanche dernier, j'ai eu une bonne idée pour ma rédaction. J'ai mis un pot de fleurs en </a:t>
            </a:r>
            <a:r>
              <a:rPr lang="fr-FR" sz="1200" dirty="0" smtClean="0">
                <a:latin typeface="Quicksand Book" panose="02070303000000060000" pitchFamily="18" charset="0"/>
              </a:rPr>
              <a:t>équilibre </a:t>
            </a:r>
            <a:r>
              <a:rPr lang="fr-FR" sz="1200" dirty="0">
                <a:latin typeface="Quicksand Book" panose="02070303000000060000" pitchFamily="18" charset="0"/>
              </a:rPr>
              <a:t>sur le rebord de la fenêtre. Je me suis dit : « Avec un peu de chance, il tombera </a:t>
            </a:r>
            <a:r>
              <a:rPr lang="fr-FR" sz="1200" dirty="0" smtClean="0">
                <a:latin typeface="Quicksand Book" panose="02070303000000060000" pitchFamily="18" charset="0"/>
              </a:rPr>
              <a:t>sur </a:t>
            </a:r>
            <a:r>
              <a:rPr lang="fr-FR" sz="1200" dirty="0">
                <a:latin typeface="Quicksand Book" panose="02070303000000060000" pitchFamily="18" charset="0"/>
              </a:rPr>
              <a:t>la tête d'un passant, et j'aurai quelque chose à raconter. » </a:t>
            </a:r>
            <a:br>
              <a:rPr lang="fr-FR" sz="1200" dirty="0">
                <a:latin typeface="Quicksand Book" panose="02070303000000060000" pitchFamily="18" charset="0"/>
              </a:rPr>
            </a:br>
            <a:r>
              <a:rPr lang="fr-FR" sz="1200" dirty="0">
                <a:latin typeface="Quicksand Book" panose="02070303000000060000" pitchFamily="18" charset="0"/>
              </a:rPr>
              <a:t>C'est ce qui est arrivé. Le pot est tombé. J'ai entendu un grand cri mais, comme j'étais aux </a:t>
            </a:r>
            <a:r>
              <a:rPr lang="fr-FR" sz="1200" dirty="0" smtClean="0">
                <a:latin typeface="Quicksand Book" panose="02070303000000060000" pitchFamily="18" charset="0"/>
              </a:rPr>
              <a:t>W-C</a:t>
            </a:r>
            <a:r>
              <a:rPr lang="fr-FR" sz="1200" dirty="0">
                <a:latin typeface="Quicksand Book" panose="02070303000000060000" pitchFamily="18" charset="0"/>
              </a:rPr>
              <a:t>., je n'ai pas pu arriver à temps. J'ai juste vu qu'on transportait la victime (c'était une </a:t>
            </a:r>
            <a:r>
              <a:rPr lang="fr-FR" sz="1200" dirty="0" smtClean="0">
                <a:latin typeface="Quicksand Book" panose="02070303000000060000" pitchFamily="18" charset="0"/>
              </a:rPr>
              <a:t>dame</a:t>
            </a:r>
            <a:r>
              <a:rPr lang="fr-FR" sz="1200" dirty="0">
                <a:latin typeface="Quicksand Book" panose="02070303000000060000" pitchFamily="18" charset="0"/>
              </a:rPr>
              <a:t>) chez le concierge. Après, l'ambulance est arrivée. </a:t>
            </a:r>
            <a:br>
              <a:rPr lang="fr-FR" sz="1200" dirty="0">
                <a:latin typeface="Quicksand Book" panose="02070303000000060000" pitchFamily="18" charset="0"/>
              </a:rPr>
            </a:br>
            <a:r>
              <a:rPr lang="fr-FR" sz="1200" dirty="0">
                <a:latin typeface="Quicksand Book" panose="02070303000000060000" pitchFamily="18" charset="0"/>
              </a:rPr>
              <a:t>Ça n'a quand même servi à rien. On n'a pas fait la rédaction. Le lendemain, à l'école, on </a:t>
            </a:r>
            <a:r>
              <a:rPr lang="fr-FR" sz="1200" dirty="0" smtClean="0">
                <a:latin typeface="Quicksand Book" panose="02070303000000060000" pitchFamily="18" charset="0"/>
              </a:rPr>
              <a:t>avait </a:t>
            </a:r>
            <a:r>
              <a:rPr lang="fr-FR" sz="1200" dirty="0">
                <a:latin typeface="Quicksand Book" panose="02070303000000060000" pitchFamily="18" charset="0"/>
              </a:rPr>
              <a:t>une remplaçante. </a:t>
            </a:r>
            <a:br>
              <a:rPr lang="fr-FR" sz="1200" dirty="0">
                <a:latin typeface="Quicksand Book" panose="02070303000000060000" pitchFamily="18" charset="0"/>
              </a:rPr>
            </a:br>
            <a:r>
              <a:rPr lang="fr-FR" sz="1200" dirty="0">
                <a:latin typeface="Quicksand Book" panose="02070303000000060000" pitchFamily="18" charset="0"/>
              </a:rPr>
              <a:t>– Votre maîtresse est à l'hôpital, nous a-t-elle annoncé. Fracture du crâne. </a:t>
            </a:r>
            <a:br>
              <a:rPr lang="fr-FR" sz="1200" dirty="0">
                <a:latin typeface="Quicksand Book" panose="02070303000000060000" pitchFamily="18" charset="0"/>
              </a:rPr>
            </a:br>
            <a:r>
              <a:rPr lang="fr-FR" sz="1200" dirty="0">
                <a:latin typeface="Quicksand Book" panose="02070303000000060000" pitchFamily="18" charset="0"/>
              </a:rPr>
              <a:t>Ça m'était égal. On a eu conjugaison à la place. La conjugaison, c'est plus facile que la </a:t>
            </a:r>
            <a:r>
              <a:rPr lang="fr-FR" sz="1200" dirty="0" smtClean="0">
                <a:latin typeface="Quicksand Book" panose="02070303000000060000" pitchFamily="18" charset="0"/>
              </a:rPr>
              <a:t>rédaction</a:t>
            </a:r>
            <a:r>
              <a:rPr lang="fr-FR" sz="1200" dirty="0">
                <a:latin typeface="Quicksand Book" panose="02070303000000060000" pitchFamily="18" charset="0"/>
              </a:rPr>
              <a:t>. Il n'y a pas besoin d'inventer. </a:t>
            </a:r>
            <a:br>
              <a:rPr lang="fr-FR" sz="1200" dirty="0">
                <a:latin typeface="Quicksand Book" panose="02070303000000060000" pitchFamily="18" charset="0"/>
              </a:rPr>
            </a:br>
            <a:endParaRPr lang="fr-FR" sz="1200" dirty="0" smtClean="0">
              <a:latin typeface="Quicksand Book" panose="02070303000000060000" pitchFamily="18" charset="0"/>
            </a:endParaRPr>
          </a:p>
          <a:p>
            <a:pPr algn="r">
              <a:lnSpc>
                <a:spcPct val="150000"/>
              </a:lnSpc>
            </a:pPr>
            <a:r>
              <a:rPr lang="fr-FR" sz="1200" i="1" dirty="0" smtClean="0">
                <a:latin typeface="Quicksand Book" panose="02070303000000060000" pitchFamily="18" charset="0"/>
              </a:rPr>
              <a:t>Bernard </a:t>
            </a:r>
            <a:r>
              <a:rPr lang="fr-FR" sz="1200" i="1" dirty="0">
                <a:latin typeface="Quicksand Book" panose="02070303000000060000" pitchFamily="18" charset="0"/>
              </a:rPr>
              <a:t>FRIOT - Encore des histoires pressées – Milan Poche </a:t>
            </a:r>
            <a:br>
              <a:rPr lang="fr-FR" sz="1200" i="1" dirty="0">
                <a:latin typeface="Quicksand Book" panose="02070303000000060000" pitchFamily="18" charset="0"/>
              </a:rPr>
            </a:br>
            <a:endParaRPr lang="fr-FR" sz="1200" i="1" dirty="0">
              <a:latin typeface="Quicksand Book" panose="02070303000000060000" pitchFamily="18" charset="0"/>
            </a:endParaRPr>
          </a:p>
        </p:txBody>
      </p:sp>
      <p:sp>
        <p:nvSpPr>
          <p:cNvPr id="5" name="Espace réservé du pied de page 4"/>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17</a:t>
            </a:fld>
            <a:endParaRPr lang="fr-FR"/>
          </a:p>
        </p:txBody>
      </p:sp>
    </p:spTree>
    <p:extLst>
      <p:ext uri="{BB962C8B-B14F-4D97-AF65-F5344CB8AC3E}">
        <p14:creationId xmlns:p14="http://schemas.microsoft.com/office/powerpoint/2010/main" val="866540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1920" y="3022645"/>
            <a:ext cx="1750896" cy="1417323"/>
            <a:chOff x="127173" y="3660894"/>
            <a:chExt cx="1750896" cy="1417323"/>
          </a:xfrm>
        </p:grpSpPr>
        <p:grpSp>
          <p:nvGrpSpPr>
            <p:cNvPr id="10" name="Groupe 9"/>
            <p:cNvGrpSpPr/>
            <p:nvPr/>
          </p:nvGrpSpPr>
          <p:grpSpPr>
            <a:xfrm>
              <a:off x="127173" y="3660894"/>
              <a:ext cx="1750896" cy="1417323"/>
              <a:chOff x="-47249" y="1273893"/>
              <a:chExt cx="1750896" cy="1417323"/>
            </a:xfrm>
          </p:grpSpPr>
          <p:sp>
            <p:nvSpPr>
              <p:cNvPr id="11"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L11</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justifier mes réponses en prenant appui sur le texte.</a:t>
                </a:r>
              </a:p>
            </p:txBody>
          </p:sp>
          <p:sp>
            <p:nvSpPr>
              <p:cNvPr id="12"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13" name="Picture 1" descr="C:\Users\Julie\Pictures\school\Reading Kids\rk8_girl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1" y="4318522"/>
              <a:ext cx="1073309" cy="70816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sp>
        <p:nvSpPr>
          <p:cNvPr id="2" name="ZoneTexte 1"/>
          <p:cNvSpPr txBox="1"/>
          <p:nvPr/>
        </p:nvSpPr>
        <p:spPr>
          <a:xfrm>
            <a:off x="342900" y="1361773"/>
            <a:ext cx="6322385" cy="6463308"/>
          </a:xfrm>
          <a:prstGeom prst="rect">
            <a:avLst/>
          </a:prstGeom>
          <a:noFill/>
        </p:spPr>
        <p:txBody>
          <a:bodyPr wrap="square" rtlCol="0">
            <a:spAutoFit/>
          </a:bodyPr>
          <a:lstStyle/>
          <a:p>
            <a:pPr>
              <a:lnSpc>
                <a:spcPct val="150000"/>
              </a:lnSpc>
            </a:pPr>
            <a:r>
              <a:rPr lang="fr-FR" sz="1200" dirty="0" smtClean="0">
                <a:latin typeface="Quicksand Book" panose="02070303000000060000" pitchFamily="18" charset="0"/>
              </a:rPr>
              <a:t>	          1- A </a:t>
            </a:r>
            <a:r>
              <a:rPr lang="fr-FR" sz="1200" dirty="0">
                <a:latin typeface="Quicksand Book" panose="02070303000000060000" pitchFamily="18" charset="0"/>
              </a:rPr>
              <a:t>ton avis, qui est le personnage principal ? </a:t>
            </a:r>
          </a:p>
          <a:p>
            <a:r>
              <a:rPr lang="fr-FR" sz="1200" dirty="0" smtClean="0">
                <a:latin typeface="Quicksand Book" panose="02070303000000060000" pitchFamily="18" charset="0"/>
              </a:rPr>
              <a:t>                   		_____________________________________________						      	          2- A </a:t>
            </a:r>
            <a:r>
              <a:rPr lang="fr-FR" sz="1200" dirty="0">
                <a:latin typeface="Quicksand Book" panose="02070303000000060000" pitchFamily="18" charset="0"/>
              </a:rPr>
              <a:t>ton avis, qui connaît toute l’histoire </a:t>
            </a:r>
            <a:r>
              <a:rPr lang="fr-FR" sz="1200" dirty="0" smtClean="0">
                <a:latin typeface="Quicksand Book" panose="02070303000000060000" pitchFamily="18" charset="0"/>
              </a:rPr>
              <a:t>et </a:t>
            </a:r>
            <a:r>
              <a:rPr lang="fr-FR" sz="1200" dirty="0">
                <a:latin typeface="Quicksand Book" panose="02070303000000060000" pitchFamily="18" charset="0"/>
              </a:rPr>
              <a:t>nous </a:t>
            </a:r>
            <a:r>
              <a:rPr lang="fr-FR" sz="1200" dirty="0" smtClean="0">
                <a:latin typeface="Quicksand Book" panose="02070303000000060000" pitchFamily="18" charset="0"/>
              </a:rPr>
              <a:t>la raconte </a:t>
            </a:r>
            <a:r>
              <a:rPr lang="fr-FR" sz="1200" dirty="0">
                <a:latin typeface="Quicksand Book" panose="02070303000000060000" pitchFamily="18" charset="0"/>
              </a:rPr>
              <a:t>? </a:t>
            </a:r>
            <a:r>
              <a:rPr lang="fr-FR" sz="1200" dirty="0" smtClean="0">
                <a:latin typeface="Quicksand Book" panose="02070303000000060000" pitchFamily="18" charset="0"/>
              </a:rPr>
              <a:t>		</a:t>
            </a:r>
            <a:r>
              <a:rPr lang="fr-FR" sz="1000" dirty="0" smtClean="0">
                <a:latin typeface="Quicksand Book" panose="02070303000000060000" pitchFamily="18" charset="0"/>
              </a:rPr>
              <a:t>(Entoure la bonne réponse)</a:t>
            </a:r>
          </a:p>
          <a:p>
            <a:pPr>
              <a:lnSpc>
                <a:spcPct val="150000"/>
              </a:lnSpc>
            </a:pPr>
            <a:endParaRPr lang="fr-FR" sz="400" dirty="0">
              <a:latin typeface="Quicksand Book" panose="02070303000000060000" pitchFamily="18" charset="0"/>
            </a:endParaRPr>
          </a:p>
          <a:p>
            <a:pPr algn="ctr">
              <a:lnSpc>
                <a:spcPct val="150000"/>
              </a:lnSpc>
            </a:pPr>
            <a:r>
              <a:rPr lang="fr-FR" sz="1200" b="1" dirty="0" smtClean="0">
                <a:latin typeface="Quicksand Book" panose="02070303000000060000" pitchFamily="18" charset="0"/>
              </a:rPr>
              <a:t>	Le </a:t>
            </a:r>
            <a:r>
              <a:rPr lang="fr-FR" sz="1200" b="1" dirty="0">
                <a:latin typeface="Quicksand Book" panose="02070303000000060000" pitchFamily="18" charset="0"/>
              </a:rPr>
              <a:t>personnage principal </a:t>
            </a:r>
            <a:r>
              <a:rPr lang="fr-FR" sz="1200" b="1" dirty="0" smtClean="0">
                <a:latin typeface="Quicksand Book" panose="02070303000000060000" pitchFamily="18" charset="0"/>
              </a:rPr>
              <a:t> –  on </a:t>
            </a:r>
            <a:r>
              <a:rPr lang="fr-FR" sz="1200" b="1" dirty="0">
                <a:latin typeface="Quicksand Book" panose="02070303000000060000" pitchFamily="18" charset="0"/>
              </a:rPr>
              <a:t>ne sait pas </a:t>
            </a:r>
            <a:r>
              <a:rPr lang="fr-FR" sz="1200" b="1" dirty="0" smtClean="0">
                <a:latin typeface="Quicksand Book" panose="02070303000000060000" pitchFamily="18" charset="0"/>
              </a:rPr>
              <a:t> –  personne</a:t>
            </a:r>
          </a:p>
          <a:p>
            <a:pPr algn="ctr">
              <a:lnSpc>
                <a:spcPct val="150000"/>
              </a:lnSpc>
            </a:pPr>
            <a:endParaRPr lang="fr-FR" sz="500" dirty="0">
              <a:latin typeface="Quicksand Book" panose="02070303000000060000" pitchFamily="18" charset="0"/>
            </a:endParaRPr>
          </a:p>
          <a:p>
            <a:pPr>
              <a:lnSpc>
                <a:spcPct val="150000"/>
              </a:lnSpc>
            </a:pPr>
            <a:endParaRPr lang="fr-FR" sz="400" dirty="0" smtClean="0">
              <a:latin typeface="Quicksand Book" panose="02070303000000060000" pitchFamily="18" charset="0"/>
            </a:endParaRPr>
          </a:p>
          <a:p>
            <a:pPr>
              <a:lnSpc>
                <a:spcPct val="150000"/>
              </a:lnSpc>
            </a:pPr>
            <a:r>
              <a:rPr lang="fr-FR" sz="1200" dirty="0" smtClean="0">
                <a:latin typeface="Quicksand Book" panose="02070303000000060000" pitchFamily="18" charset="0"/>
              </a:rPr>
              <a:t>	          3- Qu’est-ce </a:t>
            </a:r>
            <a:r>
              <a:rPr lang="fr-FR" sz="1200" dirty="0">
                <a:latin typeface="Quicksand Book" panose="02070303000000060000" pitchFamily="18" charset="0"/>
              </a:rPr>
              <a:t>qu’une rédaction ? </a:t>
            </a:r>
            <a:r>
              <a:rPr lang="fr-FR" sz="1000" dirty="0">
                <a:latin typeface="Quicksand Book" panose="02070303000000060000" pitchFamily="18" charset="0"/>
              </a:rPr>
              <a:t>(Entoure la bonne réponse)</a:t>
            </a:r>
          </a:p>
          <a:p>
            <a:pPr>
              <a:lnSpc>
                <a:spcPct val="150000"/>
              </a:lnSpc>
            </a:pPr>
            <a:endParaRPr lang="fr-FR" sz="400" dirty="0">
              <a:latin typeface="Quicksand Book" panose="02070303000000060000" pitchFamily="18" charset="0"/>
            </a:endParaRPr>
          </a:p>
          <a:p>
            <a:pPr algn="ctr">
              <a:lnSpc>
                <a:spcPct val="150000"/>
              </a:lnSpc>
            </a:pPr>
            <a:r>
              <a:rPr lang="fr-FR" sz="1200" b="1" dirty="0" smtClean="0">
                <a:latin typeface="Quicksand Book" panose="02070303000000060000" pitchFamily="18" charset="0"/>
              </a:rPr>
              <a:t>	De l’expression écrite  –  un problème  –  de l’histoire </a:t>
            </a:r>
          </a:p>
          <a:p>
            <a:pPr algn="ctr">
              <a:lnSpc>
                <a:spcPct val="150000"/>
              </a:lnSpc>
            </a:pPr>
            <a:endParaRPr lang="fr-FR" sz="500" dirty="0">
              <a:latin typeface="Quicksand Book" panose="02070303000000060000" pitchFamily="18" charset="0"/>
            </a:endParaRPr>
          </a:p>
          <a:p>
            <a:pPr>
              <a:lnSpc>
                <a:spcPct val="150000"/>
              </a:lnSpc>
            </a:pPr>
            <a:endParaRPr lang="fr-FR" sz="700" dirty="0" smtClean="0">
              <a:latin typeface="Quicksand Book" panose="02070303000000060000" pitchFamily="18" charset="0"/>
            </a:endParaRPr>
          </a:p>
          <a:p>
            <a:pPr>
              <a:lnSpc>
                <a:spcPct val="150000"/>
              </a:lnSpc>
            </a:pPr>
            <a:r>
              <a:rPr lang="fr-FR" sz="1200" dirty="0" smtClean="0">
                <a:latin typeface="Quicksand Book" panose="02070303000000060000" pitchFamily="18" charset="0"/>
              </a:rPr>
              <a:t>                              4- Pourquoi la rédaction est un exercice difficile pour le     </a:t>
            </a:r>
          </a:p>
          <a:p>
            <a:pPr>
              <a:lnSpc>
                <a:spcPct val="150000"/>
              </a:lnSpc>
            </a:pPr>
            <a:r>
              <a:rPr lang="fr-FR" sz="1200" dirty="0">
                <a:latin typeface="Quicksand Book" panose="02070303000000060000" pitchFamily="18" charset="0"/>
              </a:rPr>
              <a:t> </a:t>
            </a:r>
            <a:r>
              <a:rPr lang="fr-FR" sz="1200" dirty="0" smtClean="0">
                <a:latin typeface="Quicksand Book" panose="02070303000000060000" pitchFamily="18" charset="0"/>
              </a:rPr>
              <a:t>                                 personnage?</a:t>
            </a:r>
          </a:p>
          <a:p>
            <a:pPr>
              <a:lnSpc>
                <a:spcPct val="150000"/>
              </a:lnSpc>
            </a:pPr>
            <a:r>
              <a:rPr lang="fr-FR" sz="1200" dirty="0" smtClean="0">
                <a:latin typeface="Quicksand Book" panose="02070303000000060000" pitchFamily="18" charset="0"/>
              </a:rPr>
              <a:t>____________________________________________________________________________________________________________________________________</a:t>
            </a:r>
          </a:p>
          <a:p>
            <a:pPr>
              <a:lnSpc>
                <a:spcPct val="150000"/>
              </a:lnSpc>
            </a:pPr>
            <a:endParaRPr lang="fr-FR" sz="1100" dirty="0" smtClean="0">
              <a:latin typeface="Quicksand Book" panose="02070303000000060000" pitchFamily="18" charset="0"/>
            </a:endParaRPr>
          </a:p>
          <a:p>
            <a:pPr>
              <a:lnSpc>
                <a:spcPct val="150000"/>
              </a:lnSpc>
            </a:pPr>
            <a:r>
              <a:rPr lang="fr-FR" sz="1200" dirty="0">
                <a:latin typeface="Quicksand Book" panose="02070303000000060000" pitchFamily="18" charset="0"/>
              </a:rPr>
              <a:t>5</a:t>
            </a:r>
            <a:r>
              <a:rPr lang="fr-FR" sz="1200" dirty="0" smtClean="0">
                <a:latin typeface="Quicksand Book" panose="02070303000000060000" pitchFamily="18" charset="0"/>
              </a:rPr>
              <a:t>- Quelle solution a choisi le personnage principal pour améliorer ses notes?</a:t>
            </a:r>
          </a:p>
          <a:p>
            <a:pPr>
              <a:lnSpc>
                <a:spcPct val="150000"/>
              </a:lnSpc>
            </a:pPr>
            <a:r>
              <a:rPr lang="fr-FR" sz="1200" dirty="0" smtClean="0">
                <a:latin typeface="Quicksand Book" panose="02070303000000060000" pitchFamily="18" charset="0"/>
              </a:rPr>
              <a:t>____________________________________________________________________________________________________________________________________</a:t>
            </a:r>
          </a:p>
          <a:p>
            <a:pPr>
              <a:lnSpc>
                <a:spcPct val="150000"/>
              </a:lnSpc>
            </a:pPr>
            <a:endParaRPr lang="fr-FR" sz="1200" dirty="0" smtClean="0">
              <a:latin typeface="Quicksand Book" panose="02070303000000060000" pitchFamily="18" charset="0"/>
            </a:endParaRPr>
          </a:p>
          <a:p>
            <a:pPr>
              <a:lnSpc>
                <a:spcPct val="150000"/>
              </a:lnSpc>
            </a:pPr>
            <a:r>
              <a:rPr lang="fr-FR" sz="1200" dirty="0" smtClean="0">
                <a:latin typeface="Quicksand Book" panose="02070303000000060000" pitchFamily="18" charset="0"/>
              </a:rPr>
              <a:t>6- A </a:t>
            </a:r>
            <a:r>
              <a:rPr lang="fr-FR" sz="1200" dirty="0">
                <a:latin typeface="Quicksand Book" panose="02070303000000060000" pitchFamily="18" charset="0"/>
              </a:rPr>
              <a:t>ton avis, qui est cette dame qui a reçu le pot </a:t>
            </a:r>
            <a:r>
              <a:rPr lang="fr-FR" sz="1200" dirty="0" smtClean="0">
                <a:latin typeface="Quicksand Book" panose="02070303000000060000" pitchFamily="18" charset="0"/>
              </a:rPr>
              <a:t>de fleurs </a:t>
            </a:r>
            <a:r>
              <a:rPr lang="fr-FR" sz="1200" dirty="0">
                <a:latin typeface="Quicksand Book" panose="02070303000000060000" pitchFamily="18" charset="0"/>
              </a:rPr>
              <a:t>sur la tête ? </a:t>
            </a:r>
          </a:p>
          <a:p>
            <a:pPr>
              <a:lnSpc>
                <a:spcPct val="150000"/>
              </a:lnSpc>
            </a:pPr>
            <a:r>
              <a:rPr lang="fr-FR" sz="1200" dirty="0" smtClean="0">
                <a:latin typeface="Quicksand Book" panose="02070303000000060000" pitchFamily="18" charset="0"/>
              </a:rPr>
              <a:t>__________________________________________________________________</a:t>
            </a:r>
          </a:p>
          <a:p>
            <a:pPr>
              <a:lnSpc>
                <a:spcPct val="150000"/>
              </a:lnSpc>
            </a:pPr>
            <a:endParaRPr lang="fr-FR" sz="1200" dirty="0" smtClean="0">
              <a:latin typeface="Quicksand Book" panose="02070303000000060000" pitchFamily="18" charset="0"/>
            </a:endParaRPr>
          </a:p>
          <a:p>
            <a:pPr>
              <a:lnSpc>
                <a:spcPct val="150000"/>
              </a:lnSpc>
            </a:pPr>
            <a:r>
              <a:rPr lang="fr-FR" sz="1200" dirty="0" smtClean="0">
                <a:latin typeface="Quicksand Book" panose="02070303000000060000" pitchFamily="18" charset="0"/>
              </a:rPr>
              <a:t>Souligne </a:t>
            </a:r>
            <a:r>
              <a:rPr lang="fr-FR" sz="1200" dirty="0">
                <a:latin typeface="Quicksand Book" panose="02070303000000060000" pitchFamily="18" charset="0"/>
              </a:rPr>
              <a:t>en bleu dans le texte les passages qui </a:t>
            </a:r>
            <a:r>
              <a:rPr lang="fr-FR" sz="1200" dirty="0" smtClean="0">
                <a:latin typeface="Quicksand Book" panose="02070303000000060000" pitchFamily="18" charset="0"/>
              </a:rPr>
              <a:t>justifient </a:t>
            </a:r>
            <a:r>
              <a:rPr lang="fr-FR" sz="1200" dirty="0">
                <a:latin typeface="Quicksand Book" panose="02070303000000060000" pitchFamily="18" charset="0"/>
              </a:rPr>
              <a:t>ta réponse.</a:t>
            </a:r>
          </a:p>
          <a:p>
            <a:pPr>
              <a:lnSpc>
                <a:spcPct val="150000"/>
              </a:lnSpc>
            </a:pPr>
            <a:endParaRPr lang="fr-FR" sz="1200" dirty="0"/>
          </a:p>
        </p:txBody>
      </p:sp>
      <p:grpSp>
        <p:nvGrpSpPr>
          <p:cNvPr id="5" name="Groupe 4"/>
          <p:cNvGrpSpPr/>
          <p:nvPr/>
        </p:nvGrpSpPr>
        <p:grpSpPr>
          <a:xfrm>
            <a:off x="0" y="1300991"/>
            <a:ext cx="1750896" cy="1431152"/>
            <a:chOff x="0" y="1300991"/>
            <a:chExt cx="1750896" cy="1431152"/>
          </a:xfrm>
        </p:grpSpPr>
        <p:grpSp>
          <p:nvGrpSpPr>
            <p:cNvPr id="9" name="Groupe 8"/>
            <p:cNvGrpSpPr/>
            <p:nvPr/>
          </p:nvGrpSpPr>
          <p:grpSpPr>
            <a:xfrm>
              <a:off x="0" y="1300991"/>
              <a:ext cx="1750896" cy="1417323"/>
              <a:chOff x="-47249" y="1273893"/>
              <a:chExt cx="1750896" cy="1417323"/>
            </a:xfrm>
          </p:grpSpPr>
          <p:sp>
            <p:nvSpPr>
              <p:cNvPr id="15"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L10</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mobiliser des connaissances lexicales pour comprendre.</a:t>
                </a:r>
              </a:p>
            </p:txBody>
          </p:sp>
          <p:sp>
            <p:nvSpPr>
              <p:cNvPr id="16"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73" y="1829222"/>
              <a:ext cx="469813" cy="902921"/>
            </a:xfrm>
            <a:prstGeom prst="rect">
              <a:avLst/>
            </a:prstGeom>
          </p:spPr>
        </p:pic>
      </p:grpSp>
      <p:grpSp>
        <p:nvGrpSpPr>
          <p:cNvPr id="17" name="Groupe 16"/>
          <p:cNvGrpSpPr/>
          <p:nvPr/>
        </p:nvGrpSpPr>
        <p:grpSpPr>
          <a:xfrm>
            <a:off x="1340425" y="2046623"/>
            <a:ext cx="366882" cy="647933"/>
            <a:chOff x="5852840" y="8163053"/>
            <a:chExt cx="366882" cy="647933"/>
          </a:xfrm>
        </p:grpSpPr>
        <p:pic>
          <p:nvPicPr>
            <p:cNvPr id="19" name="Image 18"/>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0" name="Image 19"/>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1" name="Image 20"/>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2" name="Groupe 21"/>
          <p:cNvGrpSpPr/>
          <p:nvPr/>
        </p:nvGrpSpPr>
        <p:grpSpPr>
          <a:xfrm>
            <a:off x="1394563" y="3801285"/>
            <a:ext cx="366882" cy="647933"/>
            <a:chOff x="5852840" y="8163053"/>
            <a:chExt cx="366882" cy="647933"/>
          </a:xfrm>
        </p:grpSpPr>
        <p:pic>
          <p:nvPicPr>
            <p:cNvPr id="23" name="Image 22"/>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4" name="Image 23"/>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5" name="Image 24"/>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8" name="Espace réservé du numéro de diapositive 7"/>
          <p:cNvSpPr>
            <a:spLocks noGrp="1"/>
          </p:cNvSpPr>
          <p:nvPr>
            <p:ph type="sldNum" sz="quarter" idx="12"/>
          </p:nvPr>
        </p:nvSpPr>
        <p:spPr/>
        <p:txBody>
          <a:bodyPr/>
          <a:lstStyle/>
          <a:p>
            <a:fld id="{1473093C-0CA7-4B79-A746-F5F6C1908E8F}" type="slidenum">
              <a:rPr lang="fr-FR" smtClean="0"/>
              <a:t>18</a:t>
            </a:fld>
            <a:endParaRPr lang="fr-FR"/>
          </a:p>
        </p:txBody>
      </p:sp>
    </p:spTree>
    <p:extLst>
      <p:ext uri="{BB962C8B-B14F-4D97-AF65-F5344CB8AC3E}">
        <p14:creationId xmlns:p14="http://schemas.microsoft.com/office/powerpoint/2010/main" val="15199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grpSp>
        <p:nvGrpSpPr>
          <p:cNvPr id="9" name="Groupe 8"/>
          <p:cNvGrpSpPr/>
          <p:nvPr/>
        </p:nvGrpSpPr>
        <p:grpSpPr>
          <a:xfrm>
            <a:off x="0" y="1300991"/>
            <a:ext cx="1750896" cy="1417323"/>
            <a:chOff x="-47249" y="1273893"/>
            <a:chExt cx="1750896" cy="1417323"/>
          </a:xfrm>
        </p:grpSpPr>
        <p:sp>
          <p:nvSpPr>
            <p:cNvPr id="15"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L12</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lire pour réaliser quelque chose..</a:t>
              </a:r>
            </a:p>
          </p:txBody>
        </p:sp>
        <p:sp>
          <p:nvSpPr>
            <p:cNvPr id="16"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5981" y="1942646"/>
            <a:ext cx="651901" cy="774662"/>
          </a:xfrm>
          <a:prstGeom prst="rect">
            <a:avLst/>
          </a:prstGeom>
        </p:spPr>
      </p:pic>
      <p:sp>
        <p:nvSpPr>
          <p:cNvPr id="6" name="ZoneTexte 5"/>
          <p:cNvSpPr txBox="1"/>
          <p:nvPr/>
        </p:nvSpPr>
        <p:spPr>
          <a:xfrm>
            <a:off x="3669606" y="1347944"/>
            <a:ext cx="3071762" cy="4093428"/>
          </a:xfrm>
          <a:prstGeom prst="rect">
            <a:avLst/>
          </a:prstGeom>
          <a:noFill/>
        </p:spPr>
        <p:txBody>
          <a:bodyPr wrap="square" rtlCol="0">
            <a:spAutoFit/>
          </a:bodyPr>
          <a:lstStyle/>
          <a:p>
            <a:r>
              <a:rPr lang="fr-FR" sz="1400" b="1" dirty="0" smtClean="0">
                <a:latin typeface="Quicksand Book" panose="02070303000000060000" pitchFamily="18" charset="0"/>
              </a:rPr>
              <a:t>Matériel: </a:t>
            </a:r>
          </a:p>
          <a:p>
            <a:r>
              <a:rPr lang="fr-FR" sz="1200" dirty="0" smtClean="0">
                <a:latin typeface="Quicksand Book" panose="02070303000000060000" pitchFamily="18" charset="0"/>
              </a:rPr>
              <a:t>Une feuille de papier carrée</a:t>
            </a:r>
          </a:p>
          <a:p>
            <a:endParaRPr lang="fr-FR" sz="1200" dirty="0">
              <a:latin typeface="Quicksand Book" panose="02070303000000060000" pitchFamily="18" charset="0"/>
            </a:endParaRPr>
          </a:p>
          <a:p>
            <a:endParaRPr lang="fr-FR" sz="1200" dirty="0">
              <a:latin typeface="Quicksand Book" panose="02070303000000060000" pitchFamily="18" charset="0"/>
            </a:endParaRPr>
          </a:p>
          <a:p>
            <a:r>
              <a:rPr lang="fr-FR" sz="1200" b="1" dirty="0" smtClean="0">
                <a:latin typeface="Quicksand Book" panose="02070303000000060000" pitchFamily="18" charset="0"/>
              </a:rPr>
              <a:t>1- Plie une feuille de papier de façon à obtenir quatre puis seize petits carrés.</a:t>
            </a:r>
            <a:endParaRPr lang="fr-FR" sz="1200" dirty="0">
              <a:latin typeface="Quicksand Book" panose="02070303000000060000" pitchFamily="18" charset="0"/>
            </a:endParaRPr>
          </a:p>
          <a:p>
            <a:endParaRPr lang="fr-FR" sz="1200" b="1" dirty="0" smtClean="0">
              <a:latin typeface="Quicksand Book" panose="02070303000000060000" pitchFamily="18" charset="0"/>
            </a:endParaRPr>
          </a:p>
          <a:p>
            <a:endParaRPr lang="fr-FR" sz="1200" b="1" dirty="0" smtClean="0">
              <a:latin typeface="Quicksand Book" panose="02070303000000060000" pitchFamily="18" charset="0"/>
            </a:endParaRPr>
          </a:p>
          <a:p>
            <a:endParaRPr lang="fr-FR" sz="1200" b="1" dirty="0">
              <a:latin typeface="Quicksand Book" panose="02070303000000060000" pitchFamily="18" charset="0"/>
            </a:endParaRPr>
          </a:p>
          <a:p>
            <a:endParaRPr lang="fr-FR" sz="1200" dirty="0"/>
          </a:p>
          <a:p>
            <a:endParaRPr lang="fr-FR" sz="1200" b="1" dirty="0" smtClean="0">
              <a:latin typeface="Quicksand Book" panose="02070303000000060000" pitchFamily="18" charset="0"/>
            </a:endParaRPr>
          </a:p>
          <a:p>
            <a:endParaRPr lang="fr-FR" sz="1200" b="1" dirty="0">
              <a:latin typeface="Quicksand Book" panose="02070303000000060000" pitchFamily="18" charset="0"/>
            </a:endParaRPr>
          </a:p>
          <a:p>
            <a:endParaRPr lang="fr-FR" sz="1200" b="1" dirty="0" smtClean="0">
              <a:latin typeface="Quicksand Book" panose="02070303000000060000" pitchFamily="18" charset="0"/>
            </a:endParaRPr>
          </a:p>
          <a:p>
            <a:endParaRPr lang="fr-FR" sz="1200" b="1" dirty="0">
              <a:latin typeface="Quicksand Book" panose="02070303000000060000" pitchFamily="18" charset="0"/>
            </a:endParaRPr>
          </a:p>
          <a:p>
            <a:endParaRPr lang="fr-FR" sz="1200" b="1" dirty="0">
              <a:latin typeface="Quicksand Book" panose="02070303000000060000" pitchFamily="18" charset="0"/>
            </a:endParaRPr>
          </a:p>
          <a:p>
            <a:endParaRPr lang="fr-FR" sz="1200" b="1" dirty="0" smtClean="0">
              <a:latin typeface="Quicksand Book" panose="02070303000000060000" pitchFamily="18" charset="0"/>
            </a:endParaRPr>
          </a:p>
          <a:p>
            <a:endParaRPr lang="fr-FR" sz="1200" b="1" dirty="0">
              <a:latin typeface="Quicksand Book" panose="02070303000000060000" pitchFamily="18" charset="0"/>
            </a:endParaRPr>
          </a:p>
          <a:p>
            <a:endParaRPr lang="fr-FR" sz="1200" b="1" dirty="0" smtClean="0">
              <a:latin typeface="Quicksand Book" panose="02070303000000060000" pitchFamily="18" charset="0"/>
            </a:endParaRPr>
          </a:p>
          <a:p>
            <a:endParaRPr lang="fr-FR" sz="1200" b="1" dirty="0">
              <a:latin typeface="Quicksand Book" panose="02070303000000060000" pitchFamily="18" charset="0"/>
            </a:endParaRPr>
          </a:p>
          <a:p>
            <a:endParaRPr lang="fr-FR" dirty="0"/>
          </a:p>
        </p:txBody>
      </p:sp>
      <p:sp>
        <p:nvSpPr>
          <p:cNvPr id="24" name="ZoneTexte 23"/>
          <p:cNvSpPr txBox="1"/>
          <p:nvPr/>
        </p:nvSpPr>
        <p:spPr>
          <a:xfrm>
            <a:off x="176803" y="8380175"/>
            <a:ext cx="6480719" cy="246221"/>
          </a:xfrm>
          <a:prstGeom prst="rect">
            <a:avLst/>
          </a:prstGeom>
          <a:noFill/>
        </p:spPr>
        <p:txBody>
          <a:bodyPr wrap="square" rtlCol="0">
            <a:spAutoFit/>
          </a:bodyPr>
          <a:lstStyle/>
          <a:p>
            <a:r>
              <a:rPr lang="fr-FR" sz="1000" dirty="0" smtClean="0"/>
              <a:t>D’après la fiche de sciences de Rue des Ecoles</a:t>
            </a:r>
            <a:endParaRPr lang="fr-FR" sz="1000" dirty="0"/>
          </a:p>
        </p:txBody>
      </p:sp>
      <p:pic>
        <p:nvPicPr>
          <p:cNvPr id="2" name="Image 1"/>
          <p:cNvPicPr>
            <a:picLocks noChangeAspect="1"/>
          </p:cNvPicPr>
          <p:nvPr/>
        </p:nvPicPr>
        <p:blipFill rotWithShape="1">
          <a:blip r:embed="rId3"/>
          <a:srcRect r="33020" b="25514"/>
          <a:stretch/>
        </p:blipFill>
        <p:spPr>
          <a:xfrm>
            <a:off x="1847485" y="1317695"/>
            <a:ext cx="1725531" cy="1598122"/>
          </a:xfrm>
          <a:prstGeom prst="rect">
            <a:avLst/>
          </a:prstGeom>
        </p:spPr>
      </p:pic>
      <p:pic>
        <p:nvPicPr>
          <p:cNvPr id="4" name="Image 3"/>
          <p:cNvPicPr>
            <a:picLocks noChangeAspect="1"/>
          </p:cNvPicPr>
          <p:nvPr/>
        </p:nvPicPr>
        <p:blipFill rotWithShape="1">
          <a:blip r:embed="rId4"/>
          <a:srcRect r="28325" b="23348"/>
          <a:stretch/>
        </p:blipFill>
        <p:spPr>
          <a:xfrm>
            <a:off x="94713" y="3080730"/>
            <a:ext cx="1822120" cy="1681224"/>
          </a:xfrm>
          <a:prstGeom prst="rect">
            <a:avLst/>
          </a:prstGeom>
        </p:spPr>
      </p:pic>
      <p:pic>
        <p:nvPicPr>
          <p:cNvPr id="5" name="Image 4"/>
          <p:cNvPicPr>
            <a:picLocks noChangeAspect="1"/>
          </p:cNvPicPr>
          <p:nvPr/>
        </p:nvPicPr>
        <p:blipFill rotWithShape="1">
          <a:blip r:embed="rId5"/>
          <a:srcRect r="28359" b="24100"/>
          <a:stretch/>
        </p:blipFill>
        <p:spPr>
          <a:xfrm>
            <a:off x="3428999" y="3241008"/>
            <a:ext cx="1797539" cy="1360667"/>
          </a:xfrm>
          <a:prstGeom prst="rect">
            <a:avLst/>
          </a:prstGeom>
        </p:spPr>
      </p:pic>
      <p:sp>
        <p:nvSpPr>
          <p:cNvPr id="10" name="ZoneTexte 9"/>
          <p:cNvSpPr txBox="1"/>
          <p:nvPr/>
        </p:nvSpPr>
        <p:spPr>
          <a:xfrm>
            <a:off x="4916584" y="3241008"/>
            <a:ext cx="1822120" cy="1292662"/>
          </a:xfrm>
          <a:prstGeom prst="rect">
            <a:avLst/>
          </a:prstGeom>
          <a:noFill/>
        </p:spPr>
        <p:txBody>
          <a:bodyPr wrap="square" rtlCol="0">
            <a:spAutoFit/>
          </a:bodyPr>
          <a:lstStyle/>
          <a:p>
            <a:r>
              <a:rPr lang="fr-FR" sz="1200" b="1" dirty="0">
                <a:latin typeface="Quicksand Book" panose="02070303000000060000" pitchFamily="18" charset="0"/>
              </a:rPr>
              <a:t>3- Amène les petits carrés 2 et 3 l’un sur l’autre et colle-les. Fais-en autant de l’autre côté.</a:t>
            </a:r>
          </a:p>
          <a:p>
            <a:endParaRPr lang="fr-FR" dirty="0"/>
          </a:p>
        </p:txBody>
      </p:sp>
      <p:sp>
        <p:nvSpPr>
          <p:cNvPr id="25" name="ZoneTexte 24"/>
          <p:cNvSpPr txBox="1"/>
          <p:nvPr/>
        </p:nvSpPr>
        <p:spPr>
          <a:xfrm>
            <a:off x="1847486" y="3293015"/>
            <a:ext cx="1822120" cy="1107996"/>
          </a:xfrm>
          <a:prstGeom prst="rect">
            <a:avLst/>
          </a:prstGeom>
          <a:noFill/>
        </p:spPr>
        <p:txBody>
          <a:bodyPr wrap="square" rtlCol="0">
            <a:spAutoFit/>
          </a:bodyPr>
          <a:lstStyle/>
          <a:p>
            <a:r>
              <a:rPr lang="fr-FR" sz="1200" b="1" dirty="0" smtClean="0">
                <a:latin typeface="Quicksand Book" panose="02070303000000060000" pitchFamily="18" charset="0"/>
              </a:rPr>
              <a:t>2- </a:t>
            </a:r>
            <a:r>
              <a:rPr lang="fr-FR" sz="1200" b="1" dirty="0">
                <a:latin typeface="Quicksand Book" panose="02070303000000060000" pitchFamily="18" charset="0"/>
              </a:rPr>
              <a:t>Coupe en trois endroits, en haut et en bas, suivant les traits PLEINS.</a:t>
            </a:r>
          </a:p>
          <a:p>
            <a:endParaRPr lang="fr-FR" dirty="0"/>
          </a:p>
        </p:txBody>
      </p:sp>
      <p:pic>
        <p:nvPicPr>
          <p:cNvPr id="11" name="Image 10"/>
          <p:cNvPicPr>
            <a:picLocks noChangeAspect="1"/>
          </p:cNvPicPr>
          <p:nvPr/>
        </p:nvPicPr>
        <p:blipFill rotWithShape="1">
          <a:blip r:embed="rId6"/>
          <a:srcRect r="40353" b="22074"/>
          <a:stretch/>
        </p:blipFill>
        <p:spPr>
          <a:xfrm>
            <a:off x="188641" y="4926867"/>
            <a:ext cx="1584176" cy="1733365"/>
          </a:xfrm>
          <a:prstGeom prst="rect">
            <a:avLst/>
          </a:prstGeom>
        </p:spPr>
      </p:pic>
      <p:sp>
        <p:nvSpPr>
          <p:cNvPr id="26" name="ZoneTexte 25"/>
          <p:cNvSpPr txBox="1"/>
          <p:nvPr/>
        </p:nvSpPr>
        <p:spPr>
          <a:xfrm>
            <a:off x="1793510" y="5296295"/>
            <a:ext cx="1822120" cy="923330"/>
          </a:xfrm>
          <a:prstGeom prst="rect">
            <a:avLst/>
          </a:prstGeom>
          <a:noFill/>
        </p:spPr>
        <p:txBody>
          <a:bodyPr wrap="square" rtlCol="0">
            <a:spAutoFit/>
          </a:bodyPr>
          <a:lstStyle/>
          <a:p>
            <a:r>
              <a:rPr lang="fr-FR" sz="1200" b="1" dirty="0" smtClean="0">
                <a:latin typeface="Quicksand Book" panose="02070303000000060000" pitchFamily="18" charset="0"/>
              </a:rPr>
              <a:t>4- Amène les carrés 1 et 4 l’un sur l’autre et colle-les.</a:t>
            </a:r>
            <a:endParaRPr lang="fr-FR" sz="1200" b="1" dirty="0">
              <a:latin typeface="Quicksand Book" panose="02070303000000060000" pitchFamily="18" charset="0"/>
            </a:endParaRPr>
          </a:p>
          <a:p>
            <a:endParaRPr lang="fr-FR" dirty="0"/>
          </a:p>
        </p:txBody>
      </p:sp>
      <p:pic>
        <p:nvPicPr>
          <p:cNvPr id="12" name="Image 11"/>
          <p:cNvPicPr>
            <a:picLocks noChangeAspect="1"/>
          </p:cNvPicPr>
          <p:nvPr/>
        </p:nvPicPr>
        <p:blipFill rotWithShape="1">
          <a:blip r:embed="rId7"/>
          <a:srcRect b="13819"/>
          <a:stretch/>
        </p:blipFill>
        <p:spPr>
          <a:xfrm>
            <a:off x="3589578" y="4847802"/>
            <a:ext cx="2156884" cy="1596406"/>
          </a:xfrm>
          <a:prstGeom prst="rect">
            <a:avLst/>
          </a:prstGeom>
        </p:spPr>
      </p:pic>
      <p:sp>
        <p:nvSpPr>
          <p:cNvPr id="27" name="ZoneTexte 26"/>
          <p:cNvSpPr txBox="1"/>
          <p:nvPr/>
        </p:nvSpPr>
        <p:spPr>
          <a:xfrm>
            <a:off x="4835402" y="5096149"/>
            <a:ext cx="1822120" cy="738664"/>
          </a:xfrm>
          <a:prstGeom prst="rect">
            <a:avLst/>
          </a:prstGeom>
          <a:noFill/>
        </p:spPr>
        <p:txBody>
          <a:bodyPr wrap="square" rtlCol="0">
            <a:spAutoFit/>
          </a:bodyPr>
          <a:lstStyle/>
          <a:p>
            <a:r>
              <a:rPr lang="fr-FR" sz="1200" b="1" dirty="0" smtClean="0">
                <a:latin typeface="Quicksand Book" panose="02070303000000060000" pitchFamily="18" charset="0"/>
              </a:rPr>
              <a:t>5- Fais-en autant de l’autre côté.</a:t>
            </a:r>
            <a:endParaRPr lang="fr-FR" sz="1200" b="1" dirty="0">
              <a:latin typeface="Quicksand Book" panose="02070303000000060000" pitchFamily="18" charset="0"/>
            </a:endParaRPr>
          </a:p>
          <a:p>
            <a:endParaRPr lang="fr-FR" dirty="0"/>
          </a:p>
        </p:txBody>
      </p:sp>
      <p:pic>
        <p:nvPicPr>
          <p:cNvPr id="13" name="Image 12"/>
          <p:cNvPicPr>
            <a:picLocks noChangeAspect="1"/>
          </p:cNvPicPr>
          <p:nvPr/>
        </p:nvPicPr>
        <p:blipFill rotWithShape="1">
          <a:blip r:embed="rId8"/>
          <a:srcRect b="23291"/>
          <a:stretch/>
        </p:blipFill>
        <p:spPr>
          <a:xfrm>
            <a:off x="2189519" y="6643423"/>
            <a:ext cx="2178342" cy="1312954"/>
          </a:xfrm>
          <a:prstGeom prst="rect">
            <a:avLst/>
          </a:prstGeom>
        </p:spPr>
      </p:pic>
      <p:sp>
        <p:nvSpPr>
          <p:cNvPr id="28" name="ZoneTexte 27"/>
          <p:cNvSpPr txBox="1"/>
          <p:nvPr/>
        </p:nvSpPr>
        <p:spPr>
          <a:xfrm>
            <a:off x="1499752" y="7908767"/>
            <a:ext cx="3309704" cy="738664"/>
          </a:xfrm>
          <a:prstGeom prst="rect">
            <a:avLst/>
          </a:prstGeom>
          <a:noFill/>
        </p:spPr>
        <p:txBody>
          <a:bodyPr wrap="square" rtlCol="0">
            <a:spAutoFit/>
          </a:bodyPr>
          <a:lstStyle/>
          <a:p>
            <a:r>
              <a:rPr lang="fr-FR" sz="1200" b="1" dirty="0" smtClean="0">
                <a:latin typeface="Quicksand Book" panose="02070303000000060000" pitchFamily="18" charset="0"/>
              </a:rPr>
              <a:t>5- Finis ta maison en dessinant la porte et les fenêtres et en la coloriant</a:t>
            </a:r>
            <a:endParaRPr lang="fr-FR" sz="1200" b="1" dirty="0">
              <a:latin typeface="Quicksand Book" panose="02070303000000060000" pitchFamily="18" charset="0"/>
            </a:endParaRPr>
          </a:p>
          <a:p>
            <a:endParaRPr lang="fr-FR" dirty="0"/>
          </a:p>
        </p:txBody>
      </p:sp>
      <p:grpSp>
        <p:nvGrpSpPr>
          <p:cNvPr id="29" name="Groupe 28"/>
          <p:cNvGrpSpPr/>
          <p:nvPr/>
        </p:nvGrpSpPr>
        <p:grpSpPr>
          <a:xfrm>
            <a:off x="1318101" y="2271006"/>
            <a:ext cx="372585" cy="443723"/>
            <a:chOff x="3655159" y="8379127"/>
            <a:chExt cx="372585" cy="443723"/>
          </a:xfrm>
        </p:grpSpPr>
        <p:pic>
          <p:nvPicPr>
            <p:cNvPr id="30" name="Image 29"/>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655159" y="8574742"/>
              <a:ext cx="248917" cy="248108"/>
            </a:xfrm>
            <a:prstGeom prst="rect">
              <a:avLst/>
            </a:prstGeom>
          </p:spPr>
        </p:pic>
        <p:pic>
          <p:nvPicPr>
            <p:cNvPr id="31" name="Image 30"/>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778827" y="8379127"/>
              <a:ext cx="248917" cy="248108"/>
            </a:xfrm>
            <a:prstGeom prst="rect">
              <a:avLst/>
            </a:prstGeom>
          </p:spPr>
        </p:pic>
      </p:grpSp>
      <p:sp>
        <p:nvSpPr>
          <p:cNvPr id="8" name="Espace réservé du pied de page 7"/>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8" name="Espace réservé du numéro de diapositive 17"/>
          <p:cNvSpPr>
            <a:spLocks noGrp="1"/>
          </p:cNvSpPr>
          <p:nvPr>
            <p:ph type="sldNum" sz="quarter" idx="12"/>
          </p:nvPr>
        </p:nvSpPr>
        <p:spPr/>
        <p:txBody>
          <a:bodyPr/>
          <a:lstStyle/>
          <a:p>
            <a:fld id="{1473093C-0CA7-4B79-A746-F5F6C1908E8F}" type="slidenum">
              <a:rPr lang="fr-FR" smtClean="0"/>
              <a:t>19</a:t>
            </a:fld>
            <a:endParaRPr lang="fr-FR"/>
          </a:p>
        </p:txBody>
      </p:sp>
    </p:spTree>
    <p:extLst>
      <p:ext uri="{BB962C8B-B14F-4D97-AF65-F5344CB8AC3E}">
        <p14:creationId xmlns:p14="http://schemas.microsoft.com/office/powerpoint/2010/main" val="2852595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5">
                    <a:lumMod val="40000"/>
                    <a:lumOff val="60000"/>
                  </a:schemeClr>
                </a:solidFill>
                <a:effectLst>
                  <a:outerShdw blurRad="38100" dist="38100" dir="2700000" algn="tl">
                    <a:srgbClr val="000000">
                      <a:alpha val="43137"/>
                    </a:srgbClr>
                  </a:outerShdw>
                </a:effectLst>
                <a:latin typeface="cinnamon cake"/>
                <a:ea typeface="Calibri"/>
                <a:cs typeface="Times New Roman"/>
              </a:rPr>
              <a:t>Langage oral</a:t>
            </a:r>
            <a:endParaRPr lang="fr-FR" dirty="0">
              <a:solidFill>
                <a:schemeClr val="accent5">
                  <a:lumMod val="40000"/>
                  <a:lumOff val="60000"/>
                </a:schemeClr>
              </a:solidFill>
              <a:effectLst>
                <a:outerShdw blurRad="38100" dist="38100" dir="2700000" algn="tl">
                  <a:srgbClr val="000000">
                    <a:alpha val="43137"/>
                  </a:srgbClr>
                </a:outerShdw>
              </a:effectLst>
            </a:endParaRPr>
          </a:p>
        </p:txBody>
      </p:sp>
      <p:pic>
        <p:nvPicPr>
          <p:cNvPr id="652" name="Image 651"/>
          <p:cNvPicPr/>
          <p:nvPr/>
        </p:nvPicPr>
        <p:blipFill>
          <a:blip r:embed="rId2"/>
          <a:stretch>
            <a:fillRect/>
          </a:stretch>
        </p:blipFill>
        <p:spPr>
          <a:xfrm>
            <a:off x="5196041" y="2009453"/>
            <a:ext cx="854646" cy="665854"/>
          </a:xfrm>
          <a:prstGeom prst="rect">
            <a:avLst/>
          </a:prstGeom>
          <a:noFill/>
          <a:ln>
            <a:noFill/>
          </a:ln>
        </p:spPr>
      </p:pic>
      <p:grpSp>
        <p:nvGrpSpPr>
          <p:cNvPr id="3" name="Groupe 2"/>
          <p:cNvGrpSpPr/>
          <p:nvPr/>
        </p:nvGrpSpPr>
        <p:grpSpPr>
          <a:xfrm>
            <a:off x="4725144" y="1282419"/>
            <a:ext cx="1842768" cy="1370370"/>
            <a:chOff x="-35456" y="1320846"/>
            <a:chExt cx="1842768" cy="1370370"/>
          </a:xfrm>
        </p:grpSpPr>
        <p:sp>
          <p:nvSpPr>
            <p:cNvPr id="631" name="Zone de texte 3"/>
            <p:cNvSpPr txBox="1"/>
            <p:nvPr/>
          </p:nvSpPr>
          <p:spPr>
            <a:xfrm>
              <a:off x="-35456" y="1343122"/>
              <a:ext cx="1842768" cy="1114275"/>
            </a:xfrm>
            <a:prstGeom prst="rect">
              <a:avLst/>
            </a:prstGeom>
          </p:spPr>
          <p:txBody>
            <a:bodyPr vert="horz" wrap="square" lIns="91440" tIns="45720" rIns="91440" bIns="45720" anchor="t" anchorCtr="0" compatLnSpc="1"/>
            <a:lstStyle/>
            <a:p>
              <a:pPr algn="ctr"/>
              <a:r>
                <a:rPr lang="fr-FR" sz="1100" dirty="0" smtClean="0">
                  <a:solidFill>
                    <a:srgbClr val="002060"/>
                  </a:solidFill>
                  <a:latin typeface="cinnamon cake"/>
                  <a:ea typeface="Calibri"/>
                  <a:cs typeface="Times New Roman"/>
                </a:rPr>
                <a:t>D1</a:t>
              </a:r>
              <a:endParaRPr lang="fr-FR" sz="1100" dirty="0" smtClean="0">
                <a:solidFill>
                  <a:srgbClr val="002060"/>
                </a:solidFill>
                <a:latin typeface="cinnamon cake"/>
                <a:ea typeface="Calibri"/>
                <a:cs typeface="Times New Roman"/>
              </a:endParaRPr>
            </a:p>
            <a:p>
              <a:pPr algn="ctr"/>
              <a:r>
                <a:rPr lang="fr-FR" sz="1100" dirty="0" smtClean="0">
                  <a:solidFill>
                    <a:srgbClr val="002060"/>
                  </a:solidFill>
                  <a:latin typeface="cinnamon cake"/>
                  <a:ea typeface="Calibri"/>
                  <a:cs typeface="Times New Roman"/>
                </a:rPr>
                <a:t>Je </a:t>
              </a:r>
              <a:r>
                <a:rPr lang="fr-FR" sz="1100" dirty="0">
                  <a:solidFill>
                    <a:srgbClr val="002060"/>
                  </a:solidFill>
                  <a:latin typeface="cinnamon cake"/>
                  <a:ea typeface="Calibri"/>
                  <a:cs typeface="Times New Roman"/>
                </a:rPr>
                <a:t>sais </a:t>
              </a:r>
              <a:r>
                <a:rPr lang="fr-FR" sz="1100" dirty="0" smtClean="0">
                  <a:solidFill>
                    <a:srgbClr val="002060"/>
                  </a:solidFill>
                  <a:latin typeface="cinnamon cake"/>
                  <a:ea typeface="Calibri"/>
                  <a:cs typeface="Times New Roman"/>
                </a:rPr>
                <a:t>écouter une histoire.</a:t>
              </a:r>
              <a:endParaRPr lang="fr-FR" sz="1100" dirty="0">
                <a:solidFill>
                  <a:srgbClr val="002060"/>
                </a:solidFill>
                <a:latin typeface="cinnamon cake"/>
                <a:ea typeface="Calibri"/>
                <a:cs typeface="Times New Roman"/>
              </a:endParaRPr>
            </a:p>
          </p:txBody>
        </p:sp>
        <p:sp>
          <p:nvSpPr>
            <p:cNvPr id="630"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prstDash val="solid"/>
            </a:ln>
          </p:spPr>
          <p:txBody>
            <a:bodyPr lIns="0" tIns="0" rIns="0" bIns="0"/>
            <a:lstStyle/>
            <a:p>
              <a:endParaRPr lang="fr-FR"/>
            </a:p>
          </p:txBody>
        </p:sp>
      </p:grpSp>
      <p:grpSp>
        <p:nvGrpSpPr>
          <p:cNvPr id="60" name="Groupe 59"/>
          <p:cNvGrpSpPr/>
          <p:nvPr/>
        </p:nvGrpSpPr>
        <p:grpSpPr>
          <a:xfrm>
            <a:off x="52247" y="2827620"/>
            <a:ext cx="1636280" cy="1370370"/>
            <a:chOff x="44624" y="1320846"/>
            <a:chExt cx="1636280" cy="1370370"/>
          </a:xfrm>
        </p:grpSpPr>
        <p:sp>
          <p:nvSpPr>
            <p:cNvPr id="61" name="Zone de texte 3"/>
            <p:cNvSpPr txBox="1"/>
            <p:nvPr/>
          </p:nvSpPr>
          <p:spPr>
            <a:xfrm>
              <a:off x="47452" y="1343122"/>
              <a:ext cx="1622905" cy="1114275"/>
            </a:xfrm>
            <a:prstGeom prst="rect">
              <a:avLst/>
            </a:prstGeom>
            <a:solidFill>
              <a:schemeClr val="bg1"/>
            </a:solidFill>
          </p:spPr>
          <p:txBody>
            <a:bodyPr vert="horz" wrap="square" lIns="91440" tIns="45720" rIns="91440" bIns="45720" anchor="t" anchorCtr="0" compatLnSpc="1"/>
            <a:lstStyle/>
            <a:p>
              <a:pPr algn="ctr"/>
              <a:r>
                <a:rPr lang="fr-FR" sz="1100" dirty="0" smtClean="0">
                  <a:solidFill>
                    <a:srgbClr val="002060"/>
                  </a:solidFill>
                  <a:latin typeface="cinnamon cake"/>
                  <a:ea typeface="Calibri"/>
                  <a:cs typeface="Times New Roman"/>
                </a:rPr>
                <a:t>D2</a:t>
              </a:r>
              <a:endParaRPr lang="fr-FR" sz="1100" dirty="0" smtClean="0">
                <a:solidFill>
                  <a:srgbClr val="002060"/>
                </a:solidFill>
                <a:latin typeface="cinnamon cake"/>
                <a:ea typeface="Calibri"/>
                <a:cs typeface="Times New Roman"/>
              </a:endParaRPr>
            </a:p>
            <a:p>
              <a:pPr algn="ctr"/>
              <a:r>
                <a:rPr lang="fr-FR" sz="1100" dirty="0">
                  <a:solidFill>
                    <a:srgbClr val="002060"/>
                  </a:solidFill>
                  <a:latin typeface="cinnamon cake"/>
                  <a:ea typeface="Calibri"/>
                  <a:cs typeface="Times New Roman"/>
                </a:rPr>
                <a:t>Je sais repérer et mémoriser les informations importantes.</a:t>
              </a:r>
            </a:p>
          </p:txBody>
        </p:sp>
        <p:grpSp>
          <p:nvGrpSpPr>
            <p:cNvPr id="62" name="Groupe 61"/>
            <p:cNvGrpSpPr/>
            <p:nvPr/>
          </p:nvGrpSpPr>
          <p:grpSpPr>
            <a:xfrm>
              <a:off x="44624" y="1320846"/>
              <a:ext cx="1636280" cy="1370370"/>
              <a:chOff x="44624" y="1320846"/>
              <a:chExt cx="1636280" cy="1370370"/>
            </a:xfrm>
          </p:grpSpPr>
          <p:sp>
            <p:nvSpPr>
              <p:cNvPr id="63"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prstDash val="solid"/>
              </a:ln>
            </p:spPr>
            <p:txBody>
              <a:bodyPr lIns="0" tIns="0" rIns="0" bIns="0"/>
              <a:lstStyle/>
              <a:p>
                <a:endParaRPr lang="fr-FR"/>
              </a:p>
            </p:txBody>
          </p:sp>
          <p:pic>
            <p:nvPicPr>
              <p:cNvPr id="64" name="Picture 2" descr="http://www.art4apps.org/images/downloadable/hear.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6" y="2128178"/>
                <a:ext cx="542498" cy="542498"/>
              </a:xfrm>
              <a:prstGeom prst="rect">
                <a:avLst/>
              </a:prstGeom>
              <a:noFill/>
              <a:ln>
                <a:noFill/>
              </a:ln>
              <a:extLst>
                <a:ext uri="{909E8E84-426E-40DD-AFC4-6F175D3DCCD1}">
                  <a14:hiddenFill xmlns:a14="http://schemas.microsoft.com/office/drawing/2010/main">
                    <a:solidFill>
                      <a:srgbClr val="FFFFFF"/>
                    </a:solidFill>
                  </a14:hiddenFill>
                </a:ext>
              </a:extLst>
            </p:spPr>
          </p:pic>
        </p:grpSp>
      </p:grpSp>
      <p:grpSp>
        <p:nvGrpSpPr>
          <p:cNvPr id="6" name="Groupe 5"/>
          <p:cNvGrpSpPr/>
          <p:nvPr/>
        </p:nvGrpSpPr>
        <p:grpSpPr>
          <a:xfrm>
            <a:off x="-45110" y="4677132"/>
            <a:ext cx="1775524" cy="1424426"/>
            <a:chOff x="3453676" y="1317608"/>
            <a:chExt cx="1775524" cy="1424426"/>
          </a:xfrm>
        </p:grpSpPr>
        <p:grpSp>
          <p:nvGrpSpPr>
            <p:cNvPr id="65" name="Groupe 64"/>
            <p:cNvGrpSpPr/>
            <p:nvPr/>
          </p:nvGrpSpPr>
          <p:grpSpPr>
            <a:xfrm>
              <a:off x="3453676" y="1317608"/>
              <a:ext cx="1775524" cy="1370370"/>
              <a:chOff x="-35456" y="1320846"/>
              <a:chExt cx="1775524" cy="1370370"/>
            </a:xfrm>
          </p:grpSpPr>
          <p:sp>
            <p:nvSpPr>
              <p:cNvPr id="66" name="Zone de texte 3"/>
              <p:cNvSpPr txBox="1"/>
              <p:nvPr/>
            </p:nvSpPr>
            <p:spPr>
              <a:xfrm>
                <a:off x="-35456" y="1343122"/>
                <a:ext cx="1775524" cy="1114275"/>
              </a:xfrm>
              <a:prstGeom prst="rect">
                <a:avLst/>
              </a:prstGeom>
            </p:spPr>
            <p:txBody>
              <a:bodyPr vert="horz" wrap="square" lIns="91440" tIns="45720" rIns="91440" bIns="45720" anchor="t" anchorCtr="0" compatLnSpc="1"/>
              <a:lstStyle/>
              <a:p>
                <a:pPr algn="ctr"/>
                <a:r>
                  <a:rPr lang="fr-FR" sz="1200" dirty="0" smtClean="0">
                    <a:solidFill>
                      <a:srgbClr val="002060"/>
                    </a:solidFill>
                    <a:latin typeface="cinnamon cake"/>
                    <a:ea typeface="Calibri"/>
                    <a:cs typeface="Times New Roman"/>
                  </a:rPr>
                  <a:t>D3</a:t>
                </a:r>
                <a:endParaRPr lang="fr-FR" sz="1200" dirty="0" smtClean="0">
                  <a:solidFill>
                    <a:srgbClr val="002060"/>
                  </a:solidFill>
                  <a:latin typeface="cinnamon cake"/>
                  <a:ea typeface="Calibri"/>
                  <a:cs typeface="Times New Roman"/>
                </a:endParaRPr>
              </a:p>
              <a:p>
                <a:pPr algn="ctr"/>
                <a:r>
                  <a:rPr lang="fr-FR" sz="1100" dirty="0">
                    <a:solidFill>
                      <a:srgbClr val="002060"/>
                    </a:solidFill>
                    <a:latin typeface="cinnamon cake"/>
                    <a:ea typeface="Calibri"/>
                    <a:cs typeface="Times New Roman"/>
                  </a:rPr>
                  <a:t>Je sais </a:t>
                </a:r>
                <a:r>
                  <a:rPr lang="fr-FR" sz="1100" dirty="0" smtClean="0">
                    <a:solidFill>
                      <a:srgbClr val="002060"/>
                    </a:solidFill>
                    <a:latin typeface="cinnamon cake"/>
                    <a:ea typeface="Calibri"/>
                    <a:cs typeface="Times New Roman"/>
                  </a:rPr>
                  <a:t>utiliser mes connaissances pour </a:t>
                </a:r>
                <a:r>
                  <a:rPr lang="fr-FR" sz="1100" dirty="0">
                    <a:solidFill>
                      <a:srgbClr val="002060"/>
                    </a:solidFill>
                    <a:latin typeface="cinnamon cake"/>
                    <a:ea typeface="Calibri"/>
                    <a:cs typeface="Times New Roman"/>
                  </a:rPr>
                  <a:t>comprendre </a:t>
                </a:r>
                <a:r>
                  <a:rPr lang="fr-FR" sz="1100" dirty="0" smtClean="0">
                    <a:solidFill>
                      <a:srgbClr val="002060"/>
                    </a:solidFill>
                    <a:latin typeface="cinnamon cake"/>
                    <a:ea typeface="Calibri"/>
                    <a:cs typeface="Times New Roman"/>
                  </a:rPr>
                  <a:t>un </a:t>
                </a:r>
                <a:r>
                  <a:rPr lang="fr-FR" sz="1100" dirty="0">
                    <a:solidFill>
                      <a:srgbClr val="002060"/>
                    </a:solidFill>
                    <a:latin typeface="cinnamon cake"/>
                    <a:ea typeface="Calibri"/>
                    <a:cs typeface="Times New Roman"/>
                  </a:rPr>
                  <a:t>texte.</a:t>
                </a:r>
              </a:p>
            </p:txBody>
          </p:sp>
          <p:sp>
            <p:nvSpPr>
              <p:cNvPr id="67"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prstDash val="solid"/>
              </a:ln>
            </p:spPr>
            <p:txBody>
              <a:bodyPr lIns="0" tIns="0" rIns="0" bIns="0"/>
              <a:lstStyle/>
              <a:p>
                <a:endParaRPr lang="fr-FR"/>
              </a:p>
            </p:txBody>
          </p:sp>
        </p:grpSp>
        <p:sp>
          <p:nvSpPr>
            <p:cNvPr id="690" name="Bulle ronde 84"/>
            <p:cNvSpPr/>
            <p:nvPr/>
          </p:nvSpPr>
          <p:spPr>
            <a:xfrm>
              <a:off x="4222137" y="2231493"/>
              <a:ext cx="592424" cy="368952"/>
            </a:xfrm>
            <a:prstGeom prst="cloudCallout">
              <a:avLst>
                <a:gd name="adj1" fmla="val -78714"/>
                <a:gd name="adj2" fmla="val -45782"/>
              </a:avLst>
            </a:prstGeom>
            <a:blipFill>
              <a:blip r:embed="rId4"/>
              <a:stretch>
                <a:fillRect/>
              </a:stretch>
            </a:blipFill>
            <a:ln w="3175">
              <a:solidFill>
                <a:schemeClr val="tx1"/>
              </a:solidFill>
              <a:prstDash val="solid"/>
            </a:ln>
          </p:spPr>
          <p:txBody>
            <a:bodyPr vert="horz" wrap="square" lIns="91440" tIns="45720" rIns="91440" bIns="45720" anchor="ctr" anchorCtr="0" compatLnSpc="1"/>
            <a:lstStyle/>
            <a:p>
              <a:pPr algn="ctr">
                <a:lnSpc>
                  <a:spcPct val="115000"/>
                </a:lnSpc>
                <a:spcAft>
                  <a:spcPts val="1000"/>
                </a:spcAft>
              </a:pPr>
              <a:r>
                <a:rPr lang="fr-FR" sz="1100">
                  <a:solidFill>
                    <a:srgbClr val="002060"/>
                  </a:solidFill>
                  <a:effectLst/>
                  <a:latin typeface="Calibri"/>
                  <a:ea typeface="Calibri"/>
                  <a:cs typeface="Times New Roman"/>
                </a:rPr>
                <a:t> </a:t>
              </a:r>
              <a:endParaRPr lang="fr-FR" sz="1100">
                <a:effectLst/>
                <a:latin typeface="Calibri"/>
                <a:ea typeface="Calibri"/>
                <a:cs typeface="Times New Roman"/>
              </a:endParaRPr>
            </a:p>
          </p:txBody>
        </p:sp>
        <p:pic>
          <p:nvPicPr>
            <p:cNvPr id="5" name="Image 4"/>
            <p:cNvPicPr>
              <a:picLocks noChangeAspect="1"/>
            </p:cNvPicPr>
            <p:nvPr/>
          </p:nvPicPr>
          <p:blipFill>
            <a:blip r:embed="rId5">
              <a:clrChange>
                <a:clrFrom>
                  <a:srgbClr val="FFFFFF"/>
                </a:clrFrom>
                <a:clrTo>
                  <a:srgbClr val="FFFFFF">
                    <a:alpha val="0"/>
                  </a:srgbClr>
                </a:clrTo>
              </a:clrChange>
            </a:blip>
            <a:stretch>
              <a:fillRect/>
            </a:stretch>
          </p:blipFill>
          <p:spPr>
            <a:xfrm>
              <a:off x="3610607" y="2027659"/>
              <a:ext cx="590550" cy="714375"/>
            </a:xfrm>
            <a:prstGeom prst="rect">
              <a:avLst/>
            </a:prstGeom>
            <a:noFill/>
            <a:ln>
              <a:noFill/>
            </a:ln>
          </p:spPr>
        </p:pic>
      </p:grpSp>
      <p:grpSp>
        <p:nvGrpSpPr>
          <p:cNvPr id="7" name="Groupe 6"/>
          <p:cNvGrpSpPr/>
          <p:nvPr/>
        </p:nvGrpSpPr>
        <p:grpSpPr>
          <a:xfrm>
            <a:off x="9396" y="6426539"/>
            <a:ext cx="1827522" cy="1370370"/>
            <a:chOff x="-9766" y="4042518"/>
            <a:chExt cx="1827522" cy="1370370"/>
          </a:xfrm>
          <a:noFill/>
        </p:grpSpPr>
        <p:grpSp>
          <p:nvGrpSpPr>
            <p:cNvPr id="72" name="Groupe 71"/>
            <p:cNvGrpSpPr/>
            <p:nvPr/>
          </p:nvGrpSpPr>
          <p:grpSpPr>
            <a:xfrm>
              <a:off x="-9766" y="4042518"/>
              <a:ext cx="1827522" cy="1370370"/>
              <a:chOff x="-35456" y="1320846"/>
              <a:chExt cx="1827522" cy="1370370"/>
            </a:xfrm>
            <a:grpFill/>
          </p:grpSpPr>
          <p:sp>
            <p:nvSpPr>
              <p:cNvPr id="75" name="Zone de texte 3"/>
              <p:cNvSpPr txBox="1"/>
              <p:nvPr/>
            </p:nvSpPr>
            <p:spPr>
              <a:xfrm>
                <a:off x="-35456" y="1343122"/>
                <a:ext cx="1827522" cy="1114275"/>
              </a:xfrm>
              <a:prstGeom prst="rect">
                <a:avLst/>
              </a:prstGeom>
              <a:grpFill/>
            </p:spPr>
            <p:txBody>
              <a:bodyPr vert="horz" wrap="square" lIns="91440" tIns="45720" rIns="91440" bIns="45720" anchor="t" anchorCtr="0" compatLnSpc="1"/>
              <a:lstStyle/>
              <a:p>
                <a:pPr algn="ctr"/>
                <a:r>
                  <a:rPr lang="fr-FR" sz="1200" dirty="0" smtClean="0">
                    <a:solidFill>
                      <a:srgbClr val="002060"/>
                    </a:solidFill>
                    <a:latin typeface="cinnamon cake"/>
                    <a:ea typeface="Calibri"/>
                    <a:cs typeface="Times New Roman"/>
                  </a:rPr>
                  <a:t>D4</a:t>
                </a:r>
                <a:endParaRPr lang="fr-FR" sz="1200" dirty="0" smtClean="0">
                  <a:solidFill>
                    <a:srgbClr val="002060"/>
                  </a:solidFill>
                  <a:latin typeface="cinnamon cake"/>
                  <a:ea typeface="Calibri"/>
                  <a:cs typeface="Times New Roman"/>
                </a:endParaRPr>
              </a:p>
              <a:p>
                <a:pPr algn="ctr"/>
                <a:r>
                  <a:rPr lang="fr-FR" sz="1100" dirty="0">
                    <a:solidFill>
                      <a:srgbClr val="002060"/>
                    </a:solidFill>
                    <a:latin typeface="cinnamon cake"/>
                    <a:ea typeface="Calibri"/>
                    <a:cs typeface="Times New Roman"/>
                  </a:rPr>
                  <a:t>Je sais repérer </a:t>
                </a:r>
                <a:r>
                  <a:rPr lang="fr-FR" sz="1100" dirty="0" smtClean="0">
                    <a:solidFill>
                      <a:srgbClr val="002060"/>
                    </a:solidFill>
                    <a:latin typeface="cinnamon cake"/>
                    <a:ea typeface="Calibri"/>
                    <a:cs typeface="Times New Roman"/>
                  </a:rPr>
                  <a:t>les mots que je ne comprends pas</a:t>
                </a:r>
                <a:endParaRPr lang="fr-FR" sz="1100" dirty="0">
                  <a:solidFill>
                    <a:srgbClr val="002060"/>
                  </a:solidFill>
                  <a:latin typeface="cinnamon cake"/>
                  <a:ea typeface="Calibri"/>
                  <a:cs typeface="Times New Roman"/>
                </a:endParaRPr>
              </a:p>
            </p:txBody>
          </p:sp>
          <p:sp>
            <p:nvSpPr>
              <p:cNvPr id="76"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pFill/>
              <a:ln w="25402">
                <a:solidFill>
                  <a:schemeClr val="accent5">
                    <a:lumMod val="40000"/>
                    <a:lumOff val="60000"/>
                  </a:schemeClr>
                </a:solidFill>
                <a:prstDash val="solid"/>
              </a:ln>
            </p:spPr>
            <p:txBody>
              <a:bodyPr lIns="0" tIns="0" rIns="0" bIns="0"/>
              <a:lstStyle/>
              <a:p>
                <a:endParaRPr lang="fr-FR"/>
              </a:p>
            </p:txBody>
          </p:sp>
        </p:grpSp>
        <p:pic>
          <p:nvPicPr>
            <p:cNvPr id="77" name="Image 76"/>
            <p:cNvPicPr/>
            <p:nvPr/>
          </p:nvPicPr>
          <p:blipFill>
            <a:blip r:embed="rId6"/>
            <a:stretch>
              <a:fillRect/>
            </a:stretch>
          </p:blipFill>
          <p:spPr>
            <a:xfrm>
              <a:off x="124492" y="4621931"/>
              <a:ext cx="449921" cy="776844"/>
            </a:xfrm>
            <a:prstGeom prst="rect">
              <a:avLst/>
            </a:prstGeom>
            <a:noFill/>
            <a:ln>
              <a:noFill/>
            </a:ln>
          </p:spPr>
        </p:pic>
      </p:grpSp>
      <p:sp>
        <p:nvSpPr>
          <p:cNvPr id="33" name="Rectangle 32"/>
          <p:cNvSpPr/>
          <p:nvPr/>
        </p:nvSpPr>
        <p:spPr>
          <a:xfrm>
            <a:off x="1839942" y="4538409"/>
            <a:ext cx="4807105" cy="16532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1829383" y="6300192"/>
            <a:ext cx="4807105" cy="240407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Picture 10" descr="http://www.art4apps.org/images/downloadable/pupp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8905" y="7792384"/>
            <a:ext cx="134922" cy="1349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1862361" y="4609602"/>
            <a:ext cx="4807105" cy="461665"/>
          </a:xfrm>
          <a:prstGeom prst="rect">
            <a:avLst/>
          </a:prstGeom>
          <a:noFill/>
        </p:spPr>
        <p:txBody>
          <a:bodyPr wrap="square" rtlCol="0">
            <a:spAutoFit/>
          </a:bodyPr>
          <a:lstStyle/>
          <a:p>
            <a:endParaRPr lang="fr-FR" sz="1200" dirty="0">
              <a:latin typeface="Quicksand Book" panose="02070303000000060000" pitchFamily="18" charset="0"/>
            </a:endParaRPr>
          </a:p>
          <a:p>
            <a:r>
              <a:rPr lang="fr-FR" sz="1200" dirty="0" smtClean="0">
                <a:latin typeface="Quicksand Book" panose="02070303000000060000" pitchFamily="18" charset="0"/>
              </a:rPr>
              <a:t>A quelle époque se passe cette action?</a:t>
            </a:r>
            <a:endParaRPr lang="fr-FR" sz="1200" dirty="0">
              <a:latin typeface="Quicksand Book" panose="02070303000000060000" pitchFamily="18" charset="0"/>
            </a:endParaRPr>
          </a:p>
        </p:txBody>
      </p:sp>
      <p:sp>
        <p:nvSpPr>
          <p:cNvPr id="11" name="Ruban vers le haut 10"/>
          <p:cNvSpPr/>
          <p:nvPr/>
        </p:nvSpPr>
        <p:spPr>
          <a:xfrm>
            <a:off x="49441" y="7908124"/>
            <a:ext cx="1659579" cy="760446"/>
          </a:xfrm>
          <a:prstGeom prst="ribbon2">
            <a:avLst>
              <a:gd name="adj1" fmla="val 15067"/>
              <a:gd name="adj2" fmla="val 75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49359" y="7909655"/>
            <a:ext cx="1316513" cy="600164"/>
          </a:xfrm>
          <a:prstGeom prst="rect">
            <a:avLst/>
          </a:prstGeom>
          <a:noFill/>
        </p:spPr>
        <p:txBody>
          <a:bodyPr wrap="square" rtlCol="0">
            <a:spAutoFit/>
          </a:bodyPr>
          <a:lstStyle/>
          <a:p>
            <a:r>
              <a:rPr lang="fr-FR" sz="1100" dirty="0" smtClean="0">
                <a:latin typeface="Quicksand Book" panose="02070303000000060000" pitchFamily="18" charset="0"/>
              </a:rPr>
              <a:t>Note les mots que tu ne comprends pas</a:t>
            </a:r>
            <a:endParaRPr lang="fr-FR" sz="1100" dirty="0">
              <a:latin typeface="Quicksand Book" panose="02070303000000060000" pitchFamily="18" charset="0"/>
            </a:endParaRPr>
          </a:p>
        </p:txBody>
      </p:sp>
      <p:cxnSp>
        <p:nvCxnSpPr>
          <p:cNvPr id="14" name="Connecteur droit 13"/>
          <p:cNvCxnSpPr/>
          <p:nvPr/>
        </p:nvCxnSpPr>
        <p:spPr>
          <a:xfrm>
            <a:off x="1950772" y="5717419"/>
            <a:ext cx="4564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1925085" y="5381805"/>
            <a:ext cx="4590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58618" y="1538352"/>
            <a:ext cx="4079243" cy="1200329"/>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Conserver une attention soutenue lors de situations d'écoute ou </a:t>
            </a:r>
            <a:r>
              <a:rPr lang="fr-FR" sz="1200" dirty="0" smtClean="0">
                <a:latin typeface="Quicksand Book" panose="02070303000000060000" pitchFamily="18" charset="0"/>
              </a:rPr>
              <a:t>d'interactions </a:t>
            </a:r>
            <a:r>
              <a:rPr lang="fr-FR" sz="1200" dirty="0">
                <a:latin typeface="Quicksand Book" panose="02070303000000060000" pitchFamily="18" charset="0"/>
              </a:rPr>
              <a:t>et manifester si besoin et à bon escient son incompréhension.</a:t>
            </a:r>
          </a:p>
          <a:p>
            <a:endParaRPr lang="fr-FR" dirty="0"/>
          </a:p>
        </p:txBody>
      </p:sp>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88571">
            <a:off x="6088156" y="2340532"/>
            <a:ext cx="248917" cy="248108"/>
          </a:xfrm>
          <a:prstGeom prst="rect">
            <a:avLst/>
          </a:prstGeom>
        </p:spPr>
      </p:pic>
      <p:grpSp>
        <p:nvGrpSpPr>
          <p:cNvPr id="48" name="Groupe 47"/>
          <p:cNvGrpSpPr/>
          <p:nvPr/>
        </p:nvGrpSpPr>
        <p:grpSpPr>
          <a:xfrm>
            <a:off x="1303475" y="7165001"/>
            <a:ext cx="366882" cy="647933"/>
            <a:chOff x="5852840" y="8163053"/>
            <a:chExt cx="366882" cy="647933"/>
          </a:xfrm>
        </p:grpSpPr>
        <p:pic>
          <p:nvPicPr>
            <p:cNvPr id="49" name="Image 48"/>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50" name="Image 49"/>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53" name="Image 52"/>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54" name="Groupe 53"/>
          <p:cNvGrpSpPr/>
          <p:nvPr/>
        </p:nvGrpSpPr>
        <p:grpSpPr>
          <a:xfrm>
            <a:off x="1305736" y="5418783"/>
            <a:ext cx="366882" cy="647933"/>
            <a:chOff x="5852840" y="8163053"/>
            <a:chExt cx="366882" cy="647933"/>
          </a:xfrm>
        </p:grpSpPr>
        <p:pic>
          <p:nvPicPr>
            <p:cNvPr id="55" name="Image 54"/>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56" name="Image 55"/>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57" name="Image 56"/>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58" name="Groupe 57"/>
          <p:cNvGrpSpPr/>
          <p:nvPr/>
        </p:nvGrpSpPr>
        <p:grpSpPr>
          <a:xfrm>
            <a:off x="1227383" y="3775848"/>
            <a:ext cx="372585" cy="443723"/>
            <a:chOff x="3655159" y="8379127"/>
            <a:chExt cx="372585" cy="443723"/>
          </a:xfrm>
        </p:grpSpPr>
        <p:pic>
          <p:nvPicPr>
            <p:cNvPr id="59" name="Image 58"/>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655159" y="8574742"/>
              <a:ext cx="248917" cy="248108"/>
            </a:xfrm>
            <a:prstGeom prst="rect">
              <a:avLst/>
            </a:prstGeom>
          </p:spPr>
        </p:pic>
        <p:pic>
          <p:nvPicPr>
            <p:cNvPr id="70" name="Image 69"/>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778827" y="8379127"/>
              <a:ext cx="248917" cy="248108"/>
            </a:xfrm>
            <a:prstGeom prst="rect">
              <a:avLst/>
            </a:prstGeom>
          </p:spPr>
        </p:pic>
      </p:grpSp>
      <p:graphicFrame>
        <p:nvGraphicFramePr>
          <p:cNvPr id="9" name="Tableau 8"/>
          <p:cNvGraphicFramePr>
            <a:graphicFrameLocks noGrp="1"/>
          </p:cNvGraphicFramePr>
          <p:nvPr>
            <p:extLst>
              <p:ext uri="{D42A27DB-BD31-4B8C-83A1-F6EECF244321}">
                <p14:modId xmlns:p14="http://schemas.microsoft.com/office/powerpoint/2010/main" val="1687978798"/>
              </p:ext>
            </p:extLst>
          </p:nvPr>
        </p:nvGraphicFramePr>
        <p:xfrm>
          <a:off x="2054397" y="2648629"/>
          <a:ext cx="759309" cy="1600200"/>
        </p:xfrm>
        <a:graphic>
          <a:graphicData uri="http://schemas.openxmlformats.org/drawingml/2006/table">
            <a:tbl>
              <a:tblPr firstRow="1" bandRow="1">
                <a:tableStyleId>{5C22544A-7EE6-4342-B048-85BDC9FD1C3A}</a:tableStyleId>
              </a:tblPr>
              <a:tblGrid>
                <a:gridCol w="759309"/>
              </a:tblGrid>
              <a:tr h="214003">
                <a:tc>
                  <a:txBody>
                    <a:bodyPr/>
                    <a:lstStyle/>
                    <a:p>
                      <a:r>
                        <a:rPr lang="fr-FR" sz="900" b="0" dirty="0" smtClean="0">
                          <a:solidFill>
                            <a:sysClr val="windowText" lastClr="000000"/>
                          </a:solidFill>
                          <a:latin typeface="Quicksand Book" panose="02070303000000060000" pitchFamily="18" charset="0"/>
                        </a:rPr>
                        <a:t>Lundi</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003">
                <a:tc>
                  <a:txBody>
                    <a:bodyPr/>
                    <a:lstStyle/>
                    <a:p>
                      <a:r>
                        <a:rPr lang="fr-FR" sz="900" b="0" dirty="0" smtClean="0">
                          <a:solidFill>
                            <a:sysClr val="windowText" lastClr="000000"/>
                          </a:solidFill>
                          <a:latin typeface="Quicksand Book" panose="02070303000000060000" pitchFamily="18" charset="0"/>
                        </a:rPr>
                        <a:t>Mardi</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003">
                <a:tc>
                  <a:txBody>
                    <a:bodyPr/>
                    <a:lstStyle/>
                    <a:p>
                      <a:r>
                        <a:rPr lang="fr-FR" sz="900" b="0" dirty="0" smtClean="0">
                          <a:solidFill>
                            <a:sysClr val="windowText" lastClr="000000"/>
                          </a:solidFill>
                          <a:latin typeface="Quicksand Book" panose="02070303000000060000" pitchFamily="18" charset="0"/>
                        </a:rPr>
                        <a:t>Mercredi</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003">
                <a:tc>
                  <a:txBody>
                    <a:bodyPr/>
                    <a:lstStyle/>
                    <a:p>
                      <a:r>
                        <a:rPr lang="fr-FR" sz="900" b="0" dirty="0" smtClean="0">
                          <a:solidFill>
                            <a:sysClr val="windowText" lastClr="000000"/>
                          </a:solidFill>
                          <a:latin typeface="Quicksand Book" panose="02070303000000060000" pitchFamily="18" charset="0"/>
                        </a:rPr>
                        <a:t>Jeudi</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003">
                <a:tc>
                  <a:txBody>
                    <a:bodyPr/>
                    <a:lstStyle/>
                    <a:p>
                      <a:r>
                        <a:rPr lang="fr-FR" sz="900" b="0" dirty="0" smtClean="0">
                          <a:solidFill>
                            <a:sysClr val="windowText" lastClr="000000"/>
                          </a:solidFill>
                          <a:latin typeface="Quicksand Book" panose="02070303000000060000" pitchFamily="18" charset="0"/>
                        </a:rPr>
                        <a:t>Vendredi</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003">
                <a:tc>
                  <a:txBody>
                    <a:bodyPr/>
                    <a:lstStyle/>
                    <a:p>
                      <a:r>
                        <a:rPr lang="fr-FR" sz="900" b="0" dirty="0" smtClean="0">
                          <a:solidFill>
                            <a:sysClr val="windowText" lastClr="000000"/>
                          </a:solidFill>
                          <a:latin typeface="Quicksand Book" panose="02070303000000060000" pitchFamily="18" charset="0"/>
                        </a:rPr>
                        <a:t>Samedi</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003">
                <a:tc>
                  <a:txBody>
                    <a:bodyPr/>
                    <a:lstStyle/>
                    <a:p>
                      <a:r>
                        <a:rPr lang="fr-FR" sz="900" b="0" dirty="0" smtClean="0">
                          <a:solidFill>
                            <a:sysClr val="windowText" lastClr="000000"/>
                          </a:solidFill>
                          <a:latin typeface="Quicksand Book" panose="02070303000000060000" pitchFamily="18" charset="0"/>
                        </a:rPr>
                        <a:t>Dimanche</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1" name="Tableau 70"/>
          <p:cNvGraphicFramePr>
            <a:graphicFrameLocks noGrp="1"/>
          </p:cNvGraphicFramePr>
          <p:nvPr>
            <p:extLst>
              <p:ext uri="{D42A27DB-BD31-4B8C-83A1-F6EECF244321}">
                <p14:modId xmlns:p14="http://schemas.microsoft.com/office/powerpoint/2010/main" val="166189933"/>
              </p:ext>
            </p:extLst>
          </p:nvPr>
        </p:nvGraphicFramePr>
        <p:xfrm>
          <a:off x="2881324" y="3099454"/>
          <a:ext cx="759309" cy="685800"/>
        </p:xfrm>
        <a:graphic>
          <a:graphicData uri="http://schemas.openxmlformats.org/drawingml/2006/table">
            <a:tbl>
              <a:tblPr firstRow="1" bandRow="1">
                <a:tableStyleId>{5C22544A-7EE6-4342-B048-85BDC9FD1C3A}</a:tableStyleId>
              </a:tblPr>
              <a:tblGrid>
                <a:gridCol w="759309"/>
              </a:tblGrid>
              <a:tr h="214003">
                <a:tc>
                  <a:txBody>
                    <a:bodyPr/>
                    <a:lstStyle/>
                    <a:p>
                      <a:r>
                        <a:rPr lang="fr-FR" sz="900" b="0" dirty="0" smtClean="0">
                          <a:solidFill>
                            <a:sysClr val="windowText" lastClr="000000"/>
                          </a:solidFill>
                          <a:latin typeface="Quicksand Book" panose="02070303000000060000" pitchFamily="18" charset="0"/>
                        </a:rPr>
                        <a:t>10 heures</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003">
                <a:tc>
                  <a:txBody>
                    <a:bodyPr/>
                    <a:lstStyle/>
                    <a:p>
                      <a:r>
                        <a:rPr lang="fr-FR" sz="900" b="0" dirty="0" smtClean="0">
                          <a:solidFill>
                            <a:sysClr val="windowText" lastClr="000000"/>
                          </a:solidFill>
                          <a:latin typeface="Quicksand Book" panose="02070303000000060000" pitchFamily="18" charset="0"/>
                        </a:rPr>
                        <a:t>7 heures</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003">
                <a:tc>
                  <a:txBody>
                    <a:bodyPr/>
                    <a:lstStyle/>
                    <a:p>
                      <a:r>
                        <a:rPr lang="fr-FR" sz="900" b="0" dirty="0" smtClean="0">
                          <a:solidFill>
                            <a:sysClr val="windowText" lastClr="000000"/>
                          </a:solidFill>
                          <a:latin typeface="Quicksand Book" panose="02070303000000060000" pitchFamily="18" charset="0"/>
                        </a:rPr>
                        <a:t>17 heures</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3" name="Tableau 72"/>
          <p:cNvGraphicFramePr>
            <a:graphicFrameLocks noGrp="1"/>
          </p:cNvGraphicFramePr>
          <p:nvPr>
            <p:extLst>
              <p:ext uri="{D42A27DB-BD31-4B8C-83A1-F6EECF244321}">
                <p14:modId xmlns:p14="http://schemas.microsoft.com/office/powerpoint/2010/main" val="148723717"/>
              </p:ext>
            </p:extLst>
          </p:nvPr>
        </p:nvGraphicFramePr>
        <p:xfrm>
          <a:off x="3739547" y="3099454"/>
          <a:ext cx="1231876" cy="685800"/>
        </p:xfrm>
        <a:graphic>
          <a:graphicData uri="http://schemas.openxmlformats.org/drawingml/2006/table">
            <a:tbl>
              <a:tblPr firstRow="1" bandRow="1">
                <a:tableStyleId>{5C22544A-7EE6-4342-B048-85BDC9FD1C3A}</a:tableStyleId>
              </a:tblPr>
              <a:tblGrid>
                <a:gridCol w="1231876"/>
              </a:tblGrid>
              <a:tr h="214003">
                <a:tc>
                  <a:txBody>
                    <a:bodyPr/>
                    <a:lstStyle/>
                    <a:p>
                      <a:r>
                        <a:rPr lang="fr-FR" sz="900" b="0" dirty="0" smtClean="0">
                          <a:solidFill>
                            <a:sysClr val="windowText" lastClr="000000"/>
                          </a:solidFill>
                          <a:latin typeface="Quicksand Book" panose="02070303000000060000" pitchFamily="18" charset="0"/>
                        </a:rPr>
                        <a:t>Chez le dentiste</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003">
                <a:tc>
                  <a:txBody>
                    <a:bodyPr/>
                    <a:lstStyle/>
                    <a:p>
                      <a:r>
                        <a:rPr lang="fr-FR" sz="900" b="0" dirty="0" smtClean="0">
                          <a:solidFill>
                            <a:sysClr val="windowText" lastClr="000000"/>
                          </a:solidFill>
                          <a:latin typeface="Quicksand Book" panose="02070303000000060000" pitchFamily="18" charset="0"/>
                        </a:rPr>
                        <a:t>Chez le docteur</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003">
                <a:tc>
                  <a:txBody>
                    <a:bodyPr/>
                    <a:lstStyle/>
                    <a:p>
                      <a:r>
                        <a:rPr lang="fr-FR" sz="900" b="0" dirty="0" smtClean="0">
                          <a:solidFill>
                            <a:sysClr val="windowText" lastClr="000000"/>
                          </a:solidFill>
                          <a:latin typeface="Quicksand Book" panose="02070303000000060000" pitchFamily="18" charset="0"/>
                        </a:rPr>
                        <a:t>Chez mamie</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4" name="Tableau 73"/>
          <p:cNvGraphicFramePr>
            <a:graphicFrameLocks noGrp="1"/>
          </p:cNvGraphicFramePr>
          <p:nvPr>
            <p:extLst>
              <p:ext uri="{D42A27DB-BD31-4B8C-83A1-F6EECF244321}">
                <p14:modId xmlns:p14="http://schemas.microsoft.com/office/powerpoint/2010/main" val="527282671"/>
              </p:ext>
            </p:extLst>
          </p:nvPr>
        </p:nvGraphicFramePr>
        <p:xfrm>
          <a:off x="5022370" y="2826173"/>
          <a:ext cx="1545541" cy="1377950"/>
        </p:xfrm>
        <a:graphic>
          <a:graphicData uri="http://schemas.openxmlformats.org/drawingml/2006/table">
            <a:tbl>
              <a:tblPr firstRow="1" bandRow="1">
                <a:tableStyleId>{5C22544A-7EE6-4342-B048-85BDC9FD1C3A}</a:tableStyleId>
              </a:tblPr>
              <a:tblGrid>
                <a:gridCol w="1545541"/>
              </a:tblGrid>
              <a:tr h="1377950">
                <a:tc>
                  <a:txBody>
                    <a:bodyPr/>
                    <a:lstStyle/>
                    <a:p>
                      <a:r>
                        <a:rPr lang="fr-FR" sz="900" b="0" dirty="0" smtClean="0">
                          <a:solidFill>
                            <a:sysClr val="windowText" lastClr="000000"/>
                          </a:solidFill>
                          <a:latin typeface="Quicksand Book" panose="02070303000000060000" pitchFamily="18" charset="0"/>
                        </a:rPr>
                        <a:t>Important:</a:t>
                      </a:r>
                    </a:p>
                    <a:p>
                      <a:endParaRPr lang="fr-FR" sz="900" b="0" dirty="0" smtClean="0">
                        <a:solidFill>
                          <a:sysClr val="windowText" lastClr="000000"/>
                        </a:solidFill>
                        <a:latin typeface="Quicksand Book" panose="02070303000000060000" pitchFamily="18" charset="0"/>
                      </a:endParaRPr>
                    </a:p>
                    <a:p>
                      <a:pPr>
                        <a:lnSpc>
                          <a:spcPct val="200000"/>
                        </a:lnSpc>
                      </a:pPr>
                      <a:r>
                        <a:rPr lang="fr-FR" sz="900" b="0" dirty="0" smtClean="0">
                          <a:solidFill>
                            <a:sysClr val="windowText" lastClr="000000"/>
                          </a:solidFill>
                          <a:latin typeface="Quicksand Book" panose="02070303000000060000" pitchFamily="18" charset="0"/>
                        </a:rPr>
                        <a:t>---------------------------------------------------------------------------------------</a:t>
                      </a:r>
                      <a:endParaRPr lang="fr-FR" sz="900" b="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78" name="Connecteur droit 77"/>
          <p:cNvCxnSpPr/>
          <p:nvPr/>
        </p:nvCxnSpPr>
        <p:spPr>
          <a:xfrm>
            <a:off x="1925085" y="7092280"/>
            <a:ext cx="4564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1899398" y="6756666"/>
            <a:ext cx="4590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a:off x="1956529" y="7715926"/>
            <a:ext cx="4564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a:off x="1930842" y="7380312"/>
            <a:ext cx="4590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a:off x="1976459" y="8335067"/>
            <a:ext cx="4564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1950772" y="7999453"/>
            <a:ext cx="4590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a:off x="1982216" y="8623099"/>
            <a:ext cx="4590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12"/>
          <p:cNvSpPr>
            <a:spLocks noGrp="1"/>
          </p:cNvSpPr>
          <p:nvPr>
            <p:ph type="ftr" sz="quarter" idx="11"/>
          </p:nvPr>
        </p:nvSpPr>
        <p:spPr>
          <a:xfrm>
            <a:off x="2343150" y="8621671"/>
            <a:ext cx="2171700" cy="486833"/>
          </a:xfrm>
        </p:spPr>
        <p:txBody>
          <a:bodyPr/>
          <a:lstStyle/>
          <a:p>
            <a:r>
              <a:rPr lang="fr-FR" dirty="0" smtClean="0">
                <a:latin typeface="Commercial Script" pitchFamily="2" charset="0"/>
              </a:rPr>
              <a:t>Rigolett</a:t>
            </a:r>
            <a:endParaRPr lang="fr-FR" dirty="0">
              <a:latin typeface="Commercial Script" pitchFamily="2" charset="0"/>
            </a:endParaRPr>
          </a:p>
        </p:txBody>
      </p:sp>
      <p:sp>
        <p:nvSpPr>
          <p:cNvPr id="15" name="Espace réservé du numéro de diapositive 14"/>
          <p:cNvSpPr>
            <a:spLocks noGrp="1"/>
          </p:cNvSpPr>
          <p:nvPr>
            <p:ph type="sldNum" sz="quarter" idx="12"/>
          </p:nvPr>
        </p:nvSpPr>
        <p:spPr/>
        <p:txBody>
          <a:bodyPr/>
          <a:lstStyle/>
          <a:p>
            <a:fld id="{1473093C-0CA7-4B79-A746-F5F6C1908E8F}" type="slidenum">
              <a:rPr lang="fr-FR" smtClean="0"/>
              <a:t>2</a:t>
            </a:fld>
            <a:endParaRPr lang="fr-FR"/>
          </a:p>
        </p:txBody>
      </p:sp>
    </p:spTree>
    <p:extLst>
      <p:ext uri="{BB962C8B-B14F-4D97-AF65-F5344CB8AC3E}">
        <p14:creationId xmlns:p14="http://schemas.microsoft.com/office/powerpoint/2010/main" val="34559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
          <p:cNvSpPr>
            <a:spLocks noGrp="1"/>
          </p:cNvSpPr>
          <p:nvPr>
            <p:ph type="title"/>
          </p:nvPr>
        </p:nvSpPr>
        <p:spPr>
          <a:xfrm>
            <a:off x="342900" y="10750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grpSp>
        <p:nvGrpSpPr>
          <p:cNvPr id="9" name="Groupe 8"/>
          <p:cNvGrpSpPr/>
          <p:nvPr/>
        </p:nvGrpSpPr>
        <p:grpSpPr>
          <a:xfrm>
            <a:off x="0" y="1300991"/>
            <a:ext cx="1750896" cy="1417323"/>
            <a:chOff x="-47249" y="1273893"/>
            <a:chExt cx="1750896" cy="1417323"/>
          </a:xfrm>
        </p:grpSpPr>
        <p:sp>
          <p:nvSpPr>
            <p:cNvPr id="15"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L13</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lire une histoire pour la comprendre et la raconter à mon tour.</a:t>
              </a:r>
            </a:p>
          </p:txBody>
        </p:sp>
        <p:sp>
          <p:nvSpPr>
            <p:cNvPr id="16"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sp>
        <p:nvSpPr>
          <p:cNvPr id="20" name="Bulle ronde 84"/>
          <p:cNvSpPr/>
          <p:nvPr/>
        </p:nvSpPr>
        <p:spPr>
          <a:xfrm>
            <a:off x="622106" y="2033129"/>
            <a:ext cx="644013" cy="495363"/>
          </a:xfrm>
          <a:prstGeom prst="wedgeEllipseCallout">
            <a:avLst>
              <a:gd name="adj1" fmla="val -68490"/>
              <a:gd name="adj2" fmla="val -15999"/>
            </a:avLst>
          </a:prstGeom>
          <a:blipFill>
            <a:blip r:embed="rId2"/>
            <a:stretch>
              <a:fillRect/>
            </a:stretch>
          </a:blipFill>
          <a:ln w="3175">
            <a:solidFill>
              <a:schemeClr val="tx1"/>
            </a:solidFill>
            <a:prstDash val="solid"/>
          </a:ln>
        </p:spPr>
        <p:txBody>
          <a:bodyPr vert="horz" wrap="square" lIns="91440" tIns="45720" rIns="91440" bIns="45720" anchor="ctr" anchorCtr="0" compatLnSpc="1"/>
          <a:lstStyle/>
          <a:p>
            <a:pPr algn="ctr">
              <a:lnSpc>
                <a:spcPct val="115000"/>
              </a:lnSpc>
              <a:spcAft>
                <a:spcPts val="1000"/>
              </a:spcAft>
            </a:pPr>
            <a:r>
              <a:rPr lang="fr-FR" sz="1100">
                <a:solidFill>
                  <a:srgbClr val="002060"/>
                </a:solidFill>
                <a:effectLst/>
                <a:latin typeface="Calibri"/>
                <a:ea typeface="Calibri"/>
                <a:cs typeface="Times New Roman"/>
              </a:rPr>
              <a:t> </a:t>
            </a:r>
            <a:endParaRPr lang="fr-FR" sz="1100">
              <a:effectLst/>
              <a:latin typeface="Calibri"/>
              <a:ea typeface="Calibri"/>
              <a:cs typeface="Times New Roman"/>
            </a:endParaRPr>
          </a:p>
        </p:txBody>
      </p:sp>
      <p:pic>
        <p:nvPicPr>
          <p:cNvPr id="21" name="Image 20"/>
          <p:cNvPicPr>
            <a:picLocks noChangeAspect="1"/>
          </p:cNvPicPr>
          <p:nvPr/>
        </p:nvPicPr>
        <p:blipFill>
          <a:blip r:embed="rId3">
            <a:clrChange>
              <a:clrFrom>
                <a:srgbClr val="FFFFFF"/>
              </a:clrFrom>
              <a:clrTo>
                <a:srgbClr val="FFFFFF">
                  <a:alpha val="0"/>
                </a:srgbClr>
              </a:clrTo>
            </a:clrChange>
          </a:blip>
          <a:stretch>
            <a:fillRect/>
          </a:stretch>
        </p:blipFill>
        <p:spPr>
          <a:xfrm>
            <a:off x="102146" y="2003939"/>
            <a:ext cx="590550" cy="714375"/>
          </a:xfrm>
          <a:prstGeom prst="rect">
            <a:avLst/>
          </a:prstGeom>
          <a:noFill/>
          <a:ln>
            <a:noFill/>
          </a:ln>
        </p:spPr>
      </p:pic>
      <p:sp>
        <p:nvSpPr>
          <p:cNvPr id="3" name="ZoneTexte 2"/>
          <p:cNvSpPr txBox="1"/>
          <p:nvPr/>
        </p:nvSpPr>
        <p:spPr>
          <a:xfrm>
            <a:off x="397421" y="928944"/>
            <a:ext cx="6398468" cy="8217634"/>
          </a:xfrm>
          <a:prstGeom prst="rect">
            <a:avLst/>
          </a:prstGeom>
          <a:noFill/>
        </p:spPr>
        <p:txBody>
          <a:bodyPr wrap="square" rtlCol="0">
            <a:spAutoFit/>
          </a:bodyPr>
          <a:lstStyle/>
          <a:p>
            <a:pPr algn="ctr"/>
            <a:r>
              <a:rPr lang="fr-FR" sz="1200" b="1" u="sng" dirty="0" smtClean="0"/>
              <a:t>Une histoire à faire peur</a:t>
            </a:r>
          </a:p>
          <a:p>
            <a:r>
              <a:rPr lang="fr-FR" sz="1200" dirty="0"/>
              <a:t>	</a:t>
            </a:r>
            <a:r>
              <a:rPr lang="fr-FR" sz="1200" dirty="0" smtClean="0"/>
              <a:t>	</a:t>
            </a:r>
          </a:p>
          <a:p>
            <a:r>
              <a:rPr lang="fr-FR" sz="1200" dirty="0"/>
              <a:t>	</a:t>
            </a:r>
            <a:r>
              <a:rPr lang="fr-FR" sz="1200" dirty="0" smtClean="0"/>
              <a:t>             Maman </a:t>
            </a:r>
            <a:r>
              <a:rPr lang="fr-FR" sz="1200" dirty="0"/>
              <a:t>se penche au-dessus du lit.</a:t>
            </a:r>
          </a:p>
          <a:p>
            <a:r>
              <a:rPr lang="fr-FR" sz="1200" dirty="0" smtClean="0"/>
              <a:t>	            «</a:t>
            </a:r>
            <a:r>
              <a:rPr lang="fr-FR" sz="1200" dirty="0"/>
              <a:t> Alors tu me la racontes, cette histoire de sorcière ? Tu me l’avais </a:t>
            </a:r>
            <a:r>
              <a:rPr lang="fr-FR" sz="1200" dirty="0" smtClean="0"/>
              <a:t>		            promis</a:t>
            </a:r>
            <a:r>
              <a:rPr lang="fr-FR" sz="1200" dirty="0"/>
              <a:t> ! réclame Romain.</a:t>
            </a:r>
          </a:p>
          <a:p>
            <a:r>
              <a:rPr lang="fr-FR" sz="1200" dirty="0" smtClean="0"/>
              <a:t>	            - </a:t>
            </a:r>
            <a:r>
              <a:rPr lang="fr-FR" sz="1200" dirty="0"/>
              <a:t>Es-tu sur Romain ? demande Maman. Es-tu bien sur de </a:t>
            </a:r>
            <a:r>
              <a:rPr lang="fr-FR" sz="1200" dirty="0" smtClean="0"/>
              <a:t>vouloir une </a:t>
            </a:r>
            <a:r>
              <a:rPr lang="fr-FR" sz="1200" dirty="0"/>
              <a:t>histoire </a:t>
            </a:r>
            <a:r>
              <a:rPr lang="fr-FR" sz="1200" dirty="0" smtClean="0"/>
              <a:t>	            de </a:t>
            </a:r>
            <a:r>
              <a:rPr lang="fr-FR" sz="1200" dirty="0"/>
              <a:t>sorcière avant de dormir ?</a:t>
            </a:r>
          </a:p>
          <a:p>
            <a:r>
              <a:rPr lang="fr-FR" sz="1200" dirty="0" smtClean="0"/>
              <a:t>	            - </a:t>
            </a:r>
            <a:r>
              <a:rPr lang="fr-FR" sz="1200" dirty="0"/>
              <a:t>Oh ! Oui ! S’il te plait !</a:t>
            </a:r>
          </a:p>
          <a:p>
            <a:r>
              <a:rPr lang="fr-FR" sz="1200" dirty="0" smtClean="0"/>
              <a:t>                                      - </a:t>
            </a:r>
            <a:r>
              <a:rPr lang="fr-FR" sz="1200" dirty="0"/>
              <a:t>Il était une fois une gentille sorcière avec un beau balai rose</a:t>
            </a:r>
            <a:r>
              <a:rPr lang="fr-FR" sz="1200" dirty="0" smtClean="0"/>
              <a:t>.</a:t>
            </a:r>
            <a:endParaRPr lang="fr-FR" sz="1200" dirty="0"/>
          </a:p>
          <a:p>
            <a:r>
              <a:rPr lang="fr-FR" sz="1200" dirty="0" smtClean="0"/>
              <a:t>                                      - </a:t>
            </a:r>
            <a:r>
              <a:rPr lang="fr-FR" sz="1200" dirty="0"/>
              <a:t>Ah ! Non ! dit Romain. Si c’est une sorcière, elle est méchante et si c’est un balai de sorcière, il est vilain et noir !</a:t>
            </a:r>
          </a:p>
          <a:p>
            <a:r>
              <a:rPr lang="fr-FR" sz="1200" dirty="0"/>
              <a:t>- Bon, reprend Maman, il était une fois une méchante sorcière avec un vilain balai noir, elle vivait dans un magnifique château avec un joli chat blanc.</a:t>
            </a:r>
          </a:p>
          <a:p>
            <a:r>
              <a:rPr lang="fr-FR" sz="1200" dirty="0"/>
              <a:t>- Ah ! Non ! dit Romain. Si c’est une sorcière, son château est affreux et moche et si c’est un chat de sorcière, il est féroce et gris.</a:t>
            </a:r>
          </a:p>
          <a:p>
            <a:r>
              <a:rPr lang="fr-FR" sz="1200" dirty="0"/>
              <a:t>- Bon, reprend maman, elle vivait dans un château affreux et moche avec un féroce chat gris. Un jour de soleil, elle va se promener dans la foret pour ramasser des fleurs et elle rencontre un lapin. Elle l’invite à manger.</a:t>
            </a:r>
          </a:p>
          <a:p>
            <a:pPr marL="171450" indent="-171450">
              <a:buFontTx/>
              <a:buChar char="-"/>
            </a:pPr>
            <a:r>
              <a:rPr lang="fr-FR" sz="1200" dirty="0" smtClean="0"/>
              <a:t>Ah</a:t>
            </a:r>
            <a:r>
              <a:rPr lang="fr-FR" sz="1200" dirty="0"/>
              <a:t> ! Non ! dit Romain. Si c’est une sorcière, elle se promène un jour d’orage pour ramasser des champignons empoisonnés et elle rencontre un loup et l’invite à manger. </a:t>
            </a:r>
            <a:r>
              <a:rPr lang="fr-FR" sz="1200" dirty="0" smtClean="0"/>
              <a:t>»</a:t>
            </a:r>
          </a:p>
          <a:p>
            <a:r>
              <a:rPr lang="fr-FR" sz="1200" dirty="0"/>
              <a:t>Romain poursuit : </a:t>
            </a:r>
          </a:p>
          <a:p>
            <a:r>
              <a:rPr lang="fr-FR" sz="1200" dirty="0"/>
              <a:t>« La sorcière rentre au château avec le loup. Puis elle prépare une soupe aux champignons et  à la queue de rat. Dès qu’elle a le dos  tourné, le loup se penche sur la marmite pour gouter la soupe, mais la méchante sorcière l’attrape et le jette dans la marmite. Ensuite elle le mange avec du ketchup, de la moutarde, des cornichons, des olives et des fraises. Après elle boit son lait chocolat oignons et comme son ventre enfle, enfle, enfle, elle va faire un gros pipi dans son jardin et toutes les fleurs se sauvent.</a:t>
            </a:r>
          </a:p>
          <a:p>
            <a:r>
              <a:rPr lang="fr-FR" sz="1200" dirty="0"/>
              <a:t>- Romain, dit Maman, veux-tu que je dorme avec toi ce soir ?</a:t>
            </a:r>
          </a:p>
          <a:p>
            <a:r>
              <a:rPr lang="fr-FR" sz="1200" dirty="0"/>
              <a:t>- Pourquoi, Maman ? Tu as peur des sorcières ? demande Romain.</a:t>
            </a:r>
          </a:p>
          <a:p>
            <a:r>
              <a:rPr lang="fr-FR" sz="1200" dirty="0"/>
              <a:t>- Oui, elle est terrible ton histoire !</a:t>
            </a:r>
          </a:p>
          <a:p>
            <a:r>
              <a:rPr lang="fr-FR" sz="1200" dirty="0"/>
              <a:t>- Allez, viens dans mon lit, Maman. Tu peux dormir tranquille : moi, la sorcière, je peux la transformer en souris, boudin ou saucisson avec mon sabre de pirate.</a:t>
            </a:r>
          </a:p>
          <a:p>
            <a:r>
              <a:rPr lang="fr-FR" sz="1200" dirty="0"/>
              <a:t>- Alors la méchante sorcière laide et moche, continue Romain, se promène dans son jardin quand un affreux géant l’attrape et l’emmène dans son antre. Il va en faire cadeau à son affreux bébé géant qui adore faire joujou avec les sorcières. Mais notre sorcière, pour s’échapper, se transforme en souris…</a:t>
            </a:r>
          </a:p>
          <a:p>
            <a:r>
              <a:rPr lang="fr-FR" sz="1200" dirty="0"/>
              <a:t>- Blanche, dit Maman, un peu endormie.</a:t>
            </a:r>
          </a:p>
          <a:p>
            <a:r>
              <a:rPr lang="de-DE" sz="1200" dirty="0"/>
              <a:t>- Ah ! </a:t>
            </a:r>
            <a:r>
              <a:rPr lang="fr-FR" sz="1200" dirty="0"/>
              <a:t>Non ! En souris noire! Voyons, Maman, je te l’ai déjà dit, c’est une sorcière ! »Explique Romain</a:t>
            </a:r>
            <a:r>
              <a:rPr lang="fr-FR" sz="1200" dirty="0" smtClean="0"/>
              <a:t>. Maman </a:t>
            </a:r>
            <a:r>
              <a:rPr lang="fr-FR" sz="1200" dirty="0"/>
              <a:t>finit par s’endormir tout à fait.</a:t>
            </a:r>
          </a:p>
          <a:p>
            <a:r>
              <a:rPr lang="fr-FR" sz="1200" dirty="0"/>
              <a:t>Romain prend alors le balai pour chasser toutes les souris qui s’étaient groupées sous le lit pour écouter l’histoire.</a:t>
            </a:r>
          </a:p>
          <a:p>
            <a:r>
              <a:rPr lang="fr-FR" sz="1200" dirty="0"/>
              <a:t>« Allez, au lit les coquines ! Demain on demande à Maman une histoire d’ogre.</a:t>
            </a:r>
          </a:p>
          <a:p>
            <a:pPr marL="171450" indent="-171450">
              <a:buFontTx/>
              <a:buChar char="-"/>
            </a:pPr>
            <a:r>
              <a:rPr lang="fr-FR" sz="1200" dirty="0" smtClean="0"/>
              <a:t>Oh</a:t>
            </a:r>
            <a:r>
              <a:rPr lang="fr-FR" sz="1200" dirty="0"/>
              <a:t> ! Oui ! » répondent en cœur les souris</a:t>
            </a:r>
            <a:r>
              <a:rPr lang="fr-FR" sz="1200" dirty="0" smtClean="0"/>
              <a:t>. </a:t>
            </a:r>
          </a:p>
          <a:p>
            <a:pPr lvl="8"/>
            <a:r>
              <a:rPr lang="fr-FR" sz="1200" dirty="0" smtClean="0"/>
              <a:t>Magdalena </a:t>
            </a:r>
            <a:r>
              <a:rPr lang="fr-FR" sz="1200" dirty="0" err="1"/>
              <a:t>Guirao</a:t>
            </a:r>
            <a:r>
              <a:rPr lang="fr-FR" sz="1200" dirty="0"/>
              <a:t> </a:t>
            </a:r>
            <a:r>
              <a:rPr lang="fr-FR" sz="1200" dirty="0" smtClean="0"/>
              <a:t>Jullien</a:t>
            </a:r>
            <a:endParaRPr lang="fr-FR" sz="1200" dirty="0"/>
          </a:p>
        </p:txBody>
      </p:sp>
      <p:grpSp>
        <p:nvGrpSpPr>
          <p:cNvPr id="23" name="Groupe 22"/>
          <p:cNvGrpSpPr/>
          <p:nvPr/>
        </p:nvGrpSpPr>
        <p:grpSpPr>
          <a:xfrm>
            <a:off x="1340425" y="2046623"/>
            <a:ext cx="366882" cy="647933"/>
            <a:chOff x="5852840" y="8163053"/>
            <a:chExt cx="366882" cy="647933"/>
          </a:xfrm>
        </p:grpSpPr>
        <p:pic>
          <p:nvPicPr>
            <p:cNvPr id="29" name="Image 28"/>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0" name="Image 29"/>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31" name="Image 30"/>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5" name="Espace réservé du pied de page 4"/>
          <p:cNvSpPr>
            <a:spLocks noGrp="1"/>
          </p:cNvSpPr>
          <p:nvPr>
            <p:ph type="ftr" sz="quarter" idx="11"/>
          </p:nvPr>
        </p:nvSpPr>
        <p:spPr>
          <a:xfrm>
            <a:off x="5229200" y="8676679"/>
            <a:ext cx="2171700" cy="486833"/>
          </a:xfrm>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20</a:t>
            </a:fld>
            <a:endParaRPr lang="fr-FR"/>
          </a:p>
        </p:txBody>
      </p:sp>
    </p:spTree>
    <p:extLst>
      <p:ext uri="{BB962C8B-B14F-4D97-AF65-F5344CB8AC3E}">
        <p14:creationId xmlns:p14="http://schemas.microsoft.com/office/powerpoint/2010/main" val="985122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
          <p:cNvSpPr>
            <a:spLocks noGrp="1"/>
          </p:cNvSpPr>
          <p:nvPr>
            <p:ph type="title"/>
          </p:nvPr>
        </p:nvSpPr>
        <p:spPr>
          <a:xfrm>
            <a:off x="342900" y="10750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grpSp>
        <p:nvGrpSpPr>
          <p:cNvPr id="9" name="Groupe 8"/>
          <p:cNvGrpSpPr/>
          <p:nvPr/>
        </p:nvGrpSpPr>
        <p:grpSpPr>
          <a:xfrm>
            <a:off x="0" y="1300991"/>
            <a:ext cx="1750896" cy="1417323"/>
            <a:chOff x="-47249" y="1273893"/>
            <a:chExt cx="1750896" cy="1417323"/>
          </a:xfrm>
        </p:grpSpPr>
        <p:sp>
          <p:nvSpPr>
            <p:cNvPr id="15"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L14</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me repérer dans une bibliothèque</a:t>
              </a:r>
              <a:r>
                <a:rPr lang="fr-FR" sz="1000" dirty="0" smtClean="0">
                  <a:solidFill>
                    <a:schemeClr val="accent4">
                      <a:lumMod val="75000"/>
                    </a:schemeClr>
                  </a:solidFill>
                  <a:latin typeface="cinnamon cake"/>
                  <a:ea typeface="Calibri"/>
                  <a:cs typeface="Times New Roman"/>
                </a:rPr>
                <a:t>.</a:t>
              </a:r>
              <a:endParaRPr lang="fr-FR" sz="1000" dirty="0">
                <a:solidFill>
                  <a:schemeClr val="accent4">
                    <a:lumMod val="75000"/>
                  </a:schemeClr>
                </a:solidFill>
                <a:latin typeface="cinnamon cake"/>
                <a:ea typeface="Calibri"/>
                <a:cs typeface="Times New Roman"/>
              </a:endParaRPr>
            </a:p>
          </p:txBody>
        </p:sp>
        <p:sp>
          <p:nvSpPr>
            <p:cNvPr id="16"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grpSp>
        <p:nvGrpSpPr>
          <p:cNvPr id="23" name="Groupe 22"/>
          <p:cNvGrpSpPr/>
          <p:nvPr/>
        </p:nvGrpSpPr>
        <p:grpSpPr>
          <a:xfrm>
            <a:off x="1340425" y="2251146"/>
            <a:ext cx="366882" cy="443410"/>
            <a:chOff x="5852840" y="8367576"/>
            <a:chExt cx="366882" cy="443410"/>
          </a:xfrm>
        </p:grpSpPr>
        <p:pic>
          <p:nvPicPr>
            <p:cNvPr id="29" name="Image 28"/>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0" name="Image 2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640" y="1907704"/>
            <a:ext cx="754980" cy="810610"/>
          </a:xfrm>
          <a:prstGeom prst="rect">
            <a:avLst/>
          </a:prstGeom>
        </p:spPr>
      </p:pic>
      <p:grpSp>
        <p:nvGrpSpPr>
          <p:cNvPr id="17" name="Groupe 16"/>
          <p:cNvGrpSpPr/>
          <p:nvPr/>
        </p:nvGrpSpPr>
        <p:grpSpPr>
          <a:xfrm>
            <a:off x="1751483" y="1300991"/>
            <a:ext cx="1750896" cy="1417323"/>
            <a:chOff x="-47249" y="1273893"/>
            <a:chExt cx="1750896" cy="1417323"/>
          </a:xfrm>
        </p:grpSpPr>
        <p:sp>
          <p:nvSpPr>
            <p:cNvPr id="18"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L15</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prendre des repères dans un manuel ou dans un ouvrage documentaire.</a:t>
              </a:r>
            </a:p>
          </p:txBody>
        </p:sp>
        <p:sp>
          <p:nvSpPr>
            <p:cNvPr id="19"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B3A2C7"/>
              </a:solidFill>
              <a:prstDash val="solid"/>
            </a:ln>
          </p:spPr>
          <p:txBody>
            <a:bodyPr lIns="0" tIns="0" rIns="0" bIns="0"/>
            <a:lstStyle/>
            <a:p>
              <a:endParaRPr lang="fr-FR"/>
            </a:p>
          </p:txBody>
        </p:sp>
      </p:gr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3979" y="1946915"/>
            <a:ext cx="488222" cy="772071"/>
          </a:xfrm>
          <a:prstGeom prst="rect">
            <a:avLst/>
          </a:prstGeom>
        </p:spPr>
      </p:pic>
      <p:grpSp>
        <p:nvGrpSpPr>
          <p:cNvPr id="22" name="Groupe 21"/>
          <p:cNvGrpSpPr/>
          <p:nvPr/>
        </p:nvGrpSpPr>
        <p:grpSpPr>
          <a:xfrm>
            <a:off x="2972942" y="2051233"/>
            <a:ext cx="366882" cy="647933"/>
            <a:chOff x="5852840" y="8163053"/>
            <a:chExt cx="366882" cy="647933"/>
          </a:xfrm>
        </p:grpSpPr>
        <p:pic>
          <p:nvPicPr>
            <p:cNvPr id="24" name="Image 23"/>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5" name="Image 2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6" name="Image 25"/>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5" name="Image 4"/>
          <p:cNvPicPr>
            <a:picLocks noChangeAspect="1"/>
          </p:cNvPicPr>
          <p:nvPr/>
        </p:nvPicPr>
        <p:blipFill rotWithShape="1">
          <a:blip r:embed="rId5"/>
          <a:srcRect l="51107" t="12594" r="27915" b="20470"/>
          <a:stretch/>
        </p:blipFill>
        <p:spPr>
          <a:xfrm>
            <a:off x="113934" y="2922836"/>
            <a:ext cx="3459082" cy="6205347"/>
          </a:xfrm>
          <a:prstGeom prst="rect">
            <a:avLst/>
          </a:prstGeom>
        </p:spPr>
      </p:pic>
      <p:sp>
        <p:nvSpPr>
          <p:cNvPr id="6" name="ZoneTexte 5"/>
          <p:cNvSpPr txBox="1"/>
          <p:nvPr/>
        </p:nvSpPr>
        <p:spPr>
          <a:xfrm>
            <a:off x="3645024" y="2755764"/>
            <a:ext cx="3024336" cy="6924973"/>
          </a:xfrm>
          <a:prstGeom prst="rect">
            <a:avLst/>
          </a:prstGeom>
          <a:noFill/>
        </p:spPr>
        <p:txBody>
          <a:bodyPr wrap="square" rtlCol="0">
            <a:spAutoFit/>
          </a:bodyPr>
          <a:lstStyle/>
          <a:p>
            <a:r>
              <a:rPr lang="fr-FR" sz="1200" dirty="0" smtClean="0">
                <a:latin typeface="Quicksand Book" panose="02070303000000060000" pitchFamily="18" charset="0"/>
              </a:rPr>
              <a:t>Que trouveras-tu à la page 22 du magazine?</a:t>
            </a:r>
          </a:p>
          <a:p>
            <a:r>
              <a:rPr lang="fr-FR" sz="1200" dirty="0" smtClean="0">
                <a:latin typeface="Quicksand Book" panose="02070303000000060000" pitchFamily="18" charset="0"/>
              </a:rPr>
              <a:t>______________________________</a:t>
            </a:r>
          </a:p>
          <a:p>
            <a:endParaRPr lang="fr-FR" sz="1200" dirty="0">
              <a:latin typeface="Quicksand Book" panose="02070303000000060000" pitchFamily="18" charset="0"/>
            </a:endParaRPr>
          </a:p>
          <a:p>
            <a:r>
              <a:rPr lang="fr-FR" sz="1200" dirty="0" smtClean="0">
                <a:latin typeface="Quicksand Book" panose="02070303000000060000" pitchFamily="18" charset="0"/>
              </a:rPr>
              <a:t>______________________________</a:t>
            </a:r>
          </a:p>
          <a:p>
            <a:endParaRPr lang="fr-FR" sz="1200" dirty="0">
              <a:latin typeface="Quicksand Book" panose="02070303000000060000" pitchFamily="18" charset="0"/>
            </a:endParaRPr>
          </a:p>
          <a:p>
            <a:endParaRPr lang="fr-FR" sz="1200" dirty="0" smtClean="0">
              <a:latin typeface="Quicksand Book" panose="02070303000000060000" pitchFamily="18" charset="0"/>
            </a:endParaRPr>
          </a:p>
          <a:p>
            <a:r>
              <a:rPr lang="fr-FR" sz="1200" dirty="0" smtClean="0">
                <a:latin typeface="Quicksand Book" panose="02070303000000060000" pitchFamily="18" charset="0"/>
              </a:rPr>
              <a:t>De quoi parle le dossier du mois?</a:t>
            </a:r>
          </a:p>
          <a:p>
            <a:r>
              <a:rPr lang="fr-FR" sz="1200" dirty="0">
                <a:latin typeface="Quicksand Book" panose="02070303000000060000" pitchFamily="18" charset="0"/>
              </a:rPr>
              <a:t>______________________________</a:t>
            </a:r>
          </a:p>
          <a:p>
            <a:endParaRPr lang="fr-FR" sz="1200" dirty="0">
              <a:latin typeface="Quicksand Book" panose="02070303000000060000" pitchFamily="18" charset="0"/>
            </a:endParaRPr>
          </a:p>
          <a:p>
            <a:r>
              <a:rPr lang="fr-FR" sz="1200" dirty="0" smtClean="0">
                <a:latin typeface="Quicksand Book" panose="02070303000000060000" pitchFamily="18" charset="0"/>
              </a:rPr>
              <a:t>______________________________</a:t>
            </a:r>
          </a:p>
          <a:p>
            <a:endParaRPr lang="fr-FR" sz="1200" dirty="0">
              <a:latin typeface="Quicksand Book" panose="02070303000000060000" pitchFamily="18" charset="0"/>
            </a:endParaRPr>
          </a:p>
          <a:p>
            <a:r>
              <a:rPr lang="fr-FR" sz="1200" dirty="0" smtClean="0">
                <a:latin typeface="Quicksand Book" panose="02070303000000060000" pitchFamily="18" charset="0"/>
              </a:rPr>
              <a:t>A quelle page pourras-tu trouver des informations sur les récifs coralliens?</a:t>
            </a:r>
          </a:p>
          <a:p>
            <a:r>
              <a:rPr lang="fr-FR" sz="1200" dirty="0">
                <a:latin typeface="Quicksand Book" panose="02070303000000060000" pitchFamily="18" charset="0"/>
              </a:rPr>
              <a:t>______________________________</a:t>
            </a:r>
          </a:p>
          <a:p>
            <a:endParaRPr lang="fr-FR" sz="1200" dirty="0">
              <a:latin typeface="Quicksand Book" panose="02070303000000060000" pitchFamily="18" charset="0"/>
            </a:endParaRPr>
          </a:p>
          <a:p>
            <a:r>
              <a:rPr lang="fr-FR" sz="1200" dirty="0">
                <a:latin typeface="Quicksand Book" panose="02070303000000060000" pitchFamily="18" charset="0"/>
              </a:rPr>
              <a:t>______________________________</a:t>
            </a:r>
          </a:p>
          <a:p>
            <a:endParaRPr lang="fr-FR" sz="1200" dirty="0" smtClean="0">
              <a:latin typeface="Quicksand Book" panose="02070303000000060000" pitchFamily="18" charset="0"/>
            </a:endParaRPr>
          </a:p>
          <a:p>
            <a:endParaRPr lang="fr-FR" sz="1200" dirty="0">
              <a:latin typeface="Quicksand Book" panose="02070303000000060000" pitchFamily="18" charset="0"/>
            </a:endParaRPr>
          </a:p>
          <a:p>
            <a:r>
              <a:rPr lang="fr-FR" sz="1200" dirty="0" smtClean="0">
                <a:latin typeface="Quicksand Book" panose="02070303000000060000" pitchFamily="18" charset="0"/>
              </a:rPr>
              <a:t>Quel est l’animal star du mois? </a:t>
            </a:r>
          </a:p>
          <a:p>
            <a:endParaRPr lang="fr-FR" sz="1200" dirty="0">
              <a:latin typeface="Quicksand Book" panose="02070303000000060000" pitchFamily="18" charset="0"/>
            </a:endParaRPr>
          </a:p>
          <a:p>
            <a:r>
              <a:rPr lang="fr-FR" sz="1200" dirty="0">
                <a:latin typeface="Quicksand Book" panose="02070303000000060000" pitchFamily="18" charset="0"/>
              </a:rPr>
              <a:t>______________________________</a:t>
            </a:r>
          </a:p>
          <a:p>
            <a:endParaRPr lang="fr-FR" sz="1200" dirty="0">
              <a:latin typeface="Quicksand Book" panose="02070303000000060000" pitchFamily="18" charset="0"/>
            </a:endParaRPr>
          </a:p>
          <a:p>
            <a:r>
              <a:rPr lang="fr-FR" sz="1200" dirty="0">
                <a:latin typeface="Quicksand Book" panose="02070303000000060000" pitchFamily="18" charset="0"/>
              </a:rPr>
              <a:t>______________________________</a:t>
            </a:r>
          </a:p>
          <a:p>
            <a:endParaRPr lang="fr-FR" sz="1200" dirty="0" smtClean="0">
              <a:latin typeface="Quicksand Book" panose="02070303000000060000" pitchFamily="18" charset="0"/>
            </a:endParaRPr>
          </a:p>
          <a:p>
            <a:endParaRPr lang="fr-FR" sz="1200" dirty="0">
              <a:latin typeface="Quicksand Book" panose="02070303000000060000" pitchFamily="18" charset="0"/>
            </a:endParaRPr>
          </a:p>
          <a:p>
            <a:r>
              <a:rPr lang="fr-FR" sz="1200" dirty="0" smtClean="0">
                <a:latin typeface="Quicksand Book" panose="02070303000000060000" pitchFamily="18" charset="0"/>
              </a:rPr>
              <a:t>A quelle page trouveras-tu des informations sur cet animal?</a:t>
            </a:r>
          </a:p>
          <a:p>
            <a:endParaRPr lang="fr-FR" sz="1200" dirty="0">
              <a:latin typeface="Quicksand Book" panose="02070303000000060000" pitchFamily="18" charset="0"/>
            </a:endParaRPr>
          </a:p>
          <a:p>
            <a:r>
              <a:rPr lang="fr-FR" sz="1200" dirty="0">
                <a:latin typeface="Quicksand Book" panose="02070303000000060000" pitchFamily="18" charset="0"/>
              </a:rPr>
              <a:t>______________________________</a:t>
            </a:r>
          </a:p>
          <a:p>
            <a:endParaRPr lang="fr-FR" sz="1200" dirty="0">
              <a:latin typeface="Quicksand Book" panose="02070303000000060000" pitchFamily="18" charset="0"/>
            </a:endParaRPr>
          </a:p>
          <a:p>
            <a:r>
              <a:rPr lang="fr-FR" sz="1200" dirty="0">
                <a:latin typeface="Quicksand Book" panose="02070303000000060000" pitchFamily="18" charset="0"/>
              </a:rPr>
              <a:t>______________________________</a:t>
            </a:r>
          </a:p>
          <a:p>
            <a:endParaRPr lang="fr-FR" sz="1200" dirty="0" smtClean="0">
              <a:latin typeface="Quicksand Book" panose="02070303000000060000" pitchFamily="18" charset="0"/>
            </a:endParaRPr>
          </a:p>
          <a:p>
            <a:endParaRPr lang="fr-FR" sz="1200" dirty="0">
              <a:latin typeface="Quicksand Book" panose="02070303000000060000" pitchFamily="18" charset="0"/>
            </a:endParaRPr>
          </a:p>
          <a:p>
            <a:endParaRPr lang="fr-FR" sz="1200" dirty="0" smtClean="0">
              <a:latin typeface="Quicksand Book" panose="02070303000000060000" pitchFamily="18" charset="0"/>
            </a:endParaRPr>
          </a:p>
          <a:p>
            <a:endParaRPr lang="fr-FR" sz="1200" dirty="0" smtClean="0">
              <a:latin typeface="Quicksand Book" panose="02070303000000060000" pitchFamily="18" charset="0"/>
            </a:endParaRPr>
          </a:p>
          <a:p>
            <a:endParaRPr lang="fr-FR" sz="1200" dirty="0">
              <a:latin typeface="Quicksand Book" panose="02070303000000060000" pitchFamily="18" charset="0"/>
            </a:endParaRPr>
          </a:p>
        </p:txBody>
      </p:sp>
      <p:sp>
        <p:nvSpPr>
          <p:cNvPr id="8" name="Espace réservé du pied de page 7"/>
          <p:cNvSpPr>
            <a:spLocks noGrp="1"/>
          </p:cNvSpPr>
          <p:nvPr>
            <p:ph type="ftr" sz="quarter" idx="11"/>
          </p:nvPr>
        </p:nvSpPr>
        <p:spPr>
          <a:xfrm>
            <a:off x="2852936" y="8667809"/>
            <a:ext cx="2171700" cy="486833"/>
          </a:xfrm>
        </p:spPr>
        <p:txBody>
          <a:bodyPr/>
          <a:lstStyle/>
          <a:p>
            <a:r>
              <a:rPr lang="fr-FR" dirty="0" smtClean="0">
                <a:latin typeface="Commercial Script" pitchFamily="2" charset="0"/>
              </a:rPr>
              <a:t>Rigolett</a:t>
            </a:r>
            <a:endParaRPr lang="fr-FR" dirty="0">
              <a:latin typeface="Commercial Script" pitchFamily="2" charset="0"/>
            </a:endParaRPr>
          </a:p>
        </p:txBody>
      </p:sp>
      <p:sp>
        <p:nvSpPr>
          <p:cNvPr id="10" name="Espace réservé du numéro de diapositive 9"/>
          <p:cNvSpPr>
            <a:spLocks noGrp="1"/>
          </p:cNvSpPr>
          <p:nvPr>
            <p:ph type="sldNum" sz="quarter" idx="12"/>
          </p:nvPr>
        </p:nvSpPr>
        <p:spPr/>
        <p:txBody>
          <a:bodyPr/>
          <a:lstStyle/>
          <a:p>
            <a:fld id="{1473093C-0CA7-4B79-A746-F5F6C1908E8F}" type="slidenum">
              <a:rPr lang="fr-FR" smtClean="0"/>
              <a:t>21</a:t>
            </a:fld>
            <a:endParaRPr lang="fr-FR"/>
          </a:p>
        </p:txBody>
      </p:sp>
    </p:spTree>
    <p:extLst>
      <p:ext uri="{BB962C8B-B14F-4D97-AF65-F5344CB8AC3E}">
        <p14:creationId xmlns:p14="http://schemas.microsoft.com/office/powerpoint/2010/main" val="103151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Rectangle à coins arrondis 1"/>
          <p:cNvSpPr>
            <a:spLocks noGrp="1"/>
          </p:cNvSpPr>
          <p:nvPr>
            <p:ph type="title"/>
          </p:nvPr>
        </p:nvSpPr>
        <p:spPr>
          <a:xfrm>
            <a:off x="376176" y="166695"/>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a:bodyPr>
          <a:lstStyle/>
          <a:p>
            <a:pPr>
              <a:lnSpc>
                <a:spcPct val="115000"/>
              </a:lnSpc>
              <a:spcAft>
                <a:spcPts val="1000"/>
              </a:spcAft>
            </a:pPr>
            <a:r>
              <a:rPr lang="fr-FR" sz="4000" dirty="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p>
        </p:txBody>
      </p:sp>
      <p:grpSp>
        <p:nvGrpSpPr>
          <p:cNvPr id="3" name="Groupe 2"/>
          <p:cNvGrpSpPr/>
          <p:nvPr/>
        </p:nvGrpSpPr>
        <p:grpSpPr>
          <a:xfrm>
            <a:off x="-7300" y="2147462"/>
            <a:ext cx="1814146" cy="1370370"/>
            <a:chOff x="-35456" y="1320846"/>
            <a:chExt cx="1814146" cy="1370370"/>
          </a:xfrm>
        </p:grpSpPr>
        <p:sp>
          <p:nvSpPr>
            <p:cNvPr id="630"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B3A2C7"/>
              </a:solidFill>
              <a:prstDash val="solid"/>
            </a:ln>
          </p:spPr>
          <p:txBody>
            <a:bodyPr lIns="0" tIns="0" rIns="0" bIns="0"/>
            <a:lstStyle/>
            <a:p>
              <a:endParaRPr lang="fr-FR"/>
            </a:p>
          </p:txBody>
        </p:sp>
        <p:sp>
          <p:nvSpPr>
            <p:cNvPr id="631" name="Zone de texte 3"/>
            <p:cNvSpPr txBox="1"/>
            <p:nvPr/>
          </p:nvSpPr>
          <p:spPr>
            <a:xfrm>
              <a:off x="-35456" y="1343122"/>
              <a:ext cx="1814146" cy="1114275"/>
            </a:xfrm>
            <a:prstGeom prst="rect">
              <a:avLst/>
            </a:prstGeom>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L16</a:t>
              </a:r>
              <a:endParaRPr lang="fr-FR" sz="1000" dirty="0" smtClean="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a:t>
              </a:r>
              <a:r>
                <a:rPr lang="fr-FR" sz="1000" dirty="0" smtClean="0">
                  <a:solidFill>
                    <a:schemeClr val="accent4">
                      <a:lumMod val="75000"/>
                    </a:schemeClr>
                  </a:solidFill>
                  <a:latin typeface="cinnamon cake"/>
                  <a:ea typeface="Calibri"/>
                  <a:cs typeface="Times New Roman"/>
                </a:rPr>
                <a:t>connais les marques de ponctuation et je les utilise dans ma lecture</a:t>
              </a:r>
              <a:endParaRPr lang="fr-FR" sz="1000" dirty="0">
                <a:solidFill>
                  <a:schemeClr val="accent4">
                    <a:lumMod val="75000"/>
                  </a:schemeClr>
                </a:solidFill>
                <a:latin typeface="cinnamon cake"/>
                <a:ea typeface="Calibri"/>
                <a:cs typeface="Times New Roman"/>
              </a:endParaRPr>
            </a:p>
          </p:txBody>
        </p:sp>
        <p:pic>
          <p:nvPicPr>
            <p:cNvPr id="3073" name="Picture 1" descr="C:\Users\Julie\Pictures\school\Reading Kids\rk8_girl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20" y="2003252"/>
              <a:ext cx="1032995" cy="68156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ZoneTexte 1"/>
          <p:cNvSpPr txBox="1"/>
          <p:nvPr/>
        </p:nvSpPr>
        <p:spPr>
          <a:xfrm>
            <a:off x="1878995" y="2110064"/>
            <a:ext cx="4776028" cy="5262979"/>
          </a:xfrm>
          <a:prstGeom prst="rect">
            <a:avLst/>
          </a:prstGeom>
          <a:noFill/>
        </p:spPr>
        <p:txBody>
          <a:bodyPr wrap="square" rtlCol="0">
            <a:spAutoFit/>
          </a:bodyPr>
          <a:lstStyle/>
          <a:p>
            <a:pPr algn="ctr">
              <a:lnSpc>
                <a:spcPct val="150000"/>
              </a:lnSpc>
            </a:pPr>
            <a:r>
              <a:rPr lang="fr-FR" sz="1400" b="1" u="sng" dirty="0">
                <a:latin typeface="Century Gothic" panose="020B0502020202020204" pitchFamily="34" charset="0"/>
              </a:rPr>
              <a:t>Monsieur Renard veut diner </a:t>
            </a:r>
            <a:endParaRPr lang="fr-FR" sz="1400" b="1" u="sng" dirty="0" smtClean="0">
              <a:latin typeface="Century Gothic" panose="020B0502020202020204" pitchFamily="34" charset="0"/>
            </a:endParaRPr>
          </a:p>
          <a:p>
            <a:pPr>
              <a:lnSpc>
                <a:spcPct val="150000"/>
              </a:lnSpc>
            </a:pPr>
            <a:r>
              <a:rPr lang="fr-FR" sz="1400" dirty="0" smtClean="0">
                <a:latin typeface="Century Gothic" panose="020B0502020202020204" pitchFamily="34" charset="0"/>
              </a:rPr>
              <a:t>Dans une charmante petite ferme, au beau milieu de la campagne, vivaient la poule, le canard, le mouton et le taureau. Leur vie s'écoulait, paisible et heureuse, JUSQU'AU JOUR Où … un renard affamé vint de la ville roder dans les parages. «  Oh la jolie petite ferme  !  », s'écria le renard. «  Miam, miam, je parie qu'elle est pleine de petits animaux potelés, juteux et exquis à souhait  ! Une ferme rien que pour moi  ! Ha </a:t>
            </a:r>
            <a:r>
              <a:rPr lang="fr-FR" sz="1400" dirty="0" err="1" smtClean="0">
                <a:latin typeface="Century Gothic" panose="020B0502020202020204" pitchFamily="34" charset="0"/>
              </a:rPr>
              <a:t>ha</a:t>
            </a:r>
            <a:r>
              <a:rPr lang="fr-FR" sz="1400" dirty="0" smtClean="0">
                <a:latin typeface="Century Gothic" panose="020B0502020202020204" pitchFamily="34" charset="0"/>
              </a:rPr>
              <a:t> </a:t>
            </a:r>
            <a:r>
              <a:rPr lang="fr-FR" sz="1400" dirty="0" err="1" smtClean="0">
                <a:latin typeface="Century Gothic" panose="020B0502020202020204" pitchFamily="34" charset="0"/>
              </a:rPr>
              <a:t>ha</a:t>
            </a:r>
            <a:r>
              <a:rPr lang="fr-FR" sz="1400" dirty="0" smtClean="0">
                <a:latin typeface="Century Gothic" panose="020B0502020202020204" pitchFamily="34" charset="0"/>
              </a:rPr>
              <a:t>  !  »</a:t>
            </a:r>
          </a:p>
          <a:p>
            <a:pPr>
              <a:lnSpc>
                <a:spcPct val="150000"/>
              </a:lnSpc>
            </a:pPr>
            <a:r>
              <a:rPr lang="fr-FR" sz="1400" dirty="0">
                <a:latin typeface="Century Gothic" panose="020B0502020202020204" pitchFamily="34" charset="0"/>
              </a:rPr>
              <a:t>«  Qu'est-ce que j'entends  ?  », </a:t>
            </a:r>
            <a:r>
              <a:rPr lang="fr-FR" sz="1400" dirty="0" smtClean="0">
                <a:latin typeface="Century Gothic" panose="020B0502020202020204" pitchFamily="34" charset="0"/>
              </a:rPr>
              <a:t>pensa </a:t>
            </a:r>
            <a:r>
              <a:rPr lang="fr-FR" sz="1400" dirty="0">
                <a:latin typeface="Century Gothic" panose="020B0502020202020204" pitchFamily="34" charset="0"/>
              </a:rPr>
              <a:t>la poule</a:t>
            </a:r>
            <a:r>
              <a:rPr lang="fr-FR" sz="1400" dirty="0" smtClean="0">
                <a:latin typeface="Century Gothic" panose="020B0502020202020204" pitchFamily="34" charset="0"/>
              </a:rPr>
              <a:t>, cachée </a:t>
            </a:r>
            <a:r>
              <a:rPr lang="fr-FR" sz="1400" dirty="0">
                <a:latin typeface="Century Gothic" panose="020B0502020202020204" pitchFamily="34" charset="0"/>
              </a:rPr>
              <a:t>derrière un fourré.</a:t>
            </a:r>
          </a:p>
          <a:p>
            <a:pPr>
              <a:lnSpc>
                <a:spcPct val="150000"/>
              </a:lnSpc>
            </a:pPr>
            <a:r>
              <a:rPr lang="fr-FR" sz="1400" dirty="0">
                <a:latin typeface="Century Gothic" panose="020B0502020202020204" pitchFamily="34" charset="0"/>
              </a:rPr>
              <a:t>«  Vite, il faut prévenir les amis  !  </a:t>
            </a:r>
            <a:r>
              <a:rPr lang="fr-FR" sz="1400" dirty="0" smtClean="0">
                <a:latin typeface="Century Gothic" panose="020B0502020202020204" pitchFamily="34" charset="0"/>
              </a:rPr>
              <a:t>» </a:t>
            </a:r>
          </a:p>
          <a:p>
            <a:pPr>
              <a:lnSpc>
                <a:spcPct val="150000"/>
              </a:lnSpc>
            </a:pPr>
            <a:endParaRPr lang="fr-FR" sz="1400" dirty="0">
              <a:latin typeface="Century Gothic" panose="020B0502020202020204" pitchFamily="34" charset="0"/>
            </a:endParaRPr>
          </a:p>
          <a:p>
            <a:pPr algn="r">
              <a:lnSpc>
                <a:spcPct val="150000"/>
              </a:lnSpc>
            </a:pPr>
            <a:r>
              <a:rPr lang="fr-FR" sz="1400" dirty="0" smtClean="0">
                <a:latin typeface="Century Gothic" panose="020B0502020202020204" pitchFamily="34" charset="0"/>
              </a:rPr>
              <a:t>Claire </a:t>
            </a:r>
            <a:r>
              <a:rPr lang="fr-FR" sz="1400" dirty="0" err="1" smtClean="0">
                <a:latin typeface="Century Gothic" panose="020B0502020202020204" pitchFamily="34" charset="0"/>
              </a:rPr>
              <a:t>Freedman</a:t>
            </a:r>
            <a:endParaRPr lang="fr-FR" sz="1400" dirty="0" smtClean="0">
              <a:latin typeface="Century Gothic" panose="020B0502020202020204" pitchFamily="34" charset="0"/>
            </a:endParaRPr>
          </a:p>
          <a:p>
            <a:pPr>
              <a:lnSpc>
                <a:spcPct val="150000"/>
              </a:lnSpc>
            </a:pPr>
            <a:endParaRPr lang="fr-FR" sz="1400" dirty="0" smtClean="0">
              <a:latin typeface="Century Gothic" panose="020B0502020202020204" pitchFamily="34" charset="0"/>
            </a:endParaRPr>
          </a:p>
        </p:txBody>
      </p:sp>
      <p:sp>
        <p:nvSpPr>
          <p:cNvPr id="14" name="ZoneTexte 13"/>
          <p:cNvSpPr txBox="1"/>
          <p:nvPr/>
        </p:nvSpPr>
        <p:spPr>
          <a:xfrm>
            <a:off x="260648" y="1066318"/>
            <a:ext cx="5618654" cy="738664"/>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Lire à voix haute avec fluidité après préparation un texte d'un demi-page ; participer à une lecture dialoguée après préparation.</a:t>
            </a:r>
            <a:endParaRPr lang="fr-FR" dirty="0"/>
          </a:p>
        </p:txBody>
      </p:sp>
      <p:grpSp>
        <p:nvGrpSpPr>
          <p:cNvPr id="15" name="Groupe 14"/>
          <p:cNvGrpSpPr/>
          <p:nvPr/>
        </p:nvGrpSpPr>
        <p:grpSpPr>
          <a:xfrm>
            <a:off x="1354534" y="3062308"/>
            <a:ext cx="366882" cy="443410"/>
            <a:chOff x="5852840" y="8367576"/>
            <a:chExt cx="366882" cy="443410"/>
          </a:xfrm>
        </p:grpSpPr>
        <p:pic>
          <p:nvPicPr>
            <p:cNvPr id="16" name="Image 1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7" name="Image 1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nvGrpSpPr>
          <p:cNvPr id="18" name="Groupe 17"/>
          <p:cNvGrpSpPr/>
          <p:nvPr/>
        </p:nvGrpSpPr>
        <p:grpSpPr>
          <a:xfrm>
            <a:off x="72780" y="7120655"/>
            <a:ext cx="1814146" cy="1370370"/>
            <a:chOff x="-35456" y="1320846"/>
            <a:chExt cx="1814146" cy="1370370"/>
          </a:xfrm>
        </p:grpSpPr>
        <p:sp>
          <p:nvSpPr>
            <p:cNvPr id="19"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B3A2C7"/>
              </a:solidFill>
              <a:prstDash val="solid"/>
            </a:ln>
          </p:spPr>
          <p:txBody>
            <a:bodyPr lIns="0" tIns="0" rIns="0" bIns="0"/>
            <a:lstStyle/>
            <a:p>
              <a:endParaRPr lang="fr-FR"/>
            </a:p>
          </p:txBody>
        </p:sp>
        <p:sp>
          <p:nvSpPr>
            <p:cNvPr id="20" name="Zone de texte 3"/>
            <p:cNvSpPr txBox="1"/>
            <p:nvPr/>
          </p:nvSpPr>
          <p:spPr>
            <a:xfrm>
              <a:off x="-35456" y="1343122"/>
              <a:ext cx="1814146" cy="1114275"/>
            </a:xfrm>
            <a:prstGeom prst="rect">
              <a:avLst/>
            </a:prstGeom>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L18</a:t>
              </a:r>
              <a:endParaRPr lang="fr-FR" sz="1000" dirty="0" smtClean="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lire avec fluidité.</a:t>
              </a:r>
            </a:p>
          </p:txBody>
        </p:sp>
      </p:grpSp>
      <p:grpSp>
        <p:nvGrpSpPr>
          <p:cNvPr id="22" name="Groupe 21"/>
          <p:cNvGrpSpPr/>
          <p:nvPr/>
        </p:nvGrpSpPr>
        <p:grpSpPr>
          <a:xfrm>
            <a:off x="221541" y="8042944"/>
            <a:ext cx="376288" cy="369332"/>
            <a:chOff x="277301" y="7596336"/>
            <a:chExt cx="376288" cy="369332"/>
          </a:xfrm>
        </p:grpSpPr>
        <p:sp>
          <p:nvSpPr>
            <p:cNvPr id="23" name="Ellipse 22"/>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312796" y="7596336"/>
              <a:ext cx="301686" cy="369332"/>
            </a:xfrm>
            <a:prstGeom prst="rect">
              <a:avLst/>
            </a:prstGeom>
            <a:noFill/>
          </p:spPr>
          <p:txBody>
            <a:bodyPr wrap="none" rtlCol="0">
              <a:spAutoFit/>
            </a:bodyPr>
            <a:lstStyle/>
            <a:p>
              <a:r>
                <a:rPr lang="fr-FR" dirty="0" smtClean="0"/>
                <a:t>1</a:t>
              </a:r>
              <a:endParaRPr lang="fr-FR" dirty="0"/>
            </a:p>
          </p:txBody>
        </p:sp>
      </p:grpSp>
      <p:grpSp>
        <p:nvGrpSpPr>
          <p:cNvPr id="25" name="Groupe 24"/>
          <p:cNvGrpSpPr/>
          <p:nvPr/>
        </p:nvGrpSpPr>
        <p:grpSpPr>
          <a:xfrm>
            <a:off x="778297" y="8042944"/>
            <a:ext cx="376288" cy="369332"/>
            <a:chOff x="277301" y="7596336"/>
            <a:chExt cx="376288" cy="369332"/>
          </a:xfrm>
        </p:grpSpPr>
        <p:sp>
          <p:nvSpPr>
            <p:cNvPr id="26" name="Ellipse 25"/>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322062" y="7596336"/>
              <a:ext cx="301686" cy="369332"/>
            </a:xfrm>
            <a:prstGeom prst="rect">
              <a:avLst/>
            </a:prstGeom>
            <a:noFill/>
          </p:spPr>
          <p:txBody>
            <a:bodyPr wrap="none" rtlCol="0">
              <a:spAutoFit/>
            </a:bodyPr>
            <a:lstStyle/>
            <a:p>
              <a:r>
                <a:rPr lang="fr-FR" dirty="0"/>
                <a:t>2</a:t>
              </a:r>
            </a:p>
          </p:txBody>
        </p:sp>
      </p:grpSp>
      <p:grpSp>
        <p:nvGrpSpPr>
          <p:cNvPr id="28" name="Groupe 27"/>
          <p:cNvGrpSpPr/>
          <p:nvPr/>
        </p:nvGrpSpPr>
        <p:grpSpPr>
          <a:xfrm>
            <a:off x="1324520" y="8033652"/>
            <a:ext cx="376288" cy="369332"/>
            <a:chOff x="277301" y="7596336"/>
            <a:chExt cx="376288" cy="369332"/>
          </a:xfrm>
        </p:grpSpPr>
        <p:sp>
          <p:nvSpPr>
            <p:cNvPr id="29" name="Ellipse 28"/>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312796" y="7596336"/>
              <a:ext cx="301686" cy="369332"/>
            </a:xfrm>
            <a:prstGeom prst="rect">
              <a:avLst/>
            </a:prstGeom>
            <a:noFill/>
          </p:spPr>
          <p:txBody>
            <a:bodyPr wrap="none" rtlCol="0">
              <a:spAutoFit/>
            </a:bodyPr>
            <a:lstStyle/>
            <a:p>
              <a:r>
                <a:rPr lang="fr-FR" dirty="0"/>
                <a:t>3</a:t>
              </a:r>
            </a:p>
          </p:txBody>
        </p:sp>
      </p:grpSp>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b="17001"/>
          <a:stretch/>
        </p:blipFill>
        <p:spPr>
          <a:xfrm>
            <a:off x="364614" y="7414782"/>
            <a:ext cx="1070318" cy="586131"/>
          </a:xfrm>
          <a:prstGeom prst="rect">
            <a:avLst/>
          </a:prstGeom>
        </p:spPr>
      </p:pic>
      <p:grpSp>
        <p:nvGrpSpPr>
          <p:cNvPr id="32" name="Groupe 31"/>
          <p:cNvGrpSpPr/>
          <p:nvPr/>
        </p:nvGrpSpPr>
        <p:grpSpPr>
          <a:xfrm>
            <a:off x="45354" y="3854299"/>
            <a:ext cx="1814146" cy="1370370"/>
            <a:chOff x="-35456" y="1320846"/>
            <a:chExt cx="1814146" cy="1370370"/>
          </a:xfrm>
        </p:grpSpPr>
        <p:sp>
          <p:nvSpPr>
            <p:cNvPr id="33"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B3A2C7"/>
              </a:solidFill>
              <a:prstDash val="solid"/>
            </a:ln>
          </p:spPr>
          <p:txBody>
            <a:bodyPr lIns="0" tIns="0" rIns="0" bIns="0"/>
            <a:lstStyle/>
            <a:p>
              <a:endParaRPr lang="fr-FR"/>
            </a:p>
          </p:txBody>
        </p:sp>
        <p:sp>
          <p:nvSpPr>
            <p:cNvPr id="34" name="Zone de texte 3"/>
            <p:cNvSpPr txBox="1"/>
            <p:nvPr/>
          </p:nvSpPr>
          <p:spPr>
            <a:xfrm>
              <a:off x="-35456" y="1343122"/>
              <a:ext cx="1814146" cy="1114275"/>
            </a:xfrm>
            <a:prstGeom prst="rect">
              <a:avLst/>
            </a:prstGeom>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L17</a:t>
              </a:r>
              <a:endParaRPr lang="fr-FR" sz="1000" dirty="0" smtClean="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lire avec </a:t>
              </a:r>
              <a:r>
                <a:rPr lang="fr-FR" sz="1000" dirty="0" smtClean="0">
                  <a:solidFill>
                    <a:schemeClr val="accent4">
                      <a:lumMod val="75000"/>
                    </a:schemeClr>
                  </a:solidFill>
                  <a:latin typeface="cinnamon cake"/>
                  <a:ea typeface="Calibri"/>
                  <a:cs typeface="Times New Roman"/>
                </a:rPr>
                <a:t>expressivité</a:t>
              </a:r>
              <a:r>
                <a:rPr lang="fr-FR" sz="1000" dirty="0">
                  <a:solidFill>
                    <a:schemeClr val="accent4">
                      <a:lumMod val="75000"/>
                    </a:schemeClr>
                  </a:solidFill>
                  <a:latin typeface="cinnamon cake"/>
                  <a:ea typeface="Calibri"/>
                  <a:cs typeface="Times New Roman"/>
                </a:rPr>
                <a:t>.</a:t>
              </a:r>
            </a:p>
          </p:txBody>
        </p:sp>
      </p:grpSp>
      <p:pic>
        <p:nvPicPr>
          <p:cNvPr id="35" name="Picture 10" descr="http://www.art4apps.org/images/downloadable/actor.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191" y="4309372"/>
            <a:ext cx="889302" cy="889302"/>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e 35"/>
          <p:cNvGrpSpPr/>
          <p:nvPr/>
        </p:nvGrpSpPr>
        <p:grpSpPr>
          <a:xfrm>
            <a:off x="1272065" y="4565784"/>
            <a:ext cx="366882" cy="647933"/>
            <a:chOff x="5852840" y="8163053"/>
            <a:chExt cx="366882" cy="647933"/>
          </a:xfrm>
        </p:grpSpPr>
        <p:pic>
          <p:nvPicPr>
            <p:cNvPr id="37" name="Image 3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8" name="Image 3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39" name="Image 3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8" name="Espace réservé du numéro de diapositive 7"/>
          <p:cNvSpPr>
            <a:spLocks noGrp="1"/>
          </p:cNvSpPr>
          <p:nvPr>
            <p:ph type="sldNum" sz="quarter" idx="12"/>
          </p:nvPr>
        </p:nvSpPr>
        <p:spPr/>
        <p:txBody>
          <a:bodyPr/>
          <a:lstStyle/>
          <a:p>
            <a:fld id="{1473093C-0CA7-4B79-A746-F5F6C1908E8F}" type="slidenum">
              <a:rPr lang="fr-FR" smtClean="0"/>
              <a:t>22</a:t>
            </a:fld>
            <a:endParaRPr lang="fr-FR"/>
          </a:p>
        </p:txBody>
      </p:sp>
    </p:spTree>
    <p:extLst>
      <p:ext uri="{BB962C8B-B14F-4D97-AF65-F5344CB8AC3E}">
        <p14:creationId xmlns:p14="http://schemas.microsoft.com/office/powerpoint/2010/main" val="543358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à coins arrondis 1"/>
          <p:cNvSpPr/>
          <p:nvPr/>
        </p:nvSpPr>
        <p:spPr>
          <a:xfrm>
            <a:off x="223837" y="24066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custDash>
              <a:ds d="299961" sp="299961"/>
              <a:ds d="100000" sp="299961"/>
            </a:custDash>
          </a:ln>
        </p:spPr>
        <p:txBody>
          <a:bodyPr lIns="0" tIns="0" rIns="0" bIns="0"/>
          <a:lstStyle/>
          <a:p>
            <a:endParaRPr lang="fr-FR"/>
          </a:p>
        </p:txBody>
      </p:sp>
      <p:sp>
        <p:nvSpPr>
          <p:cNvPr id="14" name="Rectangle 3"/>
          <p:cNvSpPr>
            <a:spLocks noChangeArrowheads="1"/>
          </p:cNvSpPr>
          <p:nvPr/>
        </p:nvSpPr>
        <p:spPr bwMode="auto">
          <a:xfrm>
            <a:off x="-63499" y="6737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00FF"/>
                </a:solidFill>
                <a:effectLst/>
                <a:latin typeface="cinnamon cake" pitchFamily="2" charset="0"/>
                <a:ea typeface="Calibri" pitchFamily="34" charset="0"/>
                <a:cs typeface="Times New Roman" pitchFamily="18" charset="0"/>
              </a:rPr>
              <a:t>Ecriture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3" name="Groupe 42"/>
          <p:cNvGrpSpPr/>
          <p:nvPr/>
        </p:nvGrpSpPr>
        <p:grpSpPr>
          <a:xfrm>
            <a:off x="213744" y="2057598"/>
            <a:ext cx="1775096" cy="1354962"/>
            <a:chOff x="195345" y="1319682"/>
            <a:chExt cx="1775096" cy="1354962"/>
          </a:xfrm>
        </p:grpSpPr>
        <p:sp>
          <p:nvSpPr>
            <p:cNvPr id="44"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45" name="Zone de texte 153"/>
            <p:cNvSpPr txBox="1"/>
            <p:nvPr/>
          </p:nvSpPr>
          <p:spPr>
            <a:xfrm>
              <a:off x="195345" y="1319682"/>
              <a:ext cx="1775096" cy="951865"/>
            </a:xfrm>
            <a:prstGeom prst="rect">
              <a:avLst/>
            </a:prstGeom>
          </p:spPr>
          <p:txBody>
            <a:bodyPr vert="horz" wrap="square" lIns="91440" tIns="45720" rIns="91440" bIns="45720" anchor="t" anchorCtr="0" compatLnSpc="1"/>
            <a:lstStyle/>
            <a:p>
              <a:pPr algn="ctr">
                <a:spcAft>
                  <a:spcPts val="0"/>
                </a:spcAft>
              </a:pPr>
              <a:r>
                <a:rPr lang="fr-FR" sz="1000" dirty="0" smtClean="0">
                  <a:solidFill>
                    <a:srgbClr val="FF00FF"/>
                  </a:solidFill>
                  <a:latin typeface="cinnamon cake"/>
                  <a:ea typeface="Calibri"/>
                  <a:cs typeface="Times New Roman"/>
                </a:rPr>
                <a:t>E1</a:t>
              </a:r>
              <a:endParaRPr lang="fr-FR" sz="1000" dirty="0" smtClean="0">
                <a:solidFill>
                  <a:srgbClr val="FF00FF"/>
                </a:solidFill>
                <a:latin typeface="cinnamon cake"/>
                <a:ea typeface="Calibri"/>
                <a:cs typeface="Times New Roman"/>
              </a:endParaRPr>
            </a:p>
            <a:p>
              <a:pPr algn="ctr">
                <a:spcAft>
                  <a:spcPts val="0"/>
                </a:spcAft>
              </a:pPr>
              <a:r>
                <a:rPr lang="fr-FR" sz="1000" dirty="0" smtClean="0">
                  <a:solidFill>
                    <a:srgbClr val="FF00FF"/>
                  </a:solidFill>
                  <a:latin typeface="cinnamon cake"/>
                  <a:ea typeface="Calibri"/>
                  <a:cs typeface="Times New Roman"/>
                </a:rPr>
                <a:t>Je </a:t>
              </a:r>
              <a:r>
                <a:rPr lang="fr-FR" sz="1000" dirty="0">
                  <a:solidFill>
                    <a:srgbClr val="FF00FF"/>
                  </a:solidFill>
                  <a:latin typeface="cinnamon cake"/>
                  <a:ea typeface="Calibri"/>
                  <a:cs typeface="Times New Roman"/>
                </a:rPr>
                <a:t>connais la correspondance entre diverses écritures </a:t>
              </a:r>
              <a:r>
                <a:rPr lang="fr-FR" sz="1000" dirty="0" smtClean="0">
                  <a:solidFill>
                    <a:srgbClr val="FF00FF"/>
                  </a:solidFill>
                  <a:latin typeface="cinnamon cake"/>
                  <a:ea typeface="Calibri"/>
                  <a:cs typeface="Times New Roman"/>
                </a:rPr>
                <a:t>pour </a:t>
              </a:r>
              <a:r>
                <a:rPr lang="fr-FR" sz="1000" dirty="0">
                  <a:solidFill>
                    <a:srgbClr val="FF00FF"/>
                  </a:solidFill>
                  <a:latin typeface="cinnamon cake"/>
                  <a:ea typeface="Calibri"/>
                  <a:cs typeface="Times New Roman"/>
                </a:rPr>
                <a:t>écrire un texte.</a:t>
              </a:r>
              <a:r>
                <a:rPr lang="fr-FR" sz="1000" dirty="0">
                  <a:solidFill>
                    <a:srgbClr val="FF00FF"/>
                  </a:solidFill>
                  <a:effectLst/>
                  <a:latin typeface="cinnamon cake"/>
                  <a:ea typeface="Calibri"/>
                  <a:cs typeface="Times New Roman"/>
                </a:rPr>
                <a:t> </a:t>
              </a:r>
              <a:endParaRPr lang="fr-FR" sz="1000" dirty="0">
                <a:effectLst/>
                <a:latin typeface="Calibri"/>
                <a:ea typeface="Calibri"/>
                <a:cs typeface="Times New Roman"/>
              </a:endParaRPr>
            </a:p>
            <a:p>
              <a:pPr algn="ctr">
                <a:lnSpc>
                  <a:spcPct val="115000"/>
                </a:lnSpc>
                <a:spcAft>
                  <a:spcPts val="0"/>
                </a:spcAft>
              </a:pPr>
              <a:r>
                <a:rPr lang="fr-FR" sz="1600" dirty="0">
                  <a:solidFill>
                    <a:srgbClr val="FF00FF"/>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3200" dirty="0">
                  <a:solidFill>
                    <a:srgbClr val="FF00FF"/>
                  </a:solidFill>
                  <a:effectLst/>
                  <a:latin typeface="cinnamon cake"/>
                  <a:ea typeface="Calibri"/>
                  <a:cs typeface="Times New Roman"/>
                </a:rPr>
                <a:t> </a:t>
              </a: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62" name="Image 6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5338" t="4161" r="10265" b="67580"/>
          <a:stretch/>
        </p:blipFill>
        <p:spPr>
          <a:xfrm>
            <a:off x="421356" y="6885548"/>
            <a:ext cx="4784308" cy="777879"/>
          </a:xfrm>
          <a:prstGeom prst="rect">
            <a:avLst/>
          </a:prstGeom>
        </p:spPr>
      </p:pic>
      <p:sp>
        <p:nvSpPr>
          <p:cNvPr id="36" name="ZoneTexte 35"/>
          <p:cNvSpPr txBox="1"/>
          <p:nvPr/>
        </p:nvSpPr>
        <p:spPr>
          <a:xfrm>
            <a:off x="260648" y="1066318"/>
            <a:ext cx="5618654" cy="923330"/>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Copier ou transcrire, dans une écriture lisible, un texte d'une dizaine de lignes en respectant la ponctuation, l'orthographe et en soignant la présentation.</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80" y="2752060"/>
            <a:ext cx="714756" cy="637252"/>
          </a:xfrm>
          <a:prstGeom prst="rect">
            <a:avLst/>
          </a:prstGeom>
        </p:spPr>
      </p:pic>
      <p:sp>
        <p:nvSpPr>
          <p:cNvPr id="5" name="ZoneTexte 4"/>
          <p:cNvSpPr txBox="1"/>
          <p:nvPr/>
        </p:nvSpPr>
        <p:spPr>
          <a:xfrm>
            <a:off x="355428" y="6516216"/>
            <a:ext cx="2076067" cy="369332"/>
          </a:xfrm>
          <a:prstGeom prst="rect">
            <a:avLst/>
          </a:prstGeom>
          <a:noFill/>
        </p:spPr>
        <p:txBody>
          <a:bodyPr wrap="square" rtlCol="0">
            <a:spAutoFit/>
          </a:bodyPr>
          <a:lstStyle/>
          <a:p>
            <a:r>
              <a:rPr lang="fr-FR" dirty="0" smtClean="0"/>
              <a:t>LE LAIT</a:t>
            </a:r>
            <a:endParaRPr lang="fr-FR" dirty="0"/>
          </a:p>
        </p:txBody>
      </p:sp>
      <p:pic>
        <p:nvPicPr>
          <p:cNvPr id="41" name="Image 4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5338" t="4161" r="10265" b="67580"/>
          <a:stretch/>
        </p:blipFill>
        <p:spPr>
          <a:xfrm>
            <a:off x="400002" y="8114601"/>
            <a:ext cx="4805661" cy="777879"/>
          </a:xfrm>
          <a:prstGeom prst="rect">
            <a:avLst/>
          </a:prstGeom>
        </p:spPr>
      </p:pic>
      <p:sp>
        <p:nvSpPr>
          <p:cNvPr id="46" name="ZoneTexte 45"/>
          <p:cNvSpPr txBox="1"/>
          <p:nvPr/>
        </p:nvSpPr>
        <p:spPr>
          <a:xfrm>
            <a:off x="355427" y="7771528"/>
            <a:ext cx="2076067" cy="369332"/>
          </a:xfrm>
          <a:prstGeom prst="rect">
            <a:avLst/>
          </a:prstGeom>
          <a:noFill/>
        </p:spPr>
        <p:txBody>
          <a:bodyPr wrap="square" rtlCol="0">
            <a:spAutoFit/>
          </a:bodyPr>
          <a:lstStyle/>
          <a:p>
            <a:r>
              <a:rPr lang="fr-FR" dirty="0" smtClean="0"/>
              <a:t>La colle</a:t>
            </a:r>
            <a:endParaRPr lang="fr-FR" dirty="0"/>
          </a:p>
        </p:txBody>
      </p:sp>
      <p:cxnSp>
        <p:nvCxnSpPr>
          <p:cNvPr id="7" name="Connecteur droit 6"/>
          <p:cNvCxnSpPr/>
          <p:nvPr/>
        </p:nvCxnSpPr>
        <p:spPr>
          <a:xfrm>
            <a:off x="355427" y="4572000"/>
            <a:ext cx="6278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337980" y="3604216"/>
            <a:ext cx="4481042" cy="369332"/>
          </a:xfrm>
          <a:prstGeom prst="rect">
            <a:avLst/>
          </a:prstGeom>
          <a:noFill/>
        </p:spPr>
        <p:txBody>
          <a:bodyPr wrap="square" rtlCol="0">
            <a:spAutoFit/>
          </a:bodyPr>
          <a:lstStyle/>
          <a:p>
            <a:r>
              <a:rPr lang="fr-FR" dirty="0" smtClean="0">
                <a:latin typeface="Cursive standard" pitchFamily="2" charset="0"/>
              </a:rPr>
              <a:t>Je m’appelle …</a:t>
            </a:r>
            <a:endParaRPr lang="fr-FR" dirty="0">
              <a:latin typeface="Cursive standard" pitchFamily="2" charset="0"/>
            </a:endParaRPr>
          </a:p>
        </p:txBody>
      </p:sp>
      <p:cxnSp>
        <p:nvCxnSpPr>
          <p:cNvPr id="48" name="Connecteur droit 47"/>
          <p:cNvCxnSpPr/>
          <p:nvPr/>
        </p:nvCxnSpPr>
        <p:spPr>
          <a:xfrm>
            <a:off x="363386" y="5292080"/>
            <a:ext cx="6270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910218" y="2315073"/>
            <a:ext cx="1765843" cy="600164"/>
          </a:xfrm>
          <a:prstGeom prst="rect">
            <a:avLst/>
          </a:prstGeom>
          <a:noFill/>
        </p:spPr>
        <p:txBody>
          <a:bodyPr wrap="square" rtlCol="0">
            <a:spAutoFit/>
          </a:bodyPr>
          <a:lstStyle/>
          <a:p>
            <a:r>
              <a:rPr lang="fr-FR" sz="1100" dirty="0" smtClean="0">
                <a:latin typeface="Quicksand Book" panose="02070303000000060000" pitchFamily="18" charset="0"/>
              </a:rPr>
              <a:t>Ecris en capitale le début de la phrase et ton prénom </a:t>
            </a:r>
            <a:endParaRPr lang="fr-FR" sz="1100" dirty="0">
              <a:latin typeface="Quicksand Book" panose="02070303000000060000" pitchFamily="18" charset="0"/>
            </a:endParaRPr>
          </a:p>
        </p:txBody>
      </p:sp>
      <p:sp>
        <p:nvSpPr>
          <p:cNvPr id="49" name="Ruban vers le bas 48"/>
          <p:cNvSpPr/>
          <p:nvPr/>
        </p:nvSpPr>
        <p:spPr>
          <a:xfrm>
            <a:off x="2526428" y="2041458"/>
            <a:ext cx="2552619" cy="103507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3036834" y="5970778"/>
            <a:ext cx="1765843" cy="430887"/>
          </a:xfrm>
          <a:prstGeom prst="rect">
            <a:avLst/>
          </a:prstGeom>
          <a:noFill/>
        </p:spPr>
        <p:txBody>
          <a:bodyPr wrap="square" rtlCol="0">
            <a:spAutoFit/>
          </a:bodyPr>
          <a:lstStyle/>
          <a:p>
            <a:r>
              <a:rPr lang="fr-FR" sz="1100" dirty="0" smtClean="0">
                <a:latin typeface="Quicksand Book" panose="02070303000000060000" pitchFamily="18" charset="0"/>
              </a:rPr>
              <a:t>Ecris en cursif les mots suivants</a:t>
            </a:r>
            <a:endParaRPr lang="fr-FR" sz="1100" dirty="0">
              <a:latin typeface="Quicksand Book" panose="02070303000000060000" pitchFamily="18" charset="0"/>
            </a:endParaRPr>
          </a:p>
        </p:txBody>
      </p:sp>
      <p:sp>
        <p:nvSpPr>
          <p:cNvPr id="51" name="Ruban vers le bas 50"/>
          <p:cNvSpPr/>
          <p:nvPr/>
        </p:nvSpPr>
        <p:spPr>
          <a:xfrm>
            <a:off x="2653044" y="5697163"/>
            <a:ext cx="2552619" cy="103507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62978" y="3130015"/>
            <a:ext cx="248917" cy="248108"/>
          </a:xfrm>
          <a:prstGeom prst="rect">
            <a:avLst/>
          </a:prstGeom>
        </p:spPr>
      </p:pic>
      <p:sp>
        <p:nvSpPr>
          <p:cNvPr id="6" name="Espace réservé du pied de page 5"/>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9" name="Espace réservé du numéro de diapositive 8"/>
          <p:cNvSpPr>
            <a:spLocks noGrp="1"/>
          </p:cNvSpPr>
          <p:nvPr>
            <p:ph type="sldNum" sz="quarter" idx="12"/>
          </p:nvPr>
        </p:nvSpPr>
        <p:spPr/>
        <p:txBody>
          <a:bodyPr/>
          <a:lstStyle/>
          <a:p>
            <a:fld id="{1473093C-0CA7-4B79-A746-F5F6C1908E8F}" type="slidenum">
              <a:rPr lang="fr-FR" smtClean="0"/>
              <a:t>23</a:t>
            </a:fld>
            <a:endParaRPr lang="fr-FR"/>
          </a:p>
        </p:txBody>
      </p:sp>
    </p:spTree>
    <p:extLst>
      <p:ext uri="{BB962C8B-B14F-4D97-AF65-F5344CB8AC3E}">
        <p14:creationId xmlns:p14="http://schemas.microsoft.com/office/powerpoint/2010/main" val="3750341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à coins arrondis 1"/>
          <p:cNvSpPr/>
          <p:nvPr/>
        </p:nvSpPr>
        <p:spPr>
          <a:xfrm>
            <a:off x="223837" y="24066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custDash>
              <a:ds d="299961" sp="299961"/>
              <a:ds d="100000" sp="299961"/>
            </a:custDash>
          </a:ln>
        </p:spPr>
        <p:txBody>
          <a:bodyPr lIns="0" tIns="0" rIns="0" bIns="0"/>
          <a:lstStyle/>
          <a:p>
            <a:endParaRPr lang="fr-FR"/>
          </a:p>
        </p:txBody>
      </p:sp>
      <p:sp>
        <p:nvSpPr>
          <p:cNvPr id="14" name="Rectangle 3"/>
          <p:cNvSpPr>
            <a:spLocks noChangeArrowheads="1"/>
          </p:cNvSpPr>
          <p:nvPr/>
        </p:nvSpPr>
        <p:spPr bwMode="auto">
          <a:xfrm>
            <a:off x="-63499" y="6737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00FF"/>
                </a:solidFill>
                <a:effectLst/>
                <a:latin typeface="cinnamon cake" pitchFamily="2" charset="0"/>
                <a:ea typeface="Calibri" pitchFamily="34" charset="0"/>
                <a:cs typeface="Times New Roman" pitchFamily="18" charset="0"/>
              </a:rPr>
              <a:t>Ecriture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8" name="Groupe 67"/>
          <p:cNvGrpSpPr/>
          <p:nvPr/>
        </p:nvGrpSpPr>
        <p:grpSpPr>
          <a:xfrm>
            <a:off x="225314" y="1244040"/>
            <a:ext cx="1650477" cy="1360869"/>
            <a:chOff x="222852" y="1319682"/>
            <a:chExt cx="1650477" cy="1354962"/>
          </a:xfrm>
        </p:grpSpPr>
        <p:sp>
          <p:nvSpPr>
            <p:cNvPr id="69"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70" name="Zone de texte 153"/>
            <p:cNvSpPr txBox="1"/>
            <p:nvPr/>
          </p:nvSpPr>
          <p:spPr>
            <a:xfrm>
              <a:off x="223837" y="1319682"/>
              <a:ext cx="1649492"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E2</a:t>
              </a:r>
              <a:endParaRPr lang="fr-FR" sz="1000" dirty="0" smtClean="0">
                <a:solidFill>
                  <a:srgbClr val="FF00FF"/>
                </a:solidFill>
                <a:latin typeface="cinnamon cake"/>
                <a:ea typeface="Calibri"/>
                <a:cs typeface="Times New Roman"/>
              </a:endParaRPr>
            </a:p>
            <a:p>
              <a:pPr algn="ctr">
                <a:lnSpc>
                  <a:spcPct val="115000"/>
                </a:lnSpc>
                <a:spcAft>
                  <a:spcPts val="0"/>
                </a:spcAft>
              </a:pPr>
              <a:r>
                <a:rPr lang="fr-FR" sz="1000" dirty="0" smtClean="0">
                  <a:solidFill>
                    <a:srgbClr val="FF00FF"/>
                  </a:solidFill>
                  <a:latin typeface="cinnamon cake"/>
                  <a:ea typeface="Calibri"/>
                  <a:cs typeface="Times New Roman"/>
                </a:rPr>
                <a:t>Je </a:t>
              </a:r>
              <a:r>
                <a:rPr lang="fr-FR" sz="1000" dirty="0">
                  <a:solidFill>
                    <a:srgbClr val="FF00FF"/>
                  </a:solidFill>
                  <a:latin typeface="cinnamon cake"/>
                  <a:ea typeface="Calibri"/>
                  <a:cs typeface="Times New Roman"/>
                </a:rPr>
                <a:t>sais mettre en place des stratégies de copie pour dépasser le lettre à lettre.</a:t>
              </a:r>
              <a:r>
                <a:rPr lang="fr-FR" sz="1000" dirty="0">
                  <a:solidFill>
                    <a:srgbClr val="FF00FF"/>
                  </a:solidFill>
                  <a:effectLst/>
                  <a:latin typeface="cinnamon cake"/>
                  <a:ea typeface="Calibri"/>
                  <a:cs typeface="Times New Roman"/>
                </a:rPr>
                <a:t> </a:t>
              </a:r>
              <a:endParaRPr lang="fr-FR" sz="1000" dirty="0">
                <a:effectLst/>
                <a:latin typeface="Calibri"/>
                <a:ea typeface="Calibri"/>
                <a:cs typeface="Times New Roman"/>
              </a:endParaRPr>
            </a:p>
            <a:p>
              <a:pPr algn="ctr">
                <a:lnSpc>
                  <a:spcPct val="115000"/>
                </a:lnSpc>
                <a:spcAft>
                  <a:spcPts val="0"/>
                </a:spcAft>
              </a:pPr>
              <a:r>
                <a:rPr lang="fr-FR" sz="1600" dirty="0">
                  <a:solidFill>
                    <a:srgbClr val="FF00FF"/>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3200" dirty="0">
                  <a:solidFill>
                    <a:srgbClr val="FF00FF"/>
                  </a:solidFill>
                  <a:effectLst/>
                  <a:latin typeface="cinnamon cake"/>
                  <a:ea typeface="Calibri"/>
                  <a:cs typeface="Times New Roman"/>
                </a:rPr>
                <a:t> </a:t>
              </a: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72" name="Image 71"/>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3732" t="3257" r="-7163" b="32655"/>
          <a:stretch/>
        </p:blipFill>
        <p:spPr>
          <a:xfrm>
            <a:off x="1976736" y="1725749"/>
            <a:ext cx="5001023" cy="1461834"/>
          </a:xfrm>
          <a:prstGeom prst="rect">
            <a:avLst/>
          </a:prstGeom>
        </p:spPr>
      </p:pic>
      <p:sp>
        <p:nvSpPr>
          <p:cNvPr id="76" name="ZoneTexte 75"/>
          <p:cNvSpPr txBox="1"/>
          <p:nvPr/>
        </p:nvSpPr>
        <p:spPr>
          <a:xfrm>
            <a:off x="2060848" y="1301464"/>
            <a:ext cx="3950425" cy="415498"/>
          </a:xfrm>
          <a:prstGeom prst="rect">
            <a:avLst/>
          </a:prstGeom>
          <a:noFill/>
        </p:spPr>
        <p:txBody>
          <a:bodyPr wrap="square" rtlCol="0">
            <a:spAutoFit/>
          </a:bodyPr>
          <a:lstStyle/>
          <a:p>
            <a:r>
              <a:rPr lang="fr-FR" sz="2100" b="1" dirty="0" smtClean="0">
                <a:latin typeface="Cursive standard" pitchFamily="2" charset="0"/>
              </a:rPr>
              <a:t>Copie cachée</a:t>
            </a:r>
            <a:endParaRPr lang="fr-FR" sz="2100" b="1" dirty="0">
              <a:latin typeface="Cursive standard" pitchFamily="2" charset="0"/>
            </a:endParaRPr>
          </a:p>
        </p:txBody>
      </p:sp>
      <p:grpSp>
        <p:nvGrpSpPr>
          <p:cNvPr id="32" name="Groupe 31"/>
          <p:cNvGrpSpPr/>
          <p:nvPr/>
        </p:nvGrpSpPr>
        <p:grpSpPr>
          <a:xfrm>
            <a:off x="213665" y="3704287"/>
            <a:ext cx="1650477" cy="1360869"/>
            <a:chOff x="222852" y="1319682"/>
            <a:chExt cx="1650477" cy="1354962"/>
          </a:xfrm>
        </p:grpSpPr>
        <p:sp>
          <p:nvSpPr>
            <p:cNvPr id="33"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34" name="Zone de texte 153"/>
            <p:cNvSpPr txBox="1"/>
            <p:nvPr/>
          </p:nvSpPr>
          <p:spPr>
            <a:xfrm>
              <a:off x="223837" y="1319682"/>
              <a:ext cx="1649492"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E3</a:t>
              </a:r>
              <a:endParaRPr lang="fr-FR" sz="1000" dirty="0" smtClean="0">
                <a:solidFill>
                  <a:srgbClr val="FF00FF"/>
                </a:solidFill>
                <a:latin typeface="cinnamon cake"/>
                <a:ea typeface="Calibri"/>
                <a:cs typeface="Times New Roman"/>
              </a:endParaRPr>
            </a:p>
            <a:p>
              <a:pPr algn="ctr">
                <a:lnSpc>
                  <a:spcPct val="115000"/>
                </a:lnSpc>
                <a:spcAft>
                  <a:spcPts val="0"/>
                </a:spcAft>
              </a:pPr>
              <a:r>
                <a:rPr lang="fr-FR" sz="1000" dirty="0" smtClean="0">
                  <a:solidFill>
                    <a:srgbClr val="FF00FF"/>
                  </a:solidFill>
                  <a:latin typeface="cinnamon cake"/>
                  <a:ea typeface="Calibri"/>
                  <a:cs typeface="Times New Roman"/>
                </a:rPr>
                <a:t>Je </a:t>
              </a:r>
              <a:r>
                <a:rPr lang="fr-FR" sz="1000" dirty="0" smtClean="0">
                  <a:solidFill>
                    <a:srgbClr val="FF00FF"/>
                  </a:solidFill>
                  <a:latin typeface="cinnamon cake"/>
                  <a:ea typeface="Calibri"/>
                  <a:cs typeface="Times New Roman"/>
                </a:rPr>
                <a:t>relis pour corriger mon texte.</a:t>
              </a:r>
              <a:r>
                <a:rPr lang="fr-FR" sz="1000" dirty="0">
                  <a:solidFill>
                    <a:srgbClr val="FF00FF"/>
                  </a:solidFill>
                  <a:effectLst/>
                  <a:latin typeface="cinnamon cake"/>
                  <a:ea typeface="Calibri"/>
                  <a:cs typeface="Times New Roman"/>
                </a:rPr>
                <a:t> </a:t>
              </a:r>
              <a:endParaRPr lang="fr-FR" sz="1000" dirty="0">
                <a:effectLst/>
                <a:latin typeface="Calibri"/>
                <a:ea typeface="Calibri"/>
                <a:cs typeface="Times New Roman"/>
              </a:endParaRPr>
            </a:p>
            <a:p>
              <a:pPr algn="ctr">
                <a:lnSpc>
                  <a:spcPct val="115000"/>
                </a:lnSpc>
                <a:spcAft>
                  <a:spcPts val="0"/>
                </a:spcAft>
              </a:pPr>
              <a:r>
                <a:rPr lang="fr-FR" sz="1600" dirty="0">
                  <a:solidFill>
                    <a:srgbClr val="FF00FF"/>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3200" dirty="0">
                  <a:solidFill>
                    <a:srgbClr val="FF00FF"/>
                  </a:solidFill>
                  <a:effectLst/>
                  <a:latin typeface="cinnamon cake"/>
                  <a:ea typeface="Calibri"/>
                  <a:cs typeface="Times New Roman"/>
                </a:rPr>
                <a:t> </a:t>
              </a: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sp>
        <p:nvSpPr>
          <p:cNvPr id="2" name="ZoneTexte 1"/>
          <p:cNvSpPr txBox="1"/>
          <p:nvPr/>
        </p:nvSpPr>
        <p:spPr>
          <a:xfrm>
            <a:off x="2002260" y="3794412"/>
            <a:ext cx="4645322" cy="1323439"/>
          </a:xfrm>
          <a:prstGeom prst="rect">
            <a:avLst/>
          </a:prstGeom>
          <a:noFill/>
        </p:spPr>
        <p:txBody>
          <a:bodyPr wrap="square" rtlCol="0">
            <a:spAutoFit/>
          </a:bodyPr>
          <a:lstStyle/>
          <a:p>
            <a:r>
              <a:rPr lang="fr-FR" sz="1600" dirty="0" smtClean="0"/>
              <a:t>Les enfants marchent dans la forêt à la recherche de chenilles, scarabées et autres petites bêtes. Ils pourront ramener un vrai trésor ! Après quelques kilomètres, il est temps de faire une pause et de manger un petit goûter. C’est bien mérité ! </a:t>
            </a:r>
            <a:endParaRPr lang="fr-FR" sz="1600" dirty="0"/>
          </a:p>
        </p:txBody>
      </p:sp>
      <p:pic>
        <p:nvPicPr>
          <p:cNvPr id="7170" name="Picture 2" descr="C:\Users\Julie\Pictures\school\Writing Kids\GIFS\wk12_boy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6" y="4398135"/>
            <a:ext cx="739712" cy="659503"/>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10926" y="2307581"/>
            <a:ext cx="248917" cy="248108"/>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144" y="1955847"/>
            <a:ext cx="709809" cy="632842"/>
          </a:xfrm>
          <a:prstGeom prst="rect">
            <a:avLst/>
          </a:prstGeom>
        </p:spPr>
      </p:pic>
      <p:grpSp>
        <p:nvGrpSpPr>
          <p:cNvPr id="35" name="Groupe 34"/>
          <p:cNvGrpSpPr/>
          <p:nvPr/>
        </p:nvGrpSpPr>
        <p:grpSpPr>
          <a:xfrm>
            <a:off x="1411478" y="4598709"/>
            <a:ext cx="366882" cy="443410"/>
            <a:chOff x="5852840" y="8367576"/>
            <a:chExt cx="366882" cy="443410"/>
          </a:xfrm>
        </p:grpSpPr>
        <p:pic>
          <p:nvPicPr>
            <p:cNvPr id="37" name="Image 3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8" name="Image 37"/>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pic>
        <p:nvPicPr>
          <p:cNvPr id="39" name="Picture 2" descr="http://www.ac-grenoble.fr/ien.vienne1-2/spip/IMG/jpg/seyes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603" y="5267131"/>
            <a:ext cx="5797451" cy="3583549"/>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24</a:t>
            </a:fld>
            <a:endParaRPr lang="fr-FR"/>
          </a:p>
        </p:txBody>
      </p:sp>
    </p:spTree>
    <p:extLst>
      <p:ext uri="{BB962C8B-B14F-4D97-AF65-F5344CB8AC3E}">
        <p14:creationId xmlns:p14="http://schemas.microsoft.com/office/powerpoint/2010/main" val="3229725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à coins arrondis 1"/>
          <p:cNvSpPr/>
          <p:nvPr/>
        </p:nvSpPr>
        <p:spPr>
          <a:xfrm>
            <a:off x="223837" y="24066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custDash>
              <a:ds d="299961" sp="299961"/>
              <a:ds d="100000" sp="299961"/>
            </a:custDash>
          </a:ln>
        </p:spPr>
        <p:txBody>
          <a:bodyPr lIns="0" tIns="0" rIns="0" bIns="0"/>
          <a:lstStyle/>
          <a:p>
            <a:endParaRPr lang="fr-FR"/>
          </a:p>
        </p:txBody>
      </p:sp>
      <p:sp>
        <p:nvSpPr>
          <p:cNvPr id="14" name="Rectangle 3"/>
          <p:cNvSpPr>
            <a:spLocks noChangeArrowheads="1"/>
          </p:cNvSpPr>
          <p:nvPr/>
        </p:nvSpPr>
        <p:spPr bwMode="auto">
          <a:xfrm>
            <a:off x="-63499" y="6737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00FF"/>
                </a:solidFill>
                <a:effectLst/>
                <a:latin typeface="cinnamon cake" pitchFamily="2" charset="0"/>
                <a:ea typeface="Calibri" pitchFamily="34" charset="0"/>
                <a:cs typeface="Times New Roman" pitchFamily="18" charset="0"/>
              </a:rPr>
              <a:t>Ecriture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8" name="Groupe 67"/>
          <p:cNvGrpSpPr/>
          <p:nvPr/>
        </p:nvGrpSpPr>
        <p:grpSpPr>
          <a:xfrm>
            <a:off x="157673" y="1244040"/>
            <a:ext cx="1759159" cy="1360869"/>
            <a:chOff x="155211" y="1319682"/>
            <a:chExt cx="1759159" cy="1354962"/>
          </a:xfrm>
        </p:grpSpPr>
        <p:sp>
          <p:nvSpPr>
            <p:cNvPr id="69"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70" name="Zone de texte 153"/>
            <p:cNvSpPr txBox="1"/>
            <p:nvPr/>
          </p:nvSpPr>
          <p:spPr>
            <a:xfrm>
              <a:off x="155211" y="1319682"/>
              <a:ext cx="1759159"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E4</a:t>
              </a:r>
              <a:endParaRPr lang="fr-FR" sz="1000" dirty="0" smtClean="0">
                <a:solidFill>
                  <a:srgbClr val="FF00FF"/>
                </a:solidFill>
                <a:latin typeface="cinnamon cake"/>
                <a:ea typeface="Calibri"/>
                <a:cs typeface="Times New Roman"/>
              </a:endParaRPr>
            </a:p>
            <a:p>
              <a:pPr algn="ctr">
                <a:spcAft>
                  <a:spcPts val="0"/>
                </a:spcAft>
              </a:pPr>
              <a:r>
                <a:rPr lang="fr-FR" sz="1000" dirty="0">
                  <a:solidFill>
                    <a:srgbClr val="FF00FF"/>
                  </a:solidFill>
                  <a:latin typeface="cinnamon cake"/>
                  <a:ea typeface="Calibri"/>
                  <a:cs typeface="Times New Roman"/>
                </a:rPr>
                <a:t>Je connais la correspondance cursive-script pour </a:t>
              </a:r>
              <a:r>
                <a:rPr lang="fr-FR" sz="1000" dirty="0" smtClean="0">
                  <a:solidFill>
                    <a:srgbClr val="FF00FF"/>
                  </a:solidFill>
                  <a:latin typeface="cinnamon cake"/>
                  <a:ea typeface="Calibri"/>
                  <a:cs typeface="Times New Roman"/>
                </a:rPr>
                <a:t>taper sur l’ordinateur.</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3200" dirty="0">
                  <a:solidFill>
                    <a:srgbClr val="FF00FF"/>
                  </a:solidFill>
                  <a:effectLst/>
                  <a:latin typeface="cinnamon cake"/>
                  <a:ea typeface="Calibri"/>
                  <a:cs typeface="Times New Roman"/>
                </a:rPr>
                <a:t> </a:t>
              </a: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sp>
        <p:nvSpPr>
          <p:cNvPr id="76" name="ZoneTexte 75"/>
          <p:cNvSpPr txBox="1"/>
          <p:nvPr/>
        </p:nvSpPr>
        <p:spPr>
          <a:xfrm>
            <a:off x="2060848" y="1301464"/>
            <a:ext cx="3950425" cy="738664"/>
          </a:xfrm>
          <a:prstGeom prst="rect">
            <a:avLst/>
          </a:prstGeom>
          <a:noFill/>
        </p:spPr>
        <p:txBody>
          <a:bodyPr wrap="square" rtlCol="0">
            <a:spAutoFit/>
          </a:bodyPr>
          <a:lstStyle/>
          <a:p>
            <a:r>
              <a:rPr lang="fr-FR" sz="2100" b="1" dirty="0" smtClean="0">
                <a:latin typeface="Cursive standard" pitchFamily="2" charset="0"/>
              </a:rPr>
              <a:t>Le$ enfant$ jouent dan$ la cour de récréation.</a:t>
            </a:r>
            <a:endParaRPr lang="fr-FR" sz="2100" b="1" dirty="0">
              <a:latin typeface="Cursive standard" pitchFamily="2" charset="0"/>
            </a:endParaRPr>
          </a:p>
        </p:txBody>
      </p:sp>
      <p:grpSp>
        <p:nvGrpSpPr>
          <p:cNvPr id="32" name="Groupe 31"/>
          <p:cNvGrpSpPr/>
          <p:nvPr/>
        </p:nvGrpSpPr>
        <p:grpSpPr>
          <a:xfrm>
            <a:off x="223837" y="3395492"/>
            <a:ext cx="1692995" cy="1360869"/>
            <a:chOff x="222852" y="1319682"/>
            <a:chExt cx="1692995" cy="1354962"/>
          </a:xfrm>
        </p:grpSpPr>
        <p:sp>
          <p:nvSpPr>
            <p:cNvPr id="33"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34" name="Zone de texte 153"/>
            <p:cNvSpPr txBox="1"/>
            <p:nvPr/>
          </p:nvSpPr>
          <p:spPr>
            <a:xfrm>
              <a:off x="223837" y="1319682"/>
              <a:ext cx="1692010"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E5</a:t>
              </a:r>
              <a:endParaRPr lang="fr-FR" sz="1000" dirty="0" smtClean="0">
                <a:solidFill>
                  <a:srgbClr val="FF00FF"/>
                </a:solidFill>
                <a:latin typeface="cinnamon cake"/>
                <a:ea typeface="Calibri"/>
                <a:cs typeface="Times New Roman"/>
              </a:endParaRPr>
            </a:p>
            <a:p>
              <a:pPr algn="ctr">
                <a:spcAft>
                  <a:spcPts val="0"/>
                </a:spcAft>
              </a:pPr>
              <a:r>
                <a:rPr lang="fr-FR" sz="1000" dirty="0">
                  <a:solidFill>
                    <a:srgbClr val="FF00FF"/>
                  </a:solidFill>
                  <a:latin typeface="cinnamon cake"/>
                  <a:ea typeface="Calibri"/>
                  <a:cs typeface="Times New Roman"/>
                </a:rPr>
                <a:t>Je sais </a:t>
              </a:r>
              <a:r>
                <a:rPr lang="fr-FR" sz="1000" dirty="0" smtClean="0">
                  <a:solidFill>
                    <a:srgbClr val="FF00FF"/>
                  </a:solidFill>
                  <a:latin typeface="cinnamon cake"/>
                  <a:ea typeface="Calibri"/>
                  <a:cs typeface="Times New Roman"/>
                </a:rPr>
                <a:t>taper un texte sur l’ordinateur.</a:t>
              </a:r>
              <a:endParaRPr lang="fr-FR" sz="1100" dirty="0">
                <a:effectLst/>
                <a:latin typeface="Calibri"/>
                <a:ea typeface="Calibri"/>
                <a:cs typeface="Times New Roman"/>
              </a:endParaRPr>
            </a:p>
            <a:p>
              <a:pPr indent="449580">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3200" dirty="0">
                  <a:solidFill>
                    <a:srgbClr val="FF00FF"/>
                  </a:solidFill>
                  <a:effectLst/>
                  <a:latin typeface="cinnamon cake"/>
                  <a:ea typeface="Calibri"/>
                  <a:cs typeface="Times New Roman"/>
                </a:rPr>
                <a:t> </a:t>
              </a: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31" name="Image 30"/>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10926" y="2307581"/>
            <a:ext cx="248917" cy="248108"/>
          </a:xfrm>
          <a:prstGeom prst="rect">
            <a:avLst/>
          </a:prstGeom>
        </p:spPr>
      </p:pic>
      <p:pic>
        <p:nvPicPr>
          <p:cNvPr id="1028" name="Picture 4" descr="Student Using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656" y="1846185"/>
            <a:ext cx="758415" cy="7567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School Girl Using a Compu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520" y="4079982"/>
            <a:ext cx="641216" cy="655789"/>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e 46"/>
          <p:cNvGrpSpPr/>
          <p:nvPr/>
        </p:nvGrpSpPr>
        <p:grpSpPr>
          <a:xfrm>
            <a:off x="1426982" y="4108428"/>
            <a:ext cx="366882" cy="647933"/>
            <a:chOff x="5852840" y="8163053"/>
            <a:chExt cx="366882" cy="647933"/>
          </a:xfrm>
        </p:grpSpPr>
        <p:pic>
          <p:nvPicPr>
            <p:cNvPr id="48" name="Image 47"/>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49" name="Image 48"/>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50" name="Image 4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51" name="Groupe 50"/>
          <p:cNvGrpSpPr/>
          <p:nvPr/>
        </p:nvGrpSpPr>
        <p:grpSpPr>
          <a:xfrm>
            <a:off x="2600101" y="7020272"/>
            <a:ext cx="1692995" cy="1360869"/>
            <a:chOff x="222852" y="1319682"/>
            <a:chExt cx="1692995" cy="1354962"/>
          </a:xfrm>
        </p:grpSpPr>
        <p:sp>
          <p:nvSpPr>
            <p:cNvPr id="52"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54" name="Zone de texte 153"/>
            <p:cNvSpPr txBox="1"/>
            <p:nvPr/>
          </p:nvSpPr>
          <p:spPr>
            <a:xfrm>
              <a:off x="223837" y="1319682"/>
              <a:ext cx="1692010"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FE6</a:t>
              </a:r>
            </a:p>
            <a:p>
              <a:pPr algn="ctr">
                <a:spcAft>
                  <a:spcPts val="0"/>
                </a:spcAft>
              </a:pPr>
              <a:r>
                <a:rPr lang="fr-FR" sz="1000" dirty="0">
                  <a:solidFill>
                    <a:srgbClr val="FF00FF"/>
                  </a:solidFill>
                  <a:latin typeface="cinnamon cake"/>
                  <a:ea typeface="Calibri"/>
                  <a:cs typeface="Times New Roman"/>
                </a:rPr>
                <a:t>Je sais maîtriser les gestes de l'écriture cursive avec une vitesse et une sûreté croissante.</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3200" dirty="0">
                  <a:solidFill>
                    <a:srgbClr val="FF00FF"/>
                  </a:solidFill>
                  <a:effectLst/>
                  <a:latin typeface="cinnamon cake"/>
                  <a:ea typeface="Calibri"/>
                  <a:cs typeface="Times New Roman"/>
                </a:rPr>
                <a:t> </a:t>
              </a: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grpSp>
        <p:nvGrpSpPr>
          <p:cNvPr id="55" name="Groupe 54"/>
          <p:cNvGrpSpPr/>
          <p:nvPr/>
        </p:nvGrpSpPr>
        <p:grpSpPr>
          <a:xfrm>
            <a:off x="2719382" y="7969004"/>
            <a:ext cx="376288" cy="369332"/>
            <a:chOff x="277301" y="7596336"/>
            <a:chExt cx="376288" cy="369332"/>
          </a:xfrm>
        </p:grpSpPr>
        <p:sp>
          <p:nvSpPr>
            <p:cNvPr id="56" name="Ellipse 55"/>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312796" y="7596336"/>
              <a:ext cx="301686" cy="369332"/>
            </a:xfrm>
            <a:prstGeom prst="rect">
              <a:avLst/>
            </a:prstGeom>
            <a:noFill/>
          </p:spPr>
          <p:txBody>
            <a:bodyPr wrap="none" rtlCol="0">
              <a:spAutoFit/>
            </a:bodyPr>
            <a:lstStyle/>
            <a:p>
              <a:r>
                <a:rPr lang="fr-FR" dirty="0" smtClean="0"/>
                <a:t>1</a:t>
              </a:r>
              <a:endParaRPr lang="fr-FR" dirty="0"/>
            </a:p>
          </p:txBody>
        </p:sp>
      </p:grpSp>
      <p:grpSp>
        <p:nvGrpSpPr>
          <p:cNvPr id="63" name="Groupe 62"/>
          <p:cNvGrpSpPr/>
          <p:nvPr/>
        </p:nvGrpSpPr>
        <p:grpSpPr>
          <a:xfrm>
            <a:off x="3276138" y="7969004"/>
            <a:ext cx="376288" cy="369332"/>
            <a:chOff x="277301" y="7596336"/>
            <a:chExt cx="376288" cy="369332"/>
          </a:xfrm>
        </p:grpSpPr>
        <p:sp>
          <p:nvSpPr>
            <p:cNvPr id="64" name="Ellipse 63"/>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322062" y="7596336"/>
              <a:ext cx="301686" cy="369332"/>
            </a:xfrm>
            <a:prstGeom prst="rect">
              <a:avLst/>
            </a:prstGeom>
            <a:noFill/>
          </p:spPr>
          <p:txBody>
            <a:bodyPr wrap="none" rtlCol="0">
              <a:spAutoFit/>
            </a:bodyPr>
            <a:lstStyle/>
            <a:p>
              <a:r>
                <a:rPr lang="fr-FR" dirty="0"/>
                <a:t>2</a:t>
              </a:r>
            </a:p>
          </p:txBody>
        </p:sp>
      </p:grpSp>
      <p:grpSp>
        <p:nvGrpSpPr>
          <p:cNvPr id="66" name="Groupe 65"/>
          <p:cNvGrpSpPr/>
          <p:nvPr/>
        </p:nvGrpSpPr>
        <p:grpSpPr>
          <a:xfrm>
            <a:off x="3822361" y="7959712"/>
            <a:ext cx="376288" cy="369332"/>
            <a:chOff x="277301" y="7596336"/>
            <a:chExt cx="376288" cy="369332"/>
          </a:xfrm>
        </p:grpSpPr>
        <p:sp>
          <p:nvSpPr>
            <p:cNvPr id="67" name="Ellipse 66"/>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312796" y="7596336"/>
              <a:ext cx="301686" cy="369332"/>
            </a:xfrm>
            <a:prstGeom prst="rect">
              <a:avLst/>
            </a:prstGeom>
            <a:noFill/>
          </p:spPr>
          <p:txBody>
            <a:bodyPr wrap="none" rtlCol="0">
              <a:spAutoFit/>
            </a:bodyPr>
            <a:lstStyle/>
            <a:p>
              <a:r>
                <a:rPr lang="fr-FR" dirty="0"/>
                <a:t>3</a:t>
              </a:r>
            </a:p>
          </p:txBody>
        </p:sp>
      </p:grpSp>
      <p:sp>
        <p:nvSpPr>
          <p:cNvPr id="4" name="Espace réservé du pied de page 3"/>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5" name="Espace réservé du numéro de diapositive 4"/>
          <p:cNvSpPr>
            <a:spLocks noGrp="1"/>
          </p:cNvSpPr>
          <p:nvPr>
            <p:ph type="sldNum" sz="quarter" idx="12"/>
          </p:nvPr>
        </p:nvSpPr>
        <p:spPr/>
        <p:txBody>
          <a:bodyPr/>
          <a:lstStyle/>
          <a:p>
            <a:fld id="{1473093C-0CA7-4B79-A746-F5F6C1908E8F}" type="slidenum">
              <a:rPr lang="fr-FR" smtClean="0"/>
              <a:t>25</a:t>
            </a:fld>
            <a:endParaRPr lang="fr-FR"/>
          </a:p>
        </p:txBody>
      </p:sp>
    </p:spTree>
    <p:extLst>
      <p:ext uri="{BB962C8B-B14F-4D97-AF65-F5344CB8AC3E}">
        <p14:creationId xmlns:p14="http://schemas.microsoft.com/office/powerpoint/2010/main" val="3120020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à coins arrondis 1"/>
          <p:cNvSpPr/>
          <p:nvPr/>
        </p:nvSpPr>
        <p:spPr>
          <a:xfrm>
            <a:off x="223837" y="24066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custDash>
              <a:ds d="299961" sp="299961"/>
              <a:ds d="100000" sp="299961"/>
            </a:custDash>
          </a:ln>
        </p:spPr>
        <p:txBody>
          <a:bodyPr lIns="0" tIns="0" rIns="0" bIns="0"/>
          <a:lstStyle/>
          <a:p>
            <a:endParaRPr lang="fr-FR"/>
          </a:p>
        </p:txBody>
      </p:sp>
      <p:sp>
        <p:nvSpPr>
          <p:cNvPr id="14" name="Rectangle 3"/>
          <p:cNvSpPr>
            <a:spLocks noChangeArrowheads="1"/>
          </p:cNvSpPr>
          <p:nvPr/>
        </p:nvSpPr>
        <p:spPr bwMode="auto">
          <a:xfrm>
            <a:off x="-63499" y="6737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00FF"/>
                </a:solidFill>
                <a:effectLst/>
                <a:latin typeface="cinnamon cake" pitchFamily="2" charset="0"/>
                <a:ea typeface="Calibri" pitchFamily="34" charset="0"/>
                <a:cs typeface="Times New Roman" pitchFamily="18" charset="0"/>
              </a:rPr>
              <a:t>Ecriture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8" name="Groupe 67"/>
          <p:cNvGrpSpPr/>
          <p:nvPr/>
        </p:nvGrpSpPr>
        <p:grpSpPr>
          <a:xfrm>
            <a:off x="155788" y="1986760"/>
            <a:ext cx="1759159" cy="1360869"/>
            <a:chOff x="155211" y="1319682"/>
            <a:chExt cx="1759159" cy="1354962"/>
          </a:xfrm>
        </p:grpSpPr>
        <p:sp>
          <p:nvSpPr>
            <p:cNvPr id="69"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70" name="Zone de texte 153"/>
            <p:cNvSpPr txBox="1"/>
            <p:nvPr/>
          </p:nvSpPr>
          <p:spPr>
            <a:xfrm>
              <a:off x="155211" y="1319682"/>
              <a:ext cx="1759159"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E7</a:t>
              </a:r>
              <a:endParaRPr lang="fr-FR" sz="1000" dirty="0" smtClean="0">
                <a:solidFill>
                  <a:srgbClr val="FF00FF"/>
                </a:solidFill>
                <a:latin typeface="cinnamon cake"/>
                <a:ea typeface="Calibri"/>
                <a:cs typeface="Times New Roman"/>
              </a:endParaRPr>
            </a:p>
            <a:p>
              <a:pPr algn="ctr">
                <a:spcAft>
                  <a:spcPts val="0"/>
                </a:spcAft>
              </a:pPr>
              <a:r>
                <a:rPr lang="fr-FR" sz="1000" dirty="0">
                  <a:solidFill>
                    <a:srgbClr val="FF00FF"/>
                  </a:solidFill>
                  <a:latin typeface="cinnamon cake"/>
                  <a:ea typeface="Calibri"/>
                  <a:cs typeface="Times New Roman"/>
                </a:rPr>
                <a:t>Je sais rédiger la réponse à une question.</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FF00FF"/>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3200" dirty="0">
                  <a:solidFill>
                    <a:srgbClr val="FF00FF"/>
                  </a:solidFill>
                  <a:effectLst/>
                  <a:latin typeface="cinnamon cake"/>
                  <a:ea typeface="Calibri"/>
                  <a:cs typeface="Times New Roman"/>
                </a:rPr>
                <a:t> </a:t>
              </a: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600" dirty="0">
                  <a:effectLst/>
                  <a:latin typeface="Quicksand Book" panose="02070303000000060000" pitchFamily="18" charset="0"/>
                  <a:ea typeface="Calibri"/>
                  <a:cs typeface="Times New Roman"/>
                </a:rPr>
                <a:t> </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31" name="Image 30"/>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44946" y="3071872"/>
            <a:ext cx="248917" cy="248108"/>
          </a:xfrm>
          <a:prstGeom prst="rect">
            <a:avLst/>
          </a:prstGeom>
        </p:spPr>
      </p:pic>
      <p:sp>
        <p:nvSpPr>
          <p:cNvPr id="35" name="ZoneTexte 34"/>
          <p:cNvSpPr txBox="1"/>
          <p:nvPr/>
        </p:nvSpPr>
        <p:spPr>
          <a:xfrm>
            <a:off x="260648" y="1066318"/>
            <a:ext cx="5618654" cy="738664"/>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Rédiger un texte d'environ une demi-page, cohérent, organisé, ponctué, pertinent par rapport à la visée et au destinataire.</a:t>
            </a:r>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34" y="2598382"/>
            <a:ext cx="383297" cy="736649"/>
          </a:xfrm>
          <a:prstGeom prst="rect">
            <a:avLst/>
          </a:prstGeom>
        </p:spPr>
      </p:pic>
      <p:pic>
        <p:nvPicPr>
          <p:cNvPr id="3" name="Image 2"/>
          <p:cNvPicPr>
            <a:picLocks noChangeAspect="1"/>
          </p:cNvPicPr>
          <p:nvPr/>
        </p:nvPicPr>
        <p:blipFill rotWithShape="1">
          <a:blip r:embed="rId4"/>
          <a:srcRect l="21222" t="20469" r="24542" b="9641"/>
          <a:stretch/>
        </p:blipFill>
        <p:spPr>
          <a:xfrm>
            <a:off x="2422916" y="1855675"/>
            <a:ext cx="4174436" cy="3024336"/>
          </a:xfrm>
          <a:prstGeom prst="rect">
            <a:avLst/>
          </a:prstGeom>
        </p:spPr>
      </p:pic>
      <p:sp>
        <p:nvSpPr>
          <p:cNvPr id="4" name="ZoneTexte 3"/>
          <p:cNvSpPr txBox="1"/>
          <p:nvPr/>
        </p:nvSpPr>
        <p:spPr>
          <a:xfrm>
            <a:off x="223428" y="4660653"/>
            <a:ext cx="6410733" cy="4216539"/>
          </a:xfrm>
          <a:prstGeom prst="rect">
            <a:avLst/>
          </a:prstGeom>
          <a:noFill/>
        </p:spPr>
        <p:txBody>
          <a:bodyPr wrap="square" rtlCol="0">
            <a:spAutoFit/>
          </a:bodyPr>
          <a:lstStyle/>
          <a:p>
            <a:r>
              <a:rPr lang="fr-FR" sz="1400" dirty="0">
                <a:latin typeface="Quicksand Book" panose="02070303000000060000" pitchFamily="18" charset="0"/>
                <a:ea typeface="Calibri"/>
                <a:cs typeface="Times New Roman"/>
              </a:rPr>
              <a:t>Que </a:t>
            </a:r>
            <a:r>
              <a:rPr lang="fr-FR" sz="1400" u="sng" dirty="0">
                <a:latin typeface="Quicksand Book" panose="02070303000000060000" pitchFamily="18" charset="0"/>
                <a:ea typeface="Calibri"/>
                <a:cs typeface="Times New Roman"/>
              </a:rPr>
              <a:t>fait</a:t>
            </a:r>
            <a:r>
              <a:rPr lang="fr-FR" sz="1400" dirty="0">
                <a:latin typeface="Quicksand Book" panose="02070303000000060000" pitchFamily="18" charset="0"/>
                <a:ea typeface="Calibri"/>
                <a:cs typeface="Times New Roman"/>
              </a:rPr>
              <a:t> </a:t>
            </a:r>
            <a:r>
              <a:rPr lang="fr-FR" sz="1400" u="sng" dirty="0">
                <a:latin typeface="Quicksand Book" panose="02070303000000060000" pitchFamily="18" charset="0"/>
                <a:ea typeface="Calibri"/>
                <a:cs typeface="Times New Roman"/>
              </a:rPr>
              <a:t>le</a:t>
            </a:r>
            <a:r>
              <a:rPr lang="fr-FR" sz="1400" dirty="0">
                <a:latin typeface="Quicksand Book" panose="02070303000000060000" pitchFamily="18" charset="0"/>
                <a:ea typeface="Calibri"/>
                <a:cs typeface="Times New Roman"/>
              </a:rPr>
              <a:t> </a:t>
            </a:r>
            <a:r>
              <a:rPr lang="fr-FR" sz="1400" u="sng" dirty="0">
                <a:latin typeface="Quicksand Book" panose="02070303000000060000" pitchFamily="18" charset="0"/>
                <a:ea typeface="Calibri"/>
                <a:cs typeface="Times New Roman"/>
              </a:rPr>
              <a:t>garçon</a:t>
            </a:r>
            <a:r>
              <a:rPr lang="fr-FR" sz="1400" dirty="0" smtClean="0">
                <a:latin typeface="Quicksand Book" panose="02070303000000060000" pitchFamily="18" charset="0"/>
                <a:ea typeface="Calibri"/>
                <a:cs typeface="Times New Roman"/>
              </a:rPr>
              <a:t>?</a:t>
            </a:r>
          </a:p>
          <a:p>
            <a:endParaRPr lang="fr-FR" sz="1400" dirty="0">
              <a:latin typeface="Quicksand Book" panose="02070303000000060000" pitchFamily="18" charset="0"/>
              <a:ea typeface="Calibri"/>
              <a:cs typeface="Times New Roman"/>
            </a:endParaRPr>
          </a:p>
          <a:p>
            <a:pPr>
              <a:lnSpc>
                <a:spcPct val="150000"/>
              </a:lnSpc>
            </a:pPr>
            <a:r>
              <a:rPr lang="fr-FR" sz="1400" dirty="0" smtClean="0">
                <a:latin typeface="Quicksand Book" panose="02070303000000060000" pitchFamily="18" charset="0"/>
                <a:ea typeface="Calibri"/>
                <a:cs typeface="Times New Roman"/>
              </a:rPr>
              <a:t>--------------------------------------------------------------------------------------------------------------------------------------------------------------------------</a:t>
            </a:r>
          </a:p>
          <a:p>
            <a:pPr>
              <a:lnSpc>
                <a:spcPct val="150000"/>
              </a:lnSpc>
            </a:pPr>
            <a:r>
              <a:rPr lang="fr-FR" sz="1400" dirty="0" smtClean="0">
                <a:latin typeface="Quicksand Book" panose="02070303000000060000" pitchFamily="18" charset="0"/>
                <a:ea typeface="Calibri"/>
                <a:cs typeface="Times New Roman"/>
              </a:rPr>
              <a:t>Qu’</a:t>
            </a:r>
            <a:r>
              <a:rPr lang="fr-FR" sz="1400" u="sng" dirty="0" smtClean="0">
                <a:latin typeface="Quicksand Book" panose="02070303000000060000" pitchFamily="18" charset="0"/>
                <a:ea typeface="Calibri"/>
                <a:cs typeface="Times New Roman"/>
              </a:rPr>
              <a:t>utilise</a:t>
            </a:r>
            <a:r>
              <a:rPr lang="fr-FR" sz="1400" dirty="0" smtClean="0">
                <a:latin typeface="Quicksand Book" panose="02070303000000060000" pitchFamily="18" charset="0"/>
                <a:ea typeface="Calibri"/>
                <a:cs typeface="Times New Roman"/>
              </a:rPr>
              <a:t>-t-</a:t>
            </a:r>
            <a:r>
              <a:rPr lang="fr-FR" sz="1400" u="sng" dirty="0" smtClean="0">
                <a:latin typeface="Quicksand Book" panose="02070303000000060000" pitchFamily="18" charset="0"/>
                <a:ea typeface="Calibri"/>
                <a:cs typeface="Times New Roman"/>
              </a:rPr>
              <a:t>il</a:t>
            </a:r>
            <a:r>
              <a:rPr lang="fr-FR" sz="1400" dirty="0" smtClean="0">
                <a:latin typeface="Quicksand Book" panose="02070303000000060000" pitchFamily="18" charset="0"/>
                <a:ea typeface="Calibri"/>
                <a:cs typeface="Times New Roman"/>
              </a:rPr>
              <a:t>? </a:t>
            </a:r>
          </a:p>
          <a:p>
            <a:pPr>
              <a:lnSpc>
                <a:spcPct val="150000"/>
              </a:lnSpc>
            </a:pPr>
            <a:r>
              <a:rPr lang="fr-FR" sz="1400" dirty="0">
                <a:latin typeface="Quicksand Book" panose="02070303000000060000" pitchFamily="18" charset="0"/>
                <a:ea typeface="Calibri"/>
                <a:cs typeface="Times New Roman"/>
              </a:rPr>
              <a:t>--------------------------------------------------------------------------------------------------------------------------------------------------------------------------</a:t>
            </a:r>
          </a:p>
          <a:p>
            <a:pPr>
              <a:lnSpc>
                <a:spcPct val="150000"/>
              </a:lnSpc>
            </a:pPr>
            <a:r>
              <a:rPr lang="fr-FR" sz="1400" dirty="0" smtClean="0">
                <a:latin typeface="Quicksand Book" panose="02070303000000060000" pitchFamily="18" charset="0"/>
                <a:ea typeface="Calibri"/>
                <a:cs typeface="Times New Roman"/>
              </a:rPr>
              <a:t>Que </a:t>
            </a:r>
            <a:r>
              <a:rPr lang="fr-FR" sz="1400" u="sng" dirty="0" smtClean="0">
                <a:latin typeface="Quicksand Book" panose="02070303000000060000" pitchFamily="18" charset="0"/>
                <a:ea typeface="Calibri"/>
                <a:cs typeface="Times New Roman"/>
              </a:rPr>
              <a:t>perd</a:t>
            </a:r>
            <a:r>
              <a:rPr lang="fr-FR" sz="1400" dirty="0" smtClean="0">
                <a:latin typeface="Quicksand Book" panose="02070303000000060000" pitchFamily="18" charset="0"/>
                <a:ea typeface="Calibri"/>
                <a:cs typeface="Times New Roman"/>
              </a:rPr>
              <a:t>-t-</a:t>
            </a:r>
            <a:r>
              <a:rPr lang="fr-FR" sz="1400" u="sng" dirty="0" smtClean="0">
                <a:latin typeface="Quicksand Book" panose="02070303000000060000" pitchFamily="18" charset="0"/>
                <a:ea typeface="Calibri"/>
                <a:cs typeface="Times New Roman"/>
              </a:rPr>
              <a:t>il</a:t>
            </a:r>
            <a:r>
              <a:rPr lang="fr-FR" sz="1400" dirty="0" smtClean="0">
                <a:latin typeface="Quicksand Book" panose="02070303000000060000" pitchFamily="18" charset="0"/>
                <a:ea typeface="Calibri"/>
                <a:cs typeface="Times New Roman"/>
              </a:rPr>
              <a:t>?</a:t>
            </a:r>
          </a:p>
          <a:p>
            <a:pPr>
              <a:lnSpc>
                <a:spcPct val="150000"/>
              </a:lnSpc>
            </a:pPr>
            <a:r>
              <a:rPr lang="fr-FR" sz="1400" dirty="0">
                <a:latin typeface="Quicksand Book" panose="02070303000000060000" pitchFamily="18" charset="0"/>
                <a:ea typeface="Calibri"/>
                <a:cs typeface="Times New Roman"/>
              </a:rPr>
              <a:t>--------------------------------------------------------------------------------------------------------------------------------------------------------------------------</a:t>
            </a:r>
          </a:p>
          <a:p>
            <a:pPr>
              <a:lnSpc>
                <a:spcPct val="150000"/>
              </a:lnSpc>
            </a:pPr>
            <a:endParaRPr lang="fr-FR" dirty="0">
              <a:latin typeface="Quicksand Book" panose="02070303000000060000" pitchFamily="18" charset="0"/>
              <a:ea typeface="Calibri"/>
              <a:cs typeface="Times New Roman"/>
            </a:endParaRPr>
          </a:p>
          <a:p>
            <a:pPr>
              <a:lnSpc>
                <a:spcPct val="150000"/>
              </a:lnSpc>
            </a:pPr>
            <a:endParaRPr lang="fr-FR" dirty="0">
              <a:latin typeface="Quicksand Book" panose="02070303000000060000" pitchFamily="18" charset="0"/>
              <a:ea typeface="Calibri"/>
              <a:cs typeface="Times New Roman"/>
            </a:endParaRPr>
          </a:p>
          <a:p>
            <a:endParaRPr lang="fr-FR" dirty="0"/>
          </a:p>
        </p:txBody>
      </p:sp>
      <p:sp>
        <p:nvSpPr>
          <p:cNvPr id="36" name="ZoneTexte 35"/>
          <p:cNvSpPr txBox="1"/>
          <p:nvPr/>
        </p:nvSpPr>
        <p:spPr>
          <a:xfrm>
            <a:off x="511029" y="3759155"/>
            <a:ext cx="1765843" cy="600164"/>
          </a:xfrm>
          <a:prstGeom prst="rect">
            <a:avLst/>
          </a:prstGeom>
          <a:noFill/>
        </p:spPr>
        <p:txBody>
          <a:bodyPr wrap="square" rtlCol="0">
            <a:spAutoFit/>
          </a:bodyPr>
          <a:lstStyle/>
          <a:p>
            <a:r>
              <a:rPr lang="fr-FR" sz="1100" dirty="0" smtClean="0">
                <a:latin typeface="Quicksand Book" panose="02070303000000060000" pitchFamily="18" charset="0"/>
              </a:rPr>
              <a:t>Réponds aux questions en utilisant les mots soulignés.</a:t>
            </a:r>
            <a:endParaRPr lang="fr-FR" sz="1100" dirty="0">
              <a:latin typeface="Quicksand Book" panose="02070303000000060000" pitchFamily="18" charset="0"/>
            </a:endParaRPr>
          </a:p>
        </p:txBody>
      </p:sp>
      <p:sp>
        <p:nvSpPr>
          <p:cNvPr id="37" name="Ruban vers le bas 36"/>
          <p:cNvSpPr/>
          <p:nvPr/>
        </p:nvSpPr>
        <p:spPr>
          <a:xfrm>
            <a:off x="127239" y="3485540"/>
            <a:ext cx="2552619" cy="103507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8" name="Espace réservé du numéro de diapositive 7"/>
          <p:cNvSpPr>
            <a:spLocks noGrp="1"/>
          </p:cNvSpPr>
          <p:nvPr>
            <p:ph type="sldNum" sz="quarter" idx="12"/>
          </p:nvPr>
        </p:nvSpPr>
        <p:spPr/>
        <p:txBody>
          <a:bodyPr/>
          <a:lstStyle/>
          <a:p>
            <a:fld id="{1473093C-0CA7-4B79-A746-F5F6C1908E8F}" type="slidenum">
              <a:rPr lang="fr-FR" smtClean="0"/>
              <a:t>26</a:t>
            </a:fld>
            <a:endParaRPr lang="fr-FR"/>
          </a:p>
        </p:txBody>
      </p:sp>
    </p:spTree>
    <p:extLst>
      <p:ext uri="{BB962C8B-B14F-4D97-AF65-F5344CB8AC3E}">
        <p14:creationId xmlns:p14="http://schemas.microsoft.com/office/powerpoint/2010/main" val="2142624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à coins arrondis 1"/>
          <p:cNvSpPr/>
          <p:nvPr/>
        </p:nvSpPr>
        <p:spPr>
          <a:xfrm>
            <a:off x="223837" y="24066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custDash>
              <a:ds d="299961" sp="299961"/>
              <a:ds d="100000" sp="299961"/>
            </a:custDash>
          </a:ln>
        </p:spPr>
        <p:txBody>
          <a:bodyPr lIns="0" tIns="0" rIns="0" bIns="0"/>
          <a:lstStyle/>
          <a:p>
            <a:endParaRPr lang="fr-FR"/>
          </a:p>
        </p:txBody>
      </p:sp>
      <p:sp>
        <p:nvSpPr>
          <p:cNvPr id="14" name="Rectangle 3"/>
          <p:cNvSpPr>
            <a:spLocks noChangeArrowheads="1"/>
          </p:cNvSpPr>
          <p:nvPr/>
        </p:nvSpPr>
        <p:spPr bwMode="auto">
          <a:xfrm>
            <a:off x="-63499" y="6737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00FF"/>
                </a:solidFill>
                <a:effectLst/>
                <a:latin typeface="cinnamon cake" pitchFamily="2" charset="0"/>
                <a:ea typeface="Calibri" pitchFamily="34" charset="0"/>
                <a:cs typeface="Times New Roman" pitchFamily="18" charset="0"/>
              </a:rPr>
              <a:t>Ecriture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8" name="Groupe 67"/>
          <p:cNvGrpSpPr/>
          <p:nvPr/>
        </p:nvGrpSpPr>
        <p:grpSpPr>
          <a:xfrm>
            <a:off x="136789" y="1307429"/>
            <a:ext cx="1759159" cy="1360869"/>
            <a:chOff x="155211" y="1319682"/>
            <a:chExt cx="1759159" cy="1354962"/>
          </a:xfrm>
        </p:grpSpPr>
        <p:sp>
          <p:nvSpPr>
            <p:cNvPr id="69"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70" name="Zone de texte 153"/>
            <p:cNvSpPr txBox="1"/>
            <p:nvPr/>
          </p:nvSpPr>
          <p:spPr>
            <a:xfrm>
              <a:off x="155211" y="1319682"/>
              <a:ext cx="1759159"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E8</a:t>
              </a:r>
            </a:p>
            <a:p>
              <a:pPr algn="ctr">
                <a:spcAft>
                  <a:spcPts val="0"/>
                </a:spcAft>
              </a:pPr>
              <a:r>
                <a:rPr lang="fr-FR" sz="1000" dirty="0">
                  <a:solidFill>
                    <a:srgbClr val="FF00FF"/>
                  </a:solidFill>
                  <a:latin typeface="cinnamon cake"/>
                  <a:ea typeface="Calibri"/>
                  <a:cs typeface="Times New Roman"/>
                </a:rPr>
                <a:t>Je sais </a:t>
              </a:r>
              <a:r>
                <a:rPr lang="fr-FR" sz="1000" dirty="0" smtClean="0">
                  <a:solidFill>
                    <a:srgbClr val="FF00FF"/>
                  </a:solidFill>
                  <a:latin typeface="cinnamon cake"/>
                  <a:ea typeface="Calibri"/>
                  <a:cs typeface="Times New Roman"/>
                </a:rPr>
                <a:t>écrire une poésie en utilisant une structure,</a:t>
              </a:r>
              <a:endParaRPr lang="fr-FR" sz="1100" dirty="0">
                <a:effectLst/>
                <a:latin typeface="Calibri"/>
                <a:ea typeface="Calibri"/>
                <a:cs typeface="Times New Roman"/>
              </a:endParaRPr>
            </a:p>
            <a:p>
              <a:pPr algn="ctr">
                <a:lnSpc>
                  <a:spcPct val="115000"/>
                </a:lnSpc>
                <a:spcAft>
                  <a:spcPts val="0"/>
                </a:spcAft>
              </a:pPr>
              <a:r>
                <a:rPr lang="fr-FR" sz="3200" dirty="0">
                  <a:solidFill>
                    <a:srgbClr val="FF00FF"/>
                  </a:solidFill>
                  <a:effectLst/>
                  <a:latin typeface="cinnamon cake"/>
                  <a:ea typeface="Calibri"/>
                  <a:cs typeface="Times New Roman"/>
                </a:rPr>
                <a:t> </a:t>
              </a: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600" dirty="0">
                  <a:effectLst/>
                  <a:latin typeface="Quicksand Book" panose="02070303000000060000" pitchFamily="18" charset="0"/>
                  <a:ea typeface="Calibri"/>
                  <a:cs typeface="Times New Roman"/>
                </a:rPr>
                <a:t> </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sp>
        <p:nvSpPr>
          <p:cNvPr id="36" name="ZoneTexte 35"/>
          <p:cNvSpPr txBox="1"/>
          <p:nvPr/>
        </p:nvSpPr>
        <p:spPr>
          <a:xfrm>
            <a:off x="2924944" y="1663280"/>
            <a:ext cx="1765843" cy="769441"/>
          </a:xfrm>
          <a:prstGeom prst="rect">
            <a:avLst/>
          </a:prstGeom>
          <a:noFill/>
        </p:spPr>
        <p:txBody>
          <a:bodyPr wrap="square" rtlCol="0">
            <a:spAutoFit/>
          </a:bodyPr>
          <a:lstStyle/>
          <a:p>
            <a:r>
              <a:rPr lang="fr-FR" sz="1100" dirty="0">
                <a:latin typeface="Quicksand Book" panose="02070303000000060000" pitchFamily="18" charset="0"/>
              </a:rPr>
              <a:t>Ecris </a:t>
            </a:r>
            <a:r>
              <a:rPr lang="fr-FR" sz="1100" dirty="0" smtClean="0">
                <a:latin typeface="Quicksand Book" panose="02070303000000060000" pitchFamily="18" charset="0"/>
              </a:rPr>
              <a:t>une ou deux </a:t>
            </a:r>
            <a:r>
              <a:rPr lang="fr-FR" sz="1100" dirty="0">
                <a:latin typeface="Quicksand Book" panose="02070303000000060000" pitchFamily="18" charset="0"/>
              </a:rPr>
              <a:t>strophe à la manière de ce </a:t>
            </a:r>
            <a:r>
              <a:rPr lang="fr-FR" sz="1100" dirty="0" smtClean="0">
                <a:latin typeface="Quicksand Book" panose="02070303000000060000" pitchFamily="18" charset="0"/>
              </a:rPr>
              <a:t>poème de Claude Roy</a:t>
            </a:r>
            <a:endParaRPr lang="fr-FR" sz="1100" dirty="0">
              <a:latin typeface="Quicksand Book" panose="02070303000000060000" pitchFamily="18" charset="0"/>
            </a:endParaRPr>
          </a:p>
        </p:txBody>
      </p:sp>
      <p:sp>
        <p:nvSpPr>
          <p:cNvPr id="37" name="Ruban vers le bas 36"/>
          <p:cNvSpPr/>
          <p:nvPr/>
        </p:nvSpPr>
        <p:spPr>
          <a:xfrm>
            <a:off x="2436801" y="1368403"/>
            <a:ext cx="2552619" cy="103507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68" y="2147355"/>
            <a:ext cx="574551" cy="512250"/>
          </a:xfrm>
          <a:prstGeom prst="rect">
            <a:avLst/>
          </a:prstGeom>
        </p:spPr>
      </p:pic>
      <p:grpSp>
        <p:nvGrpSpPr>
          <p:cNvPr id="16" name="Groupe 15"/>
          <p:cNvGrpSpPr/>
          <p:nvPr/>
        </p:nvGrpSpPr>
        <p:grpSpPr>
          <a:xfrm>
            <a:off x="1403548" y="2199241"/>
            <a:ext cx="366882" cy="443410"/>
            <a:chOff x="5852840" y="8367576"/>
            <a:chExt cx="366882" cy="443410"/>
          </a:xfrm>
        </p:grpSpPr>
        <p:pic>
          <p:nvPicPr>
            <p:cNvPr id="17" name="Image 1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8" name="Image 1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sp>
        <p:nvSpPr>
          <p:cNvPr id="22" name="ZoneTexte 21"/>
          <p:cNvSpPr txBox="1"/>
          <p:nvPr/>
        </p:nvSpPr>
        <p:spPr>
          <a:xfrm>
            <a:off x="136789" y="3059832"/>
            <a:ext cx="6410733" cy="5816977"/>
          </a:xfrm>
          <a:prstGeom prst="rect">
            <a:avLst/>
          </a:prstGeom>
          <a:noFill/>
        </p:spPr>
        <p:txBody>
          <a:bodyPr wrap="square" rtlCol="0">
            <a:spAutoFit/>
          </a:bodyPr>
          <a:lstStyle/>
          <a:p>
            <a:r>
              <a:rPr lang="fr-FR" sz="1200" dirty="0">
                <a:latin typeface="Quicksand Book" panose="02070303000000060000" pitchFamily="18" charset="0"/>
                <a:ea typeface="Calibri"/>
                <a:cs typeface="Times New Roman"/>
              </a:rPr>
              <a:t>Oh, j'ai vu j'ai vu</a:t>
            </a:r>
          </a:p>
          <a:p>
            <a:r>
              <a:rPr lang="fr-FR" sz="1200" dirty="0" err="1">
                <a:latin typeface="Quicksand Book" panose="02070303000000060000" pitchFamily="18" charset="0"/>
                <a:ea typeface="Calibri"/>
                <a:cs typeface="Times New Roman"/>
              </a:rPr>
              <a:t>Compèr</a:t>
            </a:r>
            <a:r>
              <a:rPr lang="fr-FR" sz="1200" dirty="0">
                <a:latin typeface="Quicksand Book" panose="02070303000000060000" pitchFamily="18" charset="0"/>
                <a:ea typeface="Calibri"/>
                <a:cs typeface="Times New Roman"/>
              </a:rPr>
              <a:t>' qu'as-tu vu ?</a:t>
            </a:r>
          </a:p>
          <a:p>
            <a:r>
              <a:rPr lang="fr-FR" sz="1200" dirty="0">
                <a:latin typeface="Quicksand Book" panose="02070303000000060000" pitchFamily="18" charset="0"/>
                <a:ea typeface="Calibri"/>
                <a:cs typeface="Times New Roman"/>
              </a:rPr>
              <a:t>J'ai vu une vache</a:t>
            </a:r>
          </a:p>
          <a:p>
            <a:r>
              <a:rPr lang="fr-FR" sz="1200" dirty="0">
                <a:latin typeface="Quicksand Book" panose="02070303000000060000" pitchFamily="18" charset="0"/>
                <a:ea typeface="Calibri"/>
                <a:cs typeface="Times New Roman"/>
              </a:rPr>
              <a:t>Qui dansait sur la glace</a:t>
            </a:r>
          </a:p>
          <a:p>
            <a:r>
              <a:rPr lang="fr-FR" sz="1200" dirty="0">
                <a:latin typeface="Quicksand Book" panose="02070303000000060000" pitchFamily="18" charset="0"/>
                <a:ea typeface="Calibri"/>
                <a:cs typeface="Times New Roman"/>
              </a:rPr>
              <a:t>A la Saint Jean d'été</a:t>
            </a:r>
          </a:p>
          <a:p>
            <a:r>
              <a:rPr lang="fr-FR" sz="1200" dirty="0" err="1">
                <a:latin typeface="Quicksand Book" panose="02070303000000060000" pitchFamily="18" charset="0"/>
                <a:ea typeface="Calibri"/>
                <a:cs typeface="Times New Roman"/>
              </a:rPr>
              <a:t>Compèr</a:t>
            </a:r>
            <a:r>
              <a:rPr lang="fr-FR" sz="1200" dirty="0">
                <a:latin typeface="Quicksand Book" panose="02070303000000060000" pitchFamily="18" charset="0"/>
                <a:ea typeface="Calibri"/>
                <a:cs typeface="Times New Roman"/>
              </a:rPr>
              <a:t>' vous mentez</a:t>
            </a:r>
          </a:p>
          <a:p>
            <a:endParaRPr lang="fr-FR" sz="1200" dirty="0">
              <a:latin typeface="Quicksand Book" panose="02070303000000060000" pitchFamily="18" charset="0"/>
              <a:ea typeface="Calibri"/>
              <a:cs typeface="Times New Roman"/>
            </a:endParaRPr>
          </a:p>
          <a:p>
            <a:r>
              <a:rPr lang="fr-FR" sz="1200" dirty="0">
                <a:latin typeface="Quicksand Book" panose="02070303000000060000" pitchFamily="18" charset="0"/>
                <a:ea typeface="Calibri"/>
                <a:cs typeface="Times New Roman"/>
              </a:rPr>
              <a:t>Oh, j'ai vu j'ai vu</a:t>
            </a:r>
          </a:p>
          <a:p>
            <a:r>
              <a:rPr lang="fr-FR" sz="1200" dirty="0" err="1">
                <a:latin typeface="Quicksand Book" panose="02070303000000060000" pitchFamily="18" charset="0"/>
                <a:ea typeface="Calibri"/>
                <a:cs typeface="Times New Roman"/>
              </a:rPr>
              <a:t>Compèr</a:t>
            </a:r>
            <a:r>
              <a:rPr lang="fr-FR" sz="1200" dirty="0">
                <a:latin typeface="Quicksand Book" panose="02070303000000060000" pitchFamily="18" charset="0"/>
                <a:ea typeface="Calibri"/>
                <a:cs typeface="Times New Roman"/>
              </a:rPr>
              <a:t>' qu'as-tu vu ?</a:t>
            </a:r>
          </a:p>
          <a:p>
            <a:r>
              <a:rPr lang="fr-FR" sz="1200" dirty="0">
                <a:latin typeface="Quicksand Book" panose="02070303000000060000" pitchFamily="18" charset="0"/>
                <a:ea typeface="Calibri"/>
                <a:cs typeface="Times New Roman"/>
              </a:rPr>
              <a:t>J'ai vu une grenouille</a:t>
            </a:r>
          </a:p>
          <a:p>
            <a:r>
              <a:rPr lang="fr-FR" sz="1200" dirty="0">
                <a:latin typeface="Quicksand Book" panose="02070303000000060000" pitchFamily="18" charset="0"/>
                <a:ea typeface="Calibri"/>
                <a:cs typeface="Times New Roman"/>
              </a:rPr>
              <a:t>Qui faisait la </a:t>
            </a:r>
            <a:r>
              <a:rPr lang="fr-FR" sz="1200" dirty="0" err="1">
                <a:latin typeface="Quicksand Book" panose="02070303000000060000" pitchFamily="18" charset="0"/>
                <a:ea typeface="Calibri"/>
                <a:cs typeface="Times New Roman"/>
              </a:rPr>
              <a:t>patrouillle</a:t>
            </a:r>
            <a:endParaRPr lang="fr-FR" sz="1200" dirty="0">
              <a:latin typeface="Quicksand Book" panose="02070303000000060000" pitchFamily="18" charset="0"/>
              <a:ea typeface="Calibri"/>
              <a:cs typeface="Times New Roman"/>
            </a:endParaRPr>
          </a:p>
          <a:p>
            <a:r>
              <a:rPr lang="fr-FR" sz="1200" dirty="0">
                <a:latin typeface="Quicksand Book" panose="02070303000000060000" pitchFamily="18" charset="0"/>
                <a:ea typeface="Calibri"/>
                <a:cs typeface="Times New Roman"/>
              </a:rPr>
              <a:t>Le sabre au côté</a:t>
            </a:r>
          </a:p>
          <a:p>
            <a:r>
              <a:rPr lang="fr-FR" sz="1200" dirty="0" err="1">
                <a:latin typeface="Quicksand Book" panose="02070303000000060000" pitchFamily="18" charset="0"/>
                <a:ea typeface="Calibri"/>
                <a:cs typeface="Times New Roman"/>
              </a:rPr>
              <a:t>Compèr</a:t>
            </a:r>
            <a:r>
              <a:rPr lang="fr-FR" sz="1200" dirty="0">
                <a:latin typeface="Quicksand Book" panose="02070303000000060000" pitchFamily="18" charset="0"/>
                <a:ea typeface="Calibri"/>
                <a:cs typeface="Times New Roman"/>
              </a:rPr>
              <a:t>' vous mentez</a:t>
            </a:r>
          </a:p>
          <a:p>
            <a:endParaRPr lang="fr-FR" sz="1200" dirty="0">
              <a:latin typeface="Quicksand Book" panose="02070303000000060000" pitchFamily="18" charset="0"/>
              <a:ea typeface="Calibri"/>
              <a:cs typeface="Times New Roman"/>
            </a:endParaRPr>
          </a:p>
          <a:p>
            <a:r>
              <a:rPr lang="fr-FR" sz="1200" dirty="0">
                <a:latin typeface="Quicksand Book" panose="02070303000000060000" pitchFamily="18" charset="0"/>
                <a:ea typeface="Calibri"/>
                <a:cs typeface="Times New Roman"/>
              </a:rPr>
              <a:t>Ah, j'ai vu j'ai vu</a:t>
            </a:r>
          </a:p>
          <a:p>
            <a:r>
              <a:rPr lang="fr-FR" sz="1200" dirty="0" err="1">
                <a:latin typeface="Quicksand Book" panose="02070303000000060000" pitchFamily="18" charset="0"/>
                <a:ea typeface="Calibri"/>
                <a:cs typeface="Times New Roman"/>
              </a:rPr>
              <a:t>Compèr</a:t>
            </a:r>
            <a:r>
              <a:rPr lang="fr-FR" sz="1200" dirty="0">
                <a:latin typeface="Quicksand Book" panose="02070303000000060000" pitchFamily="18" charset="0"/>
                <a:ea typeface="Calibri"/>
                <a:cs typeface="Times New Roman"/>
              </a:rPr>
              <a:t>' qu'as-tu vu ?</a:t>
            </a:r>
          </a:p>
          <a:p>
            <a:r>
              <a:rPr lang="fr-FR" sz="1200" dirty="0">
                <a:latin typeface="Quicksand Book" panose="02070303000000060000" pitchFamily="18" charset="0"/>
                <a:ea typeface="Calibri"/>
                <a:cs typeface="Times New Roman"/>
              </a:rPr>
              <a:t>J'ai vu un loup</a:t>
            </a:r>
          </a:p>
          <a:p>
            <a:r>
              <a:rPr lang="fr-FR" sz="1200" dirty="0">
                <a:latin typeface="Quicksand Book" panose="02070303000000060000" pitchFamily="18" charset="0"/>
                <a:ea typeface="Calibri"/>
                <a:cs typeface="Times New Roman"/>
              </a:rPr>
              <a:t>Qui vendait des choux</a:t>
            </a:r>
          </a:p>
          <a:p>
            <a:r>
              <a:rPr lang="fr-FR" sz="1200" dirty="0">
                <a:latin typeface="Quicksand Book" panose="02070303000000060000" pitchFamily="18" charset="0"/>
                <a:ea typeface="Calibri"/>
                <a:cs typeface="Times New Roman"/>
              </a:rPr>
              <a:t>Sur la place Labourée</a:t>
            </a:r>
          </a:p>
          <a:p>
            <a:r>
              <a:rPr lang="fr-FR" sz="1200" dirty="0" err="1">
                <a:latin typeface="Quicksand Book" panose="02070303000000060000" pitchFamily="18" charset="0"/>
                <a:ea typeface="Calibri"/>
                <a:cs typeface="Times New Roman"/>
              </a:rPr>
              <a:t>Compèr</a:t>
            </a:r>
            <a:r>
              <a:rPr lang="fr-FR" sz="1200" dirty="0">
                <a:latin typeface="Quicksand Book" panose="02070303000000060000" pitchFamily="18" charset="0"/>
                <a:ea typeface="Calibri"/>
                <a:cs typeface="Times New Roman"/>
              </a:rPr>
              <a:t>' vous mentez</a:t>
            </a:r>
          </a:p>
          <a:p>
            <a:endParaRPr lang="fr-FR" sz="1200" dirty="0">
              <a:latin typeface="Quicksand Book" panose="02070303000000060000" pitchFamily="18" charset="0"/>
              <a:ea typeface="Calibri"/>
              <a:cs typeface="Times New Roman"/>
            </a:endParaRPr>
          </a:p>
          <a:p>
            <a:r>
              <a:rPr lang="fr-FR" sz="1200" dirty="0">
                <a:latin typeface="Quicksand Book" panose="02070303000000060000" pitchFamily="18" charset="0"/>
                <a:ea typeface="Calibri"/>
                <a:cs typeface="Times New Roman"/>
              </a:rPr>
              <a:t>Oh, j'ai vu j'ai vu</a:t>
            </a:r>
          </a:p>
          <a:p>
            <a:r>
              <a:rPr lang="fr-FR" sz="1200" dirty="0" err="1">
                <a:latin typeface="Quicksand Book" panose="02070303000000060000" pitchFamily="18" charset="0"/>
                <a:ea typeface="Calibri"/>
                <a:cs typeface="Times New Roman"/>
              </a:rPr>
              <a:t>Compèr</a:t>
            </a:r>
            <a:r>
              <a:rPr lang="fr-FR" sz="1200" dirty="0">
                <a:latin typeface="Quicksand Book" panose="02070303000000060000" pitchFamily="18" charset="0"/>
                <a:ea typeface="Calibri"/>
                <a:cs typeface="Times New Roman"/>
              </a:rPr>
              <a:t>' qu'as-tu vu ?</a:t>
            </a:r>
          </a:p>
          <a:p>
            <a:r>
              <a:rPr lang="fr-FR" sz="1200" dirty="0">
                <a:latin typeface="Quicksand Book" panose="02070303000000060000" pitchFamily="18" charset="0"/>
                <a:ea typeface="Calibri"/>
                <a:cs typeface="Times New Roman"/>
              </a:rPr>
              <a:t>J'ai vu une anguille</a:t>
            </a:r>
          </a:p>
          <a:p>
            <a:r>
              <a:rPr lang="fr-FR" sz="1200" dirty="0">
                <a:latin typeface="Quicksand Book" panose="02070303000000060000" pitchFamily="18" charset="0"/>
                <a:ea typeface="Calibri"/>
                <a:cs typeface="Times New Roman"/>
              </a:rPr>
              <a:t>Qui coiffait sa fille</a:t>
            </a:r>
          </a:p>
          <a:p>
            <a:r>
              <a:rPr lang="fr-FR" sz="1200" dirty="0">
                <a:latin typeface="Quicksand Book" panose="02070303000000060000" pitchFamily="18" charset="0"/>
                <a:ea typeface="Calibri"/>
                <a:cs typeface="Times New Roman"/>
              </a:rPr>
              <a:t>Pour s'aller marier</a:t>
            </a:r>
          </a:p>
          <a:p>
            <a:r>
              <a:rPr lang="fr-FR" sz="1200" dirty="0" err="1">
                <a:latin typeface="Quicksand Book" panose="02070303000000060000" pitchFamily="18" charset="0"/>
                <a:ea typeface="Calibri"/>
                <a:cs typeface="Times New Roman"/>
              </a:rPr>
              <a:t>Compèr</a:t>
            </a:r>
            <a:r>
              <a:rPr lang="fr-FR" sz="1200" dirty="0">
                <a:latin typeface="Quicksand Book" panose="02070303000000060000" pitchFamily="18" charset="0"/>
                <a:ea typeface="Calibri"/>
                <a:cs typeface="Times New Roman"/>
              </a:rPr>
              <a:t>' vous mentez</a:t>
            </a:r>
          </a:p>
          <a:p>
            <a:endParaRPr lang="fr-FR" sz="1200" dirty="0" smtClean="0">
              <a:latin typeface="Quicksand Book" panose="02070303000000060000" pitchFamily="18" charset="0"/>
              <a:ea typeface="Calibri"/>
              <a:cs typeface="Times New Roman"/>
            </a:endParaRPr>
          </a:p>
          <a:p>
            <a:r>
              <a:rPr lang="fr-FR" sz="1200" dirty="0" smtClean="0">
                <a:latin typeface="Quicksand Book" panose="02070303000000060000" pitchFamily="18" charset="0"/>
                <a:ea typeface="Calibri"/>
                <a:cs typeface="Times New Roman"/>
              </a:rPr>
              <a:t>Claude </a:t>
            </a:r>
            <a:r>
              <a:rPr lang="fr-FR" sz="1200" dirty="0">
                <a:latin typeface="Quicksand Book" panose="02070303000000060000" pitchFamily="18" charset="0"/>
                <a:ea typeface="Calibri"/>
                <a:cs typeface="Times New Roman"/>
              </a:rPr>
              <a:t>ROY,</a:t>
            </a:r>
          </a:p>
          <a:p>
            <a:endParaRPr lang="fr-FR" sz="1200" dirty="0">
              <a:latin typeface="Quicksand Book" panose="02070303000000060000" pitchFamily="18" charset="0"/>
              <a:ea typeface="Calibri"/>
              <a:cs typeface="Times New Roman"/>
            </a:endParaRPr>
          </a:p>
          <a:p>
            <a:r>
              <a:rPr lang="fr-FR" sz="1200" dirty="0">
                <a:latin typeface="Quicksand Book" panose="02070303000000060000" pitchFamily="18" charset="0"/>
                <a:ea typeface="Calibri"/>
                <a:cs typeface="Times New Roman"/>
              </a:rPr>
              <a:t>La poésie populaire</a:t>
            </a:r>
            <a:endParaRPr lang="fr-FR" sz="1200" dirty="0"/>
          </a:p>
        </p:txBody>
      </p:sp>
      <p:cxnSp>
        <p:nvCxnSpPr>
          <p:cNvPr id="10" name="Connecteur droit 9"/>
          <p:cNvCxnSpPr/>
          <p:nvPr/>
        </p:nvCxnSpPr>
        <p:spPr>
          <a:xfrm>
            <a:off x="2636912" y="30598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636912" y="342916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636912" y="377460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636912" y="41439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636912" y="450397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636912" y="514408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636912" y="5513416"/>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2636912" y="585885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2636912" y="622818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636912" y="658822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pied de page 3"/>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27</a:t>
            </a:fld>
            <a:endParaRPr lang="fr-FR"/>
          </a:p>
        </p:txBody>
      </p:sp>
    </p:spTree>
    <p:extLst>
      <p:ext uri="{BB962C8B-B14F-4D97-AF65-F5344CB8AC3E}">
        <p14:creationId xmlns:p14="http://schemas.microsoft.com/office/powerpoint/2010/main" val="1259062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à coins arrondis 1"/>
          <p:cNvSpPr/>
          <p:nvPr/>
        </p:nvSpPr>
        <p:spPr>
          <a:xfrm>
            <a:off x="223837" y="24066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custDash>
              <a:ds d="299961" sp="299961"/>
              <a:ds d="100000" sp="299961"/>
            </a:custDash>
          </a:ln>
        </p:spPr>
        <p:txBody>
          <a:bodyPr lIns="0" tIns="0" rIns="0" bIns="0"/>
          <a:lstStyle/>
          <a:p>
            <a:endParaRPr lang="fr-FR"/>
          </a:p>
        </p:txBody>
      </p:sp>
      <p:sp>
        <p:nvSpPr>
          <p:cNvPr id="14" name="Rectangle 3"/>
          <p:cNvSpPr>
            <a:spLocks noChangeArrowheads="1"/>
          </p:cNvSpPr>
          <p:nvPr/>
        </p:nvSpPr>
        <p:spPr bwMode="auto">
          <a:xfrm>
            <a:off x="-63499" y="6737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00FF"/>
                </a:solidFill>
                <a:effectLst/>
                <a:latin typeface="cinnamon cake" pitchFamily="2" charset="0"/>
                <a:ea typeface="Calibri" pitchFamily="34" charset="0"/>
                <a:cs typeface="Times New Roman" pitchFamily="18" charset="0"/>
              </a:rPr>
              <a:t>Ecriture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8" name="Groupe 67"/>
          <p:cNvGrpSpPr/>
          <p:nvPr/>
        </p:nvGrpSpPr>
        <p:grpSpPr>
          <a:xfrm>
            <a:off x="136789" y="1307429"/>
            <a:ext cx="1759159" cy="1360869"/>
            <a:chOff x="155211" y="1319682"/>
            <a:chExt cx="1759159" cy="1354962"/>
          </a:xfrm>
        </p:grpSpPr>
        <p:sp>
          <p:nvSpPr>
            <p:cNvPr id="69"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70" name="Zone de texte 153"/>
            <p:cNvSpPr txBox="1"/>
            <p:nvPr/>
          </p:nvSpPr>
          <p:spPr>
            <a:xfrm>
              <a:off x="155211" y="1319682"/>
              <a:ext cx="1759159"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E9</a:t>
              </a:r>
            </a:p>
            <a:p>
              <a:pPr algn="ctr">
                <a:spcAft>
                  <a:spcPts val="0"/>
                </a:spcAft>
              </a:pPr>
              <a:r>
                <a:rPr lang="fr-FR" sz="1000" dirty="0">
                  <a:solidFill>
                    <a:srgbClr val="FF00FF"/>
                  </a:solidFill>
                  <a:latin typeface="cinnamon cake"/>
                  <a:ea typeface="Calibri"/>
                  <a:cs typeface="Times New Roman"/>
                </a:rPr>
                <a:t>Je sais rédiger </a:t>
              </a:r>
              <a:r>
                <a:rPr lang="fr-FR" sz="1000" dirty="0" smtClean="0">
                  <a:solidFill>
                    <a:srgbClr val="FF00FF"/>
                  </a:solidFill>
                  <a:latin typeface="cinnamon cake"/>
                  <a:ea typeface="Calibri"/>
                  <a:cs typeface="Times New Roman"/>
                </a:rPr>
                <a:t>une recette ou une notice.</a:t>
              </a:r>
              <a:endParaRPr lang="fr-FR" sz="3200" dirty="0">
                <a:effectLst/>
                <a:latin typeface="Calibri"/>
                <a:ea typeface="Calibri"/>
                <a:cs typeface="Times New Roman"/>
              </a:endParaRPr>
            </a:p>
            <a:p>
              <a:pPr>
                <a:lnSpc>
                  <a:spcPct val="115000"/>
                </a:lnSpc>
                <a:spcAft>
                  <a:spcPts val="1000"/>
                </a:spcAft>
              </a:pPr>
              <a:r>
                <a:rPr lang="fr-FR" sz="3200" dirty="0">
                  <a:solidFill>
                    <a:srgbClr val="FF00FF"/>
                  </a:solidFill>
                  <a:effectLst/>
                  <a:latin typeface="Calibri"/>
                  <a:ea typeface="Calibri"/>
                  <a:cs typeface="Times New Roman"/>
                </a:rPr>
                <a:t> </a:t>
              </a:r>
              <a:endParaRPr lang="fr-FR" sz="32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600" dirty="0">
                  <a:effectLst/>
                  <a:latin typeface="Quicksand Book" panose="02070303000000060000" pitchFamily="18" charset="0"/>
                  <a:ea typeface="Calibri"/>
                  <a:cs typeface="Times New Roman"/>
                </a:rPr>
                <a:t> </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sp>
        <p:nvSpPr>
          <p:cNvPr id="36" name="ZoneTexte 35"/>
          <p:cNvSpPr txBox="1"/>
          <p:nvPr/>
        </p:nvSpPr>
        <p:spPr>
          <a:xfrm>
            <a:off x="2924944" y="1663280"/>
            <a:ext cx="1765843" cy="600164"/>
          </a:xfrm>
          <a:prstGeom prst="rect">
            <a:avLst/>
          </a:prstGeom>
          <a:noFill/>
        </p:spPr>
        <p:txBody>
          <a:bodyPr wrap="square" rtlCol="0">
            <a:spAutoFit/>
          </a:bodyPr>
          <a:lstStyle/>
          <a:p>
            <a:r>
              <a:rPr lang="fr-FR" sz="1100" dirty="0">
                <a:latin typeface="Quicksand Book" panose="02070303000000060000" pitchFamily="18" charset="0"/>
              </a:rPr>
              <a:t>Ecris </a:t>
            </a:r>
            <a:r>
              <a:rPr lang="fr-FR" sz="1100" dirty="0" smtClean="0">
                <a:latin typeface="Quicksand Book" panose="02070303000000060000" pitchFamily="18" charset="0"/>
              </a:rPr>
              <a:t>une recette imaginaire, de soupe de sorcière.</a:t>
            </a:r>
            <a:endParaRPr lang="fr-FR" sz="1100" dirty="0">
              <a:latin typeface="Quicksand Book" panose="02070303000000060000" pitchFamily="18" charset="0"/>
            </a:endParaRPr>
          </a:p>
        </p:txBody>
      </p:sp>
      <p:sp>
        <p:nvSpPr>
          <p:cNvPr id="37" name="Ruban vers le bas 36"/>
          <p:cNvSpPr/>
          <p:nvPr/>
        </p:nvSpPr>
        <p:spPr>
          <a:xfrm>
            <a:off x="2436801" y="1368403"/>
            <a:ext cx="2552619" cy="103507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1403548" y="2199241"/>
            <a:ext cx="366882" cy="443410"/>
            <a:chOff x="5852840" y="8367576"/>
            <a:chExt cx="366882" cy="443410"/>
          </a:xfrm>
        </p:grpSpPr>
        <p:pic>
          <p:nvPicPr>
            <p:cNvPr id="17" name="Image 1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8" name="Image 17"/>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nvGrpSpPr>
          <p:cNvPr id="20" name="Groupe 19"/>
          <p:cNvGrpSpPr/>
          <p:nvPr/>
        </p:nvGrpSpPr>
        <p:grpSpPr>
          <a:xfrm>
            <a:off x="404664" y="3059832"/>
            <a:ext cx="6142858" cy="3600400"/>
            <a:chOff x="2636912" y="3059832"/>
            <a:chExt cx="3910610" cy="3600400"/>
          </a:xfrm>
        </p:grpSpPr>
        <p:cxnSp>
          <p:nvCxnSpPr>
            <p:cNvPr id="10" name="Connecteur droit 9"/>
            <p:cNvCxnSpPr/>
            <p:nvPr/>
          </p:nvCxnSpPr>
          <p:spPr>
            <a:xfrm>
              <a:off x="2636912" y="30598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636912" y="342916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636912" y="377460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636912" y="41439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636912" y="450397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636912" y="521609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636912" y="558542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2636912" y="593086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2636912" y="630019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636912" y="66602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p:cNvCxnSpPr/>
          <p:nvPr/>
        </p:nvCxnSpPr>
        <p:spPr>
          <a:xfrm>
            <a:off x="404664" y="486003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04664" y="701629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04664" y="7385624"/>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404664" y="7731060"/>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04664" y="810039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04664" y="846043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51" y="1979712"/>
            <a:ext cx="349220" cy="671158"/>
          </a:xfrm>
          <a:prstGeom prst="rect">
            <a:avLst/>
          </a:prstGeom>
        </p:spPr>
      </p:pic>
      <p:sp>
        <p:nvSpPr>
          <p:cNvPr id="4" name="Espace réservé du pied de page 3"/>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5" name="Espace réservé du numéro de diapositive 4"/>
          <p:cNvSpPr>
            <a:spLocks noGrp="1"/>
          </p:cNvSpPr>
          <p:nvPr>
            <p:ph type="sldNum" sz="quarter" idx="12"/>
          </p:nvPr>
        </p:nvSpPr>
        <p:spPr/>
        <p:txBody>
          <a:bodyPr/>
          <a:lstStyle/>
          <a:p>
            <a:fld id="{1473093C-0CA7-4B79-A746-F5F6C1908E8F}" type="slidenum">
              <a:rPr lang="fr-FR" smtClean="0"/>
              <a:t>28</a:t>
            </a:fld>
            <a:endParaRPr lang="fr-FR"/>
          </a:p>
        </p:txBody>
      </p:sp>
    </p:spTree>
    <p:extLst>
      <p:ext uri="{BB962C8B-B14F-4D97-AF65-F5344CB8AC3E}">
        <p14:creationId xmlns:p14="http://schemas.microsoft.com/office/powerpoint/2010/main" val="442962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à coins arrondis 1"/>
          <p:cNvSpPr/>
          <p:nvPr/>
        </p:nvSpPr>
        <p:spPr>
          <a:xfrm>
            <a:off x="223837" y="24066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custDash>
              <a:ds d="299961" sp="299961"/>
              <a:ds d="100000" sp="299961"/>
            </a:custDash>
          </a:ln>
        </p:spPr>
        <p:txBody>
          <a:bodyPr lIns="0" tIns="0" rIns="0" bIns="0"/>
          <a:lstStyle/>
          <a:p>
            <a:endParaRPr lang="fr-FR"/>
          </a:p>
        </p:txBody>
      </p:sp>
      <p:sp>
        <p:nvSpPr>
          <p:cNvPr id="14" name="Rectangle 3"/>
          <p:cNvSpPr>
            <a:spLocks noChangeArrowheads="1"/>
          </p:cNvSpPr>
          <p:nvPr/>
        </p:nvSpPr>
        <p:spPr bwMode="auto">
          <a:xfrm>
            <a:off x="-63499" y="6737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00FF"/>
                </a:solidFill>
                <a:effectLst/>
                <a:latin typeface="cinnamon cake" pitchFamily="2" charset="0"/>
                <a:ea typeface="Calibri" pitchFamily="34" charset="0"/>
                <a:cs typeface="Times New Roman" pitchFamily="18" charset="0"/>
              </a:rPr>
              <a:t>Ecriture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8" name="Groupe 67"/>
          <p:cNvGrpSpPr/>
          <p:nvPr/>
        </p:nvGrpSpPr>
        <p:grpSpPr>
          <a:xfrm>
            <a:off x="136789" y="1307429"/>
            <a:ext cx="1759159" cy="1360869"/>
            <a:chOff x="155211" y="1319682"/>
            <a:chExt cx="1759159" cy="1354962"/>
          </a:xfrm>
        </p:grpSpPr>
        <p:sp>
          <p:nvSpPr>
            <p:cNvPr id="69"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70" name="Zone de texte 153"/>
            <p:cNvSpPr txBox="1"/>
            <p:nvPr/>
          </p:nvSpPr>
          <p:spPr>
            <a:xfrm>
              <a:off x="155211" y="1319682"/>
              <a:ext cx="1759159"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E10</a:t>
              </a:r>
            </a:p>
            <a:p>
              <a:pPr algn="ctr">
                <a:spcAft>
                  <a:spcPts val="0"/>
                </a:spcAft>
              </a:pPr>
              <a:r>
                <a:rPr lang="fr-FR" sz="1000" dirty="0">
                  <a:solidFill>
                    <a:srgbClr val="FF00FF"/>
                  </a:solidFill>
                  <a:latin typeface="cinnamon cake"/>
                  <a:ea typeface="Calibri"/>
                  <a:cs typeface="Times New Roman"/>
                </a:rPr>
                <a:t>Je sais rédiger une lettre ou un </a:t>
              </a:r>
              <a:r>
                <a:rPr lang="fr-FR" sz="1000" dirty="0" smtClean="0">
                  <a:solidFill>
                    <a:srgbClr val="FF00FF"/>
                  </a:solidFill>
                  <a:latin typeface="cinnamon cake"/>
                  <a:ea typeface="Calibri"/>
                  <a:cs typeface="Times New Roman"/>
                </a:rPr>
                <a:t>courriel.</a:t>
              </a:r>
              <a:endParaRPr lang="fr-FR" sz="32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600" dirty="0">
                  <a:effectLst/>
                  <a:latin typeface="Quicksand Book" panose="02070303000000060000" pitchFamily="18" charset="0"/>
                  <a:ea typeface="Calibri"/>
                  <a:cs typeface="Times New Roman"/>
                </a:rPr>
                <a:t> </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sp>
        <p:nvSpPr>
          <p:cNvPr id="36" name="ZoneTexte 35"/>
          <p:cNvSpPr txBox="1"/>
          <p:nvPr/>
        </p:nvSpPr>
        <p:spPr>
          <a:xfrm>
            <a:off x="2830188" y="1638954"/>
            <a:ext cx="1765843" cy="1107996"/>
          </a:xfrm>
          <a:prstGeom prst="rect">
            <a:avLst/>
          </a:prstGeom>
          <a:noFill/>
        </p:spPr>
        <p:txBody>
          <a:bodyPr wrap="square" rtlCol="0">
            <a:spAutoFit/>
          </a:bodyPr>
          <a:lstStyle/>
          <a:p>
            <a:r>
              <a:rPr lang="fr-FR" sz="1100" dirty="0" smtClean="0">
                <a:latin typeface="Quicksand Book" panose="02070303000000060000" pitchFamily="18" charset="0"/>
              </a:rPr>
              <a:t>Tu es parti en voyage dans un pays merveilleux. Ecris une lettre à tes parents pour leur donner des nouvelles,</a:t>
            </a:r>
            <a:endParaRPr lang="fr-FR" sz="1100" dirty="0">
              <a:latin typeface="Quicksand Book" panose="02070303000000060000" pitchFamily="18" charset="0"/>
            </a:endParaRPr>
          </a:p>
        </p:txBody>
      </p:sp>
      <p:sp>
        <p:nvSpPr>
          <p:cNvPr id="37" name="Ruban vers le bas 36"/>
          <p:cNvSpPr/>
          <p:nvPr/>
        </p:nvSpPr>
        <p:spPr>
          <a:xfrm>
            <a:off x="2436801" y="1368403"/>
            <a:ext cx="2552619" cy="137854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1403548" y="2199241"/>
            <a:ext cx="366882" cy="443410"/>
            <a:chOff x="5852840" y="8367576"/>
            <a:chExt cx="366882" cy="443410"/>
          </a:xfrm>
        </p:grpSpPr>
        <p:pic>
          <p:nvPicPr>
            <p:cNvPr id="17" name="Image 1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8" name="Image 17"/>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nvGrpSpPr>
          <p:cNvPr id="20" name="Groupe 19"/>
          <p:cNvGrpSpPr/>
          <p:nvPr/>
        </p:nvGrpSpPr>
        <p:grpSpPr>
          <a:xfrm>
            <a:off x="404664" y="3059832"/>
            <a:ext cx="6142858" cy="3600400"/>
            <a:chOff x="2636912" y="3059832"/>
            <a:chExt cx="3910610" cy="3600400"/>
          </a:xfrm>
        </p:grpSpPr>
        <p:cxnSp>
          <p:nvCxnSpPr>
            <p:cNvPr id="10" name="Connecteur droit 9"/>
            <p:cNvCxnSpPr/>
            <p:nvPr/>
          </p:nvCxnSpPr>
          <p:spPr>
            <a:xfrm>
              <a:off x="2636912" y="30598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636912" y="342916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636912" y="377460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636912" y="41439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636912" y="450397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636912" y="521609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636912" y="558542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2636912" y="593086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2636912" y="630019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636912" y="66602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p:cNvCxnSpPr/>
          <p:nvPr/>
        </p:nvCxnSpPr>
        <p:spPr>
          <a:xfrm>
            <a:off x="404664" y="486003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04664" y="701629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04664" y="7385624"/>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404664" y="7731060"/>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04664" y="810039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04664" y="846043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84" y="2078528"/>
            <a:ext cx="646559" cy="576450"/>
          </a:xfrm>
          <a:prstGeom prst="rect">
            <a:avLst/>
          </a:prstGeom>
        </p:spPr>
      </p:pic>
      <p:sp>
        <p:nvSpPr>
          <p:cNvPr id="5" name="Espace réservé du pied de page 4"/>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29</a:t>
            </a:fld>
            <a:endParaRPr lang="fr-FR"/>
          </a:p>
        </p:txBody>
      </p:sp>
    </p:spTree>
    <p:extLst>
      <p:ext uri="{BB962C8B-B14F-4D97-AF65-F5344CB8AC3E}">
        <p14:creationId xmlns:p14="http://schemas.microsoft.com/office/powerpoint/2010/main" val="672093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392" y="366184"/>
            <a:ext cx="6957392" cy="173368"/>
          </a:xfrm>
        </p:spPr>
        <p:txBody>
          <a:bodyPr>
            <a:normAutofit fontScale="90000"/>
          </a:bodyPr>
          <a:lstStyle/>
          <a:p>
            <a:r>
              <a:rPr lang="fr-FR" sz="2000" dirty="0" smtClean="0">
                <a:latin typeface="Always In My Heart" panose="02000603000000000000" pitchFamily="2" charset="0"/>
                <a:ea typeface="Always In My Heart" panose="02000603000000000000" pitchFamily="2" charset="0"/>
              </a:rPr>
              <a:t>Histoire lue par l’adulte:</a:t>
            </a:r>
            <a:r>
              <a:rPr lang="fr-FR" sz="1400" dirty="0">
                <a:latin typeface="Always In My Heart" panose="02000603000000000000" pitchFamily="2" charset="0"/>
                <a:ea typeface="Always In My Heart" panose="02000603000000000000" pitchFamily="2" charset="0"/>
              </a:rPr>
              <a:t/>
            </a:r>
            <a:br>
              <a:rPr lang="fr-FR" sz="1400" dirty="0">
                <a:latin typeface="Always In My Heart" panose="02000603000000000000" pitchFamily="2" charset="0"/>
                <a:ea typeface="Always In My Heart" panose="02000603000000000000" pitchFamily="2" charset="0"/>
              </a:rPr>
            </a:br>
            <a:r>
              <a:rPr lang="fr-FR" sz="1200" i="1" dirty="0" smtClean="0">
                <a:latin typeface="Quicksand Book" panose="02070303000000060000" pitchFamily="18" charset="0"/>
                <a:ea typeface="Always In My Heart" panose="02000603000000000000" pitchFamily="2" charset="0"/>
              </a:rPr>
              <a:t>FD2: les élèves colorient suite à a lecture:</a:t>
            </a:r>
            <a:br>
              <a:rPr lang="fr-FR" sz="1200" i="1" dirty="0" smtClean="0">
                <a:latin typeface="Quicksand Book" panose="02070303000000060000" pitchFamily="18" charset="0"/>
                <a:ea typeface="Always In My Heart" panose="02000603000000000000" pitchFamily="2" charset="0"/>
              </a:rPr>
            </a:br>
            <a:r>
              <a:rPr lang="fr-FR" sz="1200" i="1" dirty="0" smtClean="0">
                <a:latin typeface="Quicksand Book" panose="02070303000000060000" pitchFamily="18" charset="0"/>
                <a:ea typeface="Always In My Heart" panose="02000603000000000000" pitchFamily="2" charset="0"/>
              </a:rPr>
              <a:t>1 Les personnages de l’histoire; 2 Ce que le personnage veut manger; 3 l’environnement de l’histoire; 4 Ce que veut faire le personnage pour manger</a:t>
            </a:r>
            <a:endParaRPr lang="fr-FR" sz="1200" i="1" dirty="0">
              <a:latin typeface="Quicksand Book" panose="02070303000000060000" pitchFamily="18" charset="0"/>
              <a:ea typeface="Always In My Heart" panose="02000603000000000000" pitchFamily="2" charset="0"/>
            </a:endParaRPr>
          </a:p>
        </p:txBody>
      </p:sp>
      <p:sp>
        <p:nvSpPr>
          <p:cNvPr id="7" name="Rectangle 3"/>
          <p:cNvSpPr>
            <a:spLocks noGrp="1" noChangeArrowheads="1"/>
          </p:cNvSpPr>
          <p:nvPr>
            <p:ph idx="1"/>
          </p:nvPr>
        </p:nvSpPr>
        <p:spPr bwMode="auto">
          <a:xfrm>
            <a:off x="229766" y="631885"/>
            <a:ext cx="6398468" cy="800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altLang="fr-FR" sz="1400" b="1" i="0" u="sng"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LA GRANDE PÊCHE DU LOUP</a:t>
            </a:r>
            <a:endParaRPr kumimoji="0" lang="fr-FR" altLang="fr-FR" sz="600" b="0" i="0" u="sng"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fr-FR" altLang="fr-FR" sz="1000" b="0" i="1"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Conté par Gilles </a:t>
            </a:r>
            <a:r>
              <a:rPr kumimoji="0" lang="fr-FR" altLang="fr-FR" sz="1000" b="0" i="1"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Bizouerne</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fr-FR" altLang="fr-FR" sz="1000" b="0" i="1"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Petits contes du tapis, Seuil 2008</a:t>
            </a:r>
          </a:p>
          <a:p>
            <a:pPr marL="0" marR="0" lvl="0" indent="0" defTabSz="914400" rtl="0" eaLnBrk="0" fontAlgn="base" latinLnBrk="0" hangingPunct="0">
              <a:lnSpc>
                <a:spcPct val="100000"/>
              </a:lnSpc>
              <a:spcBef>
                <a:spcPct val="0"/>
              </a:spcBef>
              <a:spcAft>
                <a:spcPct val="0"/>
              </a:spcAft>
              <a:buClrTx/>
              <a:buSzTx/>
              <a:buFontTx/>
              <a:buNone/>
              <a:tabLst>
                <a:tab pos="457200" algn="l"/>
              </a:tabLst>
            </a:pP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C’est un dur hiver, la neige recouvre la terre. Le Loup a faim, très faim. Il fouille dans les buissons, renifle au bord des chemins, mais il ne trouve rien. Rien à manger. Rien à se mettre sous la dent !</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Enfin, il arrive près d’un étang. Zut ! L’eau est toute gelée, toute glacée. Le Loup se gratte la tête : comment faire pour attraper des poissons ?</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Soudain, voici Renard le rusé, Renard le farceur.</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lvl="1"/>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bonjour compère Loup, comment vas-tu ?</a:t>
            </a:r>
            <a:endParaRPr kumimoji="0" lang="fr-FR" altLang="fr-FR" sz="1200" b="0" i="0" u="none" strike="noStrike" cap="none" normalizeH="0" baseline="0" dirty="0" smtClean="0">
              <a:ln>
                <a:noFill/>
              </a:ln>
              <a:solidFill>
                <a:schemeClr val="tx1"/>
              </a:solidFill>
              <a:effectLst/>
              <a:latin typeface="Quicksand Book" panose="02070303000000060000" pitchFamily="18" charset="0"/>
            </a:endParaRPr>
          </a:p>
          <a:p>
            <a:pPr lvl="1"/>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Pas très bien, j’ai trop faim ! je voulais attraper des poissons mais le lac est complètement gelé.</a:t>
            </a:r>
            <a:endParaRPr kumimoji="0" lang="fr-FR" altLang="fr-FR" sz="1200" b="0" i="0" u="none" strike="noStrike" cap="none" normalizeH="0" baseline="0" dirty="0" smtClean="0">
              <a:ln>
                <a:noFill/>
              </a:ln>
              <a:solidFill>
                <a:schemeClr val="tx1"/>
              </a:solidFill>
              <a:effectLst/>
              <a:latin typeface="Quicksand Book" panose="02070303000000060000" pitchFamily="18" charset="0"/>
            </a:endParaRPr>
          </a:p>
          <a:p>
            <a:pPr lvl="1"/>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Hé le Loup ! Viens voir par là, il y a un trou dans la glace ! Accroche ce seau au bout de ta queue et plonge-la dans l’eau. Tu pourras pêcher tous les poissons que tu veux.</a:t>
            </a:r>
            <a:endParaRPr kumimoji="0" lang="fr-FR" altLang="fr-FR" sz="12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Le Loup se frotte les pattes :</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lvl="1"/>
            <a:r>
              <a:rPr lang="fr-FR" altLang="fr-FR" sz="1200" dirty="0">
                <a:latin typeface="Quicksand Book" panose="02070303000000060000" pitchFamily="18" charset="0"/>
                <a:ea typeface="Times New Roman" panose="02020603050405020304" pitchFamily="18" charset="0"/>
              </a:rPr>
              <a:t>Quelle bonne idée ! J’ai de la chance de t’avoir </a:t>
            </a:r>
            <a:r>
              <a:rPr lang="fr-FR" altLang="fr-FR" sz="1200" dirty="0" smtClean="0">
                <a:latin typeface="Quicksand Book" panose="02070303000000060000" pitchFamily="18" charset="0"/>
                <a:ea typeface="Times New Roman" panose="02020603050405020304" pitchFamily="18" charset="0"/>
              </a:rPr>
              <a:t>rencontré. </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Aide-moi à accrocher le seau à ma queue, dit le Loup au Renard. Serre fort, mon ami, la corde doit être bien attachée. J’ai l’intention d’attraper plein de poissons, des dizaines, des centaines, des millions !</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Le Renard fait un nœud, un double nœud, un triple nœud ! Puis il dit :</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lvl="1"/>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Quand ta queue sera dans l’eau, ne bouge pas, sinon, tu feras peur aux poissons. Et crois-moi, plus tu attendras, plus tu en attraperas !</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Le loup plonge doucement sa queue dans le trou.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Ouh</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 là, là, c’est mouillé ! Ah,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gla</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gla</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 que c’est froid ! Il claque des dents, frissonne toute la nuit.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Ouh</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 là, là ! Ah,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gla</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gla</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 ! Toute la nuit, l’eau gèle, la glace se resserre autour de sa queue. Elle devient de plus en plus lourde. Alors le Loup se lèche les babines :</a:t>
            </a:r>
            <a:r>
              <a:rPr lang="fr-FR" altLang="fr-FR" sz="600" dirty="0" smtClean="0">
                <a:latin typeface="Quicksand Book" panose="02070303000000060000" pitchFamily="18" charset="0"/>
              </a:rPr>
              <a:t> </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J’attrape des tonnes de poissons.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Mmm</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 ça va être bon !</a:t>
            </a:r>
            <a:endParaRPr kumimoji="0" lang="fr-FR" altLang="fr-FR" sz="12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Il attend longtemps, longtemps.</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Le soleil va se lever, il est temps de s’en aller. Le Loup tire sur sa queue mais la glace l’emprisonne. Il tire encore, tire plus fort : ses pattes glissent sur la glace. Il se débat, il crie, il hurle :</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lvl="1"/>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Renard, où es-tu ? J’ai pêché trop de poissons, mon seau est lourd, lourd, lourd ! Ami Renard, au secours !</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Mais le Renard reste caché, s’amuse de le voir coincé. Au loin, des chasseurs et leurs chiens entendent les hurlements, ils s’approchent rapidement. Vite, le Loup tente de s’échapper, il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tiiire</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 fort sur sa queue, oh hisse §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Tiiiiire</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 de plus en plus fort, oh hisse !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Tiiiiiiire</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CRAC ! Il s’est arraché la queue au ras des fesses ! </a:t>
            </a:r>
            <a:r>
              <a:rPr kumimoji="0" lang="fr-FR" altLang="fr-FR" sz="1200" b="0" i="0" u="none" strike="noStrike" cap="none" normalizeH="0" baseline="0" dirty="0" err="1" smtClean="0">
                <a:ln>
                  <a:noFill/>
                </a:ln>
                <a:solidFill>
                  <a:schemeClr val="tx1"/>
                </a:solidFill>
                <a:effectLst/>
                <a:latin typeface="Quicksand Book" panose="02070303000000060000" pitchFamily="18" charset="0"/>
                <a:ea typeface="Times New Roman" panose="02020603050405020304" pitchFamily="18" charset="0"/>
              </a:rPr>
              <a:t>Ouuuuuh</a:t>
            </a: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 ça fait mal !</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Il s’enfuit à toute vitesse, disparaît dans la forêt. Depuis ce jour, le Loup à la queue arrachée cherche le Renard pour se venger.</a:t>
            </a:r>
            <a:endParaRPr kumimoji="0" lang="fr-FR" altLang="fr-FR" sz="600" b="0" i="0" u="none" strike="noStrike" cap="none" normalizeH="0" baseline="0" dirty="0" smtClean="0">
              <a:ln>
                <a:noFill/>
              </a:ln>
              <a:solidFill>
                <a:schemeClr val="tx1"/>
              </a:solidFill>
              <a:effectLst/>
              <a:latin typeface="Quicksand Book" panose="02070303000000060000" pitchFamily="18" charset="0"/>
            </a:endParaRPr>
          </a:p>
        </p:txBody>
      </p:sp>
      <p:sp>
        <p:nvSpPr>
          <p:cNvPr id="5" name="Espace réservé du pied de page 4"/>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3</a:t>
            </a:fld>
            <a:endParaRPr lang="fr-FR"/>
          </a:p>
        </p:txBody>
      </p:sp>
    </p:spTree>
    <p:extLst>
      <p:ext uri="{BB962C8B-B14F-4D97-AF65-F5344CB8AC3E}">
        <p14:creationId xmlns:p14="http://schemas.microsoft.com/office/powerpoint/2010/main" val="3764442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à coins arrondis 1"/>
          <p:cNvSpPr/>
          <p:nvPr/>
        </p:nvSpPr>
        <p:spPr>
          <a:xfrm>
            <a:off x="223837" y="24066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custDash>
              <a:ds d="299961" sp="299961"/>
              <a:ds d="100000" sp="299961"/>
            </a:custDash>
          </a:ln>
        </p:spPr>
        <p:txBody>
          <a:bodyPr lIns="0" tIns="0" rIns="0" bIns="0"/>
          <a:lstStyle/>
          <a:p>
            <a:endParaRPr lang="fr-FR"/>
          </a:p>
        </p:txBody>
      </p:sp>
      <p:sp>
        <p:nvSpPr>
          <p:cNvPr id="14" name="Rectangle 3"/>
          <p:cNvSpPr>
            <a:spLocks noChangeArrowheads="1"/>
          </p:cNvSpPr>
          <p:nvPr/>
        </p:nvSpPr>
        <p:spPr bwMode="auto">
          <a:xfrm>
            <a:off x="-63499" y="6737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00FF"/>
                </a:solidFill>
                <a:effectLst/>
                <a:latin typeface="cinnamon cake" pitchFamily="2" charset="0"/>
                <a:ea typeface="Calibri" pitchFamily="34" charset="0"/>
                <a:cs typeface="Times New Roman" pitchFamily="18" charset="0"/>
              </a:rPr>
              <a:t>Ecriture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8" name="Groupe 67"/>
          <p:cNvGrpSpPr/>
          <p:nvPr/>
        </p:nvGrpSpPr>
        <p:grpSpPr>
          <a:xfrm>
            <a:off x="104006" y="1239686"/>
            <a:ext cx="1851324" cy="1428612"/>
            <a:chOff x="122428" y="1252233"/>
            <a:chExt cx="1851324" cy="1422411"/>
          </a:xfrm>
        </p:grpSpPr>
        <p:sp>
          <p:nvSpPr>
            <p:cNvPr id="69"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70" name="Zone de texte 153"/>
            <p:cNvSpPr txBox="1"/>
            <p:nvPr/>
          </p:nvSpPr>
          <p:spPr>
            <a:xfrm>
              <a:off x="122428" y="1252233"/>
              <a:ext cx="1851324"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E11</a:t>
              </a:r>
            </a:p>
            <a:p>
              <a:pPr algn="ctr">
                <a:spcAft>
                  <a:spcPts val="0"/>
                </a:spcAft>
              </a:pPr>
              <a:r>
                <a:rPr lang="fr-FR" sz="1000" dirty="0">
                  <a:solidFill>
                    <a:srgbClr val="FF00FF"/>
                  </a:solidFill>
                  <a:latin typeface="cinnamon cake"/>
                  <a:ea typeface="Calibri"/>
                  <a:cs typeface="Times New Roman"/>
                </a:rPr>
                <a:t>Je sais rédiger des comptes rendus et protocoles </a:t>
              </a:r>
              <a:r>
                <a:rPr lang="fr-FR" sz="1000" dirty="0" smtClean="0">
                  <a:solidFill>
                    <a:srgbClr val="FF00FF"/>
                  </a:solidFill>
                  <a:latin typeface="cinnamon cake"/>
                  <a:ea typeface="Calibri"/>
                  <a:cs typeface="Times New Roman"/>
                </a:rPr>
                <a:t>d'expérience.</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600" dirty="0">
                  <a:effectLst/>
                  <a:latin typeface="Quicksand Book" panose="02070303000000060000" pitchFamily="18" charset="0"/>
                  <a:ea typeface="Calibri"/>
                  <a:cs typeface="Times New Roman"/>
                </a:rPr>
                <a:t> </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sp>
        <p:nvSpPr>
          <p:cNvPr id="36" name="ZoneTexte 35"/>
          <p:cNvSpPr txBox="1"/>
          <p:nvPr/>
        </p:nvSpPr>
        <p:spPr>
          <a:xfrm>
            <a:off x="2830188" y="1638954"/>
            <a:ext cx="1765843" cy="1107996"/>
          </a:xfrm>
          <a:prstGeom prst="rect">
            <a:avLst/>
          </a:prstGeom>
          <a:noFill/>
        </p:spPr>
        <p:txBody>
          <a:bodyPr wrap="square" rtlCol="0">
            <a:spAutoFit/>
          </a:bodyPr>
          <a:lstStyle/>
          <a:p>
            <a:r>
              <a:rPr lang="fr-FR" sz="1100" dirty="0" smtClean="0">
                <a:latin typeface="Quicksand Book" panose="02070303000000060000" pitchFamily="18" charset="0"/>
              </a:rPr>
              <a:t>Que ce passe-t-il lorsque l’on chauffe de l’eau? Ecris le protocole d’une expérience pour le découvrir,</a:t>
            </a:r>
            <a:endParaRPr lang="fr-FR" sz="1100" dirty="0">
              <a:latin typeface="Quicksand Book" panose="02070303000000060000" pitchFamily="18" charset="0"/>
            </a:endParaRPr>
          </a:p>
        </p:txBody>
      </p:sp>
      <p:sp>
        <p:nvSpPr>
          <p:cNvPr id="37" name="Ruban vers le bas 36"/>
          <p:cNvSpPr/>
          <p:nvPr/>
        </p:nvSpPr>
        <p:spPr>
          <a:xfrm>
            <a:off x="2436801" y="1368403"/>
            <a:ext cx="2552619" cy="137854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p:cNvGrpSpPr/>
          <p:nvPr/>
        </p:nvGrpSpPr>
        <p:grpSpPr>
          <a:xfrm>
            <a:off x="404664" y="3059832"/>
            <a:ext cx="6142858" cy="3600400"/>
            <a:chOff x="2636912" y="3059832"/>
            <a:chExt cx="3910610" cy="3600400"/>
          </a:xfrm>
        </p:grpSpPr>
        <p:cxnSp>
          <p:nvCxnSpPr>
            <p:cNvPr id="10" name="Connecteur droit 9"/>
            <p:cNvCxnSpPr/>
            <p:nvPr/>
          </p:nvCxnSpPr>
          <p:spPr>
            <a:xfrm>
              <a:off x="2636912" y="30598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636912" y="342916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636912" y="377460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636912" y="41439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636912" y="450397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636912" y="521609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636912" y="558542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2636912" y="593086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2636912" y="630019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636912" y="66602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p:cNvCxnSpPr/>
          <p:nvPr/>
        </p:nvCxnSpPr>
        <p:spPr>
          <a:xfrm>
            <a:off x="404664" y="486003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04664" y="701629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04664" y="7385624"/>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404664" y="7731060"/>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04664" y="810039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04664" y="846043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e 30"/>
          <p:cNvGrpSpPr/>
          <p:nvPr/>
        </p:nvGrpSpPr>
        <p:grpSpPr>
          <a:xfrm>
            <a:off x="1488025" y="2021769"/>
            <a:ext cx="366882" cy="647933"/>
            <a:chOff x="5852840" y="8163053"/>
            <a:chExt cx="366882" cy="647933"/>
          </a:xfrm>
        </p:grpSpPr>
        <p:pic>
          <p:nvPicPr>
            <p:cNvPr id="35" name="Image 3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45" name="Image 4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46" name="Image 45"/>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74" y="2065722"/>
            <a:ext cx="343108" cy="591860"/>
          </a:xfrm>
          <a:prstGeom prst="rect">
            <a:avLst/>
          </a:prstGeom>
        </p:spPr>
      </p:pic>
      <p:sp>
        <p:nvSpPr>
          <p:cNvPr id="5" name="Espace réservé du pied de page 4"/>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30</a:t>
            </a:fld>
            <a:endParaRPr lang="fr-FR"/>
          </a:p>
        </p:txBody>
      </p:sp>
    </p:spTree>
    <p:extLst>
      <p:ext uri="{BB962C8B-B14F-4D97-AF65-F5344CB8AC3E}">
        <p14:creationId xmlns:p14="http://schemas.microsoft.com/office/powerpoint/2010/main" val="2184046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à coins arrondis 1"/>
          <p:cNvSpPr/>
          <p:nvPr/>
        </p:nvSpPr>
        <p:spPr>
          <a:xfrm>
            <a:off x="223837" y="24066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custDash>
              <a:ds d="299961" sp="299961"/>
              <a:ds d="100000" sp="299961"/>
            </a:custDash>
          </a:ln>
        </p:spPr>
        <p:txBody>
          <a:bodyPr lIns="0" tIns="0" rIns="0" bIns="0"/>
          <a:lstStyle/>
          <a:p>
            <a:endParaRPr lang="fr-FR"/>
          </a:p>
        </p:txBody>
      </p:sp>
      <p:sp>
        <p:nvSpPr>
          <p:cNvPr id="14" name="Rectangle 3"/>
          <p:cNvSpPr>
            <a:spLocks noChangeArrowheads="1"/>
          </p:cNvSpPr>
          <p:nvPr/>
        </p:nvSpPr>
        <p:spPr bwMode="auto">
          <a:xfrm>
            <a:off x="-63499" y="6737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00FF"/>
                </a:solidFill>
                <a:effectLst/>
                <a:latin typeface="cinnamon cake" pitchFamily="2" charset="0"/>
                <a:ea typeface="Calibri" pitchFamily="34" charset="0"/>
                <a:cs typeface="Times New Roman" pitchFamily="18" charset="0"/>
              </a:rPr>
              <a:t>Ecriture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8" name="Groupe 67"/>
          <p:cNvGrpSpPr/>
          <p:nvPr/>
        </p:nvGrpSpPr>
        <p:grpSpPr>
          <a:xfrm>
            <a:off x="104006" y="1239686"/>
            <a:ext cx="1851324" cy="1428612"/>
            <a:chOff x="122428" y="1252233"/>
            <a:chExt cx="1851324" cy="1422411"/>
          </a:xfrm>
        </p:grpSpPr>
        <p:sp>
          <p:nvSpPr>
            <p:cNvPr id="69"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70" name="Zone de texte 153"/>
            <p:cNvSpPr txBox="1"/>
            <p:nvPr/>
          </p:nvSpPr>
          <p:spPr>
            <a:xfrm>
              <a:off x="122428" y="1252233"/>
              <a:ext cx="1851324"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E13</a:t>
              </a:r>
            </a:p>
            <a:p>
              <a:pPr algn="ctr">
                <a:spcAft>
                  <a:spcPts val="0"/>
                </a:spcAft>
              </a:pPr>
              <a:r>
                <a:rPr lang="fr-FR" sz="1000" dirty="0">
                  <a:solidFill>
                    <a:srgbClr val="FF00FF"/>
                  </a:solidFill>
                  <a:latin typeface="cinnamon cake"/>
                  <a:ea typeface="Calibri"/>
                  <a:cs typeface="Times New Roman"/>
                </a:rPr>
                <a:t>Je sais rédiger un </a:t>
              </a:r>
              <a:r>
                <a:rPr lang="fr-FR" sz="1000" dirty="0" smtClean="0">
                  <a:solidFill>
                    <a:srgbClr val="FF00FF"/>
                  </a:solidFill>
                  <a:latin typeface="cinnamon cake"/>
                  <a:ea typeface="Calibri"/>
                  <a:cs typeface="Times New Roman"/>
                </a:rPr>
                <a:t>récit.</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600" dirty="0">
                  <a:effectLst/>
                  <a:latin typeface="Quicksand Book" panose="02070303000000060000" pitchFamily="18" charset="0"/>
                  <a:ea typeface="Calibri"/>
                  <a:cs typeface="Times New Roman"/>
                </a:rPr>
                <a:t> </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sp>
        <p:nvSpPr>
          <p:cNvPr id="36" name="ZoneTexte 35"/>
          <p:cNvSpPr txBox="1"/>
          <p:nvPr/>
        </p:nvSpPr>
        <p:spPr>
          <a:xfrm>
            <a:off x="2830188" y="1638954"/>
            <a:ext cx="1765843" cy="938719"/>
          </a:xfrm>
          <a:prstGeom prst="rect">
            <a:avLst/>
          </a:prstGeom>
          <a:noFill/>
        </p:spPr>
        <p:txBody>
          <a:bodyPr wrap="square" rtlCol="0">
            <a:spAutoFit/>
          </a:bodyPr>
          <a:lstStyle/>
          <a:p>
            <a:r>
              <a:rPr lang="fr-FR" sz="1100" dirty="0" smtClean="0">
                <a:latin typeface="Quicksand Book" panose="02070303000000060000" pitchFamily="18" charset="0"/>
              </a:rPr>
              <a:t>Dans ta chambre tu découvres une baguette magique… Ecris ce que tu en fais et ce qu’il se passe.</a:t>
            </a:r>
            <a:endParaRPr lang="fr-FR" sz="1100" dirty="0">
              <a:latin typeface="Quicksand Book" panose="02070303000000060000" pitchFamily="18" charset="0"/>
            </a:endParaRPr>
          </a:p>
        </p:txBody>
      </p:sp>
      <p:sp>
        <p:nvSpPr>
          <p:cNvPr id="37" name="Ruban vers le bas 36"/>
          <p:cNvSpPr/>
          <p:nvPr/>
        </p:nvSpPr>
        <p:spPr>
          <a:xfrm>
            <a:off x="2436801" y="1368403"/>
            <a:ext cx="2552619" cy="137854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p:cNvGrpSpPr/>
          <p:nvPr/>
        </p:nvGrpSpPr>
        <p:grpSpPr>
          <a:xfrm>
            <a:off x="404664" y="3059832"/>
            <a:ext cx="6142858" cy="3600400"/>
            <a:chOff x="2636912" y="3059832"/>
            <a:chExt cx="3910610" cy="3600400"/>
          </a:xfrm>
        </p:grpSpPr>
        <p:cxnSp>
          <p:nvCxnSpPr>
            <p:cNvPr id="10" name="Connecteur droit 9"/>
            <p:cNvCxnSpPr/>
            <p:nvPr/>
          </p:nvCxnSpPr>
          <p:spPr>
            <a:xfrm>
              <a:off x="2636912" y="30598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636912" y="342916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636912" y="377460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636912" y="41439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636912" y="450397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636912" y="521609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636912" y="558542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2636912" y="593086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2636912" y="630019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636912" y="66602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p:cNvCxnSpPr/>
          <p:nvPr/>
        </p:nvCxnSpPr>
        <p:spPr>
          <a:xfrm>
            <a:off x="404664" y="486003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04664" y="701629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04664" y="7385624"/>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404664" y="7731060"/>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04664" y="810039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04664" y="846043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e 30"/>
          <p:cNvGrpSpPr/>
          <p:nvPr/>
        </p:nvGrpSpPr>
        <p:grpSpPr>
          <a:xfrm>
            <a:off x="1488025" y="2021769"/>
            <a:ext cx="366882" cy="647933"/>
            <a:chOff x="5852840" y="8163053"/>
            <a:chExt cx="366882" cy="647933"/>
          </a:xfrm>
        </p:grpSpPr>
        <p:pic>
          <p:nvPicPr>
            <p:cNvPr id="35" name="Image 3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45" name="Image 4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46" name="Image 45"/>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17" y="1796864"/>
            <a:ext cx="616861" cy="871434"/>
          </a:xfrm>
          <a:prstGeom prst="rect">
            <a:avLst/>
          </a:prstGeom>
        </p:spPr>
      </p:pic>
      <p:sp>
        <p:nvSpPr>
          <p:cNvPr id="5" name="Espace réservé du pied de page 4"/>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31</a:t>
            </a:fld>
            <a:endParaRPr lang="fr-FR"/>
          </a:p>
        </p:txBody>
      </p:sp>
    </p:spTree>
    <p:extLst>
      <p:ext uri="{BB962C8B-B14F-4D97-AF65-F5344CB8AC3E}">
        <p14:creationId xmlns:p14="http://schemas.microsoft.com/office/powerpoint/2010/main" val="867817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à coins arrondis 1"/>
          <p:cNvSpPr/>
          <p:nvPr/>
        </p:nvSpPr>
        <p:spPr>
          <a:xfrm>
            <a:off x="223837" y="24066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custDash>
              <a:ds d="299961" sp="299961"/>
              <a:ds d="100000" sp="299961"/>
            </a:custDash>
          </a:ln>
        </p:spPr>
        <p:txBody>
          <a:bodyPr lIns="0" tIns="0" rIns="0" bIns="0"/>
          <a:lstStyle/>
          <a:p>
            <a:endParaRPr lang="fr-FR"/>
          </a:p>
        </p:txBody>
      </p:sp>
      <p:sp>
        <p:nvSpPr>
          <p:cNvPr id="14" name="Rectangle 3"/>
          <p:cNvSpPr>
            <a:spLocks noChangeArrowheads="1"/>
          </p:cNvSpPr>
          <p:nvPr/>
        </p:nvSpPr>
        <p:spPr bwMode="auto">
          <a:xfrm>
            <a:off x="-63499" y="6737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FF00FF"/>
                </a:solidFill>
                <a:effectLst/>
                <a:latin typeface="cinnamon cake" pitchFamily="2" charset="0"/>
                <a:ea typeface="Calibri" pitchFamily="34" charset="0"/>
                <a:cs typeface="Times New Roman" pitchFamily="18" charset="0"/>
              </a:rPr>
              <a:t>Ecriture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8" name="Groupe 67"/>
          <p:cNvGrpSpPr/>
          <p:nvPr/>
        </p:nvGrpSpPr>
        <p:grpSpPr>
          <a:xfrm>
            <a:off x="104006" y="1239686"/>
            <a:ext cx="1851324" cy="1428612"/>
            <a:chOff x="122428" y="1252233"/>
            <a:chExt cx="1851324" cy="1422411"/>
          </a:xfrm>
        </p:grpSpPr>
        <p:sp>
          <p:nvSpPr>
            <p:cNvPr id="69"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70" name="Zone de texte 153"/>
            <p:cNvSpPr txBox="1"/>
            <p:nvPr/>
          </p:nvSpPr>
          <p:spPr>
            <a:xfrm>
              <a:off x="122428" y="1252233"/>
              <a:ext cx="1851324"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E14</a:t>
              </a:r>
            </a:p>
            <a:p>
              <a:pPr algn="ctr">
                <a:spcAft>
                  <a:spcPts val="0"/>
                </a:spcAft>
              </a:pPr>
              <a:r>
                <a:rPr lang="fr-FR" sz="1000" dirty="0">
                  <a:solidFill>
                    <a:srgbClr val="FF00FF"/>
                  </a:solidFill>
                  <a:latin typeface="cinnamon cake"/>
                  <a:ea typeface="Calibri"/>
                  <a:cs typeface="Times New Roman"/>
                </a:rPr>
                <a:t>Je sais organiser mes idées et mes phrases avec cohérence.</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600" dirty="0">
                  <a:effectLst/>
                  <a:latin typeface="Quicksand Book" panose="02070303000000060000" pitchFamily="18" charset="0"/>
                  <a:ea typeface="Calibri"/>
                  <a:cs typeface="Times New Roman"/>
                </a:rPr>
                <a:t> </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sp>
        <p:nvSpPr>
          <p:cNvPr id="36" name="ZoneTexte 35"/>
          <p:cNvSpPr txBox="1"/>
          <p:nvPr/>
        </p:nvSpPr>
        <p:spPr>
          <a:xfrm>
            <a:off x="2830188" y="1638954"/>
            <a:ext cx="2182988" cy="1107996"/>
          </a:xfrm>
          <a:prstGeom prst="rect">
            <a:avLst/>
          </a:prstGeom>
          <a:noFill/>
        </p:spPr>
        <p:txBody>
          <a:bodyPr wrap="square" rtlCol="0">
            <a:spAutoFit/>
          </a:bodyPr>
          <a:lstStyle/>
          <a:p>
            <a:r>
              <a:rPr lang="fr-FR" sz="1100" dirty="0" smtClean="0">
                <a:latin typeface="Quicksand Book" panose="02070303000000060000" pitchFamily="18" charset="0"/>
              </a:rPr>
              <a:t>Tu as découvert un chaton en rentrant de l’école, Ta maman semble hésiter à le garder. Ecris ce que tu pourrais lui dire pour la convaincre.</a:t>
            </a:r>
            <a:endParaRPr lang="fr-FR" sz="1100" dirty="0">
              <a:latin typeface="Quicksand Book" panose="02070303000000060000" pitchFamily="18" charset="0"/>
            </a:endParaRPr>
          </a:p>
        </p:txBody>
      </p:sp>
      <p:sp>
        <p:nvSpPr>
          <p:cNvPr id="37" name="Ruban vers le bas 36"/>
          <p:cNvSpPr/>
          <p:nvPr/>
        </p:nvSpPr>
        <p:spPr>
          <a:xfrm>
            <a:off x="2436801" y="1368403"/>
            <a:ext cx="3008423" cy="137854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p:cNvGrpSpPr/>
          <p:nvPr/>
        </p:nvGrpSpPr>
        <p:grpSpPr>
          <a:xfrm>
            <a:off x="404664" y="3059832"/>
            <a:ext cx="6142858" cy="3600400"/>
            <a:chOff x="2636912" y="3059832"/>
            <a:chExt cx="3910610" cy="3600400"/>
          </a:xfrm>
        </p:grpSpPr>
        <p:cxnSp>
          <p:nvCxnSpPr>
            <p:cNvPr id="10" name="Connecteur droit 9"/>
            <p:cNvCxnSpPr/>
            <p:nvPr/>
          </p:nvCxnSpPr>
          <p:spPr>
            <a:xfrm>
              <a:off x="2636912" y="30598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636912" y="342916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636912" y="377460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636912" y="41439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636912" y="450397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636912" y="521609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636912" y="5585424"/>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2636912" y="5930860"/>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2636912" y="630019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636912" y="6660232"/>
              <a:ext cx="3910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p:cNvCxnSpPr/>
          <p:nvPr/>
        </p:nvCxnSpPr>
        <p:spPr>
          <a:xfrm>
            <a:off x="404664" y="486003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04664" y="7016292"/>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04664" y="7385624"/>
            <a:ext cx="6142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e 30"/>
          <p:cNvGrpSpPr/>
          <p:nvPr/>
        </p:nvGrpSpPr>
        <p:grpSpPr>
          <a:xfrm>
            <a:off x="1488025" y="2021769"/>
            <a:ext cx="366882" cy="647933"/>
            <a:chOff x="5852840" y="8163053"/>
            <a:chExt cx="366882" cy="647933"/>
          </a:xfrm>
        </p:grpSpPr>
        <p:pic>
          <p:nvPicPr>
            <p:cNvPr id="35" name="Image 3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45" name="Image 4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46" name="Image 45"/>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73" y="1771347"/>
            <a:ext cx="465584" cy="894794"/>
          </a:xfrm>
          <a:prstGeom prst="rect">
            <a:avLst/>
          </a:prstGeom>
        </p:spPr>
      </p:pic>
      <p:grpSp>
        <p:nvGrpSpPr>
          <p:cNvPr id="47" name="Groupe 46"/>
          <p:cNvGrpSpPr/>
          <p:nvPr/>
        </p:nvGrpSpPr>
        <p:grpSpPr>
          <a:xfrm>
            <a:off x="404664" y="7524328"/>
            <a:ext cx="1851324" cy="1428612"/>
            <a:chOff x="122428" y="1252233"/>
            <a:chExt cx="1851324" cy="1422411"/>
          </a:xfrm>
        </p:grpSpPr>
        <p:sp>
          <p:nvSpPr>
            <p:cNvPr id="48"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49" name="Zone de texte 153"/>
            <p:cNvSpPr txBox="1"/>
            <p:nvPr/>
          </p:nvSpPr>
          <p:spPr>
            <a:xfrm>
              <a:off x="122428" y="1252233"/>
              <a:ext cx="1851324"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FE15</a:t>
              </a:r>
            </a:p>
            <a:p>
              <a:pPr algn="ctr">
                <a:spcAft>
                  <a:spcPts val="0"/>
                </a:spcAft>
              </a:pPr>
              <a:r>
                <a:rPr lang="fr-FR" sz="1000" dirty="0">
                  <a:solidFill>
                    <a:srgbClr val="FF00FF"/>
                  </a:solidFill>
                  <a:latin typeface="cinnamon cake"/>
                  <a:ea typeface="Calibri"/>
                  <a:cs typeface="Times New Roman"/>
                </a:rPr>
                <a:t>Je sais repérer les dysfonctionnements dans mon texte pour le corriger.</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600" dirty="0">
                  <a:effectLst/>
                  <a:latin typeface="Quicksand Book" panose="02070303000000060000" pitchFamily="18" charset="0"/>
                  <a:ea typeface="Calibri"/>
                  <a:cs typeface="Times New Roman"/>
                </a:rPr>
                <a:t> </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97" y="8244408"/>
            <a:ext cx="470346" cy="743803"/>
          </a:xfrm>
          <a:prstGeom prst="rect">
            <a:avLst/>
          </a:prstGeom>
        </p:spPr>
      </p:pic>
      <p:grpSp>
        <p:nvGrpSpPr>
          <p:cNvPr id="50" name="Groupe 49"/>
          <p:cNvGrpSpPr/>
          <p:nvPr/>
        </p:nvGrpSpPr>
        <p:grpSpPr>
          <a:xfrm>
            <a:off x="2187877" y="7524328"/>
            <a:ext cx="1851324" cy="1428612"/>
            <a:chOff x="122428" y="1252233"/>
            <a:chExt cx="1851324" cy="1422411"/>
          </a:xfrm>
        </p:grpSpPr>
        <p:sp>
          <p:nvSpPr>
            <p:cNvPr id="51"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52" name="Zone de texte 153"/>
            <p:cNvSpPr txBox="1"/>
            <p:nvPr/>
          </p:nvSpPr>
          <p:spPr>
            <a:xfrm>
              <a:off x="122428" y="1252233"/>
              <a:ext cx="1851324"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FE16</a:t>
              </a:r>
            </a:p>
            <a:p>
              <a:pPr algn="ctr">
                <a:spcAft>
                  <a:spcPts val="0"/>
                </a:spcAft>
              </a:pPr>
              <a:r>
                <a:rPr lang="fr-FR" sz="1000" dirty="0">
                  <a:solidFill>
                    <a:srgbClr val="FF00FF"/>
                  </a:solidFill>
                  <a:latin typeface="cinnamon cake"/>
                  <a:ea typeface="Calibri"/>
                  <a:cs typeface="Times New Roman"/>
                </a:rPr>
                <a:t>Je sais réviser mon écrit en utilisant mes connaissances </a:t>
              </a:r>
              <a:r>
                <a:rPr lang="fr-FR" sz="1000" dirty="0" smtClean="0">
                  <a:solidFill>
                    <a:srgbClr val="FF00FF"/>
                  </a:solidFill>
                  <a:latin typeface="cinnamon cake"/>
                  <a:ea typeface="Calibri"/>
                  <a:cs typeface="Times New Roman"/>
                </a:rPr>
                <a:t>orthographiques.</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600" dirty="0">
                  <a:effectLst/>
                  <a:latin typeface="Quicksand Book" panose="02070303000000060000" pitchFamily="18" charset="0"/>
                  <a:ea typeface="Calibri"/>
                  <a:cs typeface="Times New Roman"/>
                </a:rPr>
                <a:t> </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807" y="8172400"/>
            <a:ext cx="496459" cy="765507"/>
          </a:xfrm>
          <a:prstGeom prst="rect">
            <a:avLst/>
          </a:prstGeom>
        </p:spPr>
      </p:pic>
      <p:grpSp>
        <p:nvGrpSpPr>
          <p:cNvPr id="53" name="Groupe 52"/>
          <p:cNvGrpSpPr/>
          <p:nvPr/>
        </p:nvGrpSpPr>
        <p:grpSpPr>
          <a:xfrm>
            <a:off x="3971090" y="7509295"/>
            <a:ext cx="1851324" cy="1428612"/>
            <a:chOff x="122428" y="1252233"/>
            <a:chExt cx="1851324" cy="1422411"/>
          </a:xfrm>
        </p:grpSpPr>
        <p:sp>
          <p:nvSpPr>
            <p:cNvPr id="54" name="Rectangle à coins arrondis 152"/>
            <p:cNvSpPr/>
            <p:nvPr/>
          </p:nvSpPr>
          <p:spPr>
            <a:xfrm>
              <a:off x="222852" y="1319682"/>
              <a:ext cx="1650477" cy="135496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FF00FF"/>
              </a:solidFill>
              <a:prstDash val="solid"/>
            </a:ln>
          </p:spPr>
          <p:txBody>
            <a:bodyPr lIns="0" tIns="0" rIns="0" bIns="0"/>
            <a:lstStyle/>
            <a:p>
              <a:endParaRPr lang="fr-FR"/>
            </a:p>
          </p:txBody>
        </p:sp>
        <p:sp>
          <p:nvSpPr>
            <p:cNvPr id="55" name="Zone de texte 153"/>
            <p:cNvSpPr txBox="1"/>
            <p:nvPr/>
          </p:nvSpPr>
          <p:spPr>
            <a:xfrm>
              <a:off x="122428" y="1252233"/>
              <a:ext cx="1851324" cy="951865"/>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FF00FF"/>
                  </a:solidFill>
                  <a:latin typeface="cinnamon cake"/>
                  <a:ea typeface="Calibri"/>
                  <a:cs typeface="Times New Roman"/>
                </a:rPr>
                <a:t>FE17</a:t>
              </a:r>
            </a:p>
            <a:p>
              <a:pPr algn="ctr">
                <a:spcAft>
                  <a:spcPts val="0"/>
                </a:spcAft>
              </a:pPr>
              <a:r>
                <a:rPr lang="fr-FR" sz="1000" dirty="0">
                  <a:solidFill>
                    <a:srgbClr val="FF00FF"/>
                  </a:solidFill>
                  <a:latin typeface="cinnamon cake"/>
                  <a:ea typeface="Calibri"/>
                  <a:cs typeface="Times New Roman"/>
                </a:rPr>
                <a:t>Je sais utiliser les outils à disposition dans la classe aidant la correction</a:t>
              </a:r>
              <a:r>
                <a:rPr lang="fr-FR" sz="1000" dirty="0" smtClean="0">
                  <a:solidFill>
                    <a:srgbClr val="FF00FF"/>
                  </a:solidFill>
                  <a:latin typeface="cinnamon cake"/>
                  <a:ea typeface="Calibri"/>
                  <a:cs typeface="Times New Roman"/>
                </a:rPr>
                <a:t>.</a:t>
              </a:r>
              <a:r>
                <a:rPr lang="fr-FR" sz="1100" dirty="0">
                  <a:solidFill>
                    <a:srgbClr val="FF00FF"/>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5468" y="8153323"/>
            <a:ext cx="702568" cy="810655"/>
          </a:xfrm>
          <a:prstGeom prst="rect">
            <a:avLst/>
          </a:prstGeom>
        </p:spPr>
      </p:pic>
      <p:grpSp>
        <p:nvGrpSpPr>
          <p:cNvPr id="56" name="Groupe 55"/>
          <p:cNvGrpSpPr/>
          <p:nvPr/>
        </p:nvGrpSpPr>
        <p:grpSpPr>
          <a:xfrm>
            <a:off x="1694733" y="8289974"/>
            <a:ext cx="366882" cy="647933"/>
            <a:chOff x="5852840" y="8163053"/>
            <a:chExt cx="366882" cy="647933"/>
          </a:xfrm>
        </p:grpSpPr>
        <p:pic>
          <p:nvPicPr>
            <p:cNvPr id="57" name="Image 5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58" name="Image 57"/>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59" name="Image 58"/>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60" name="Groupe 59"/>
          <p:cNvGrpSpPr/>
          <p:nvPr/>
        </p:nvGrpSpPr>
        <p:grpSpPr>
          <a:xfrm>
            <a:off x="3467655" y="8289974"/>
            <a:ext cx="366882" cy="647933"/>
            <a:chOff x="5852840" y="8163053"/>
            <a:chExt cx="366882" cy="647933"/>
          </a:xfrm>
        </p:grpSpPr>
        <p:pic>
          <p:nvPicPr>
            <p:cNvPr id="61" name="Image 60"/>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62" name="Image 61"/>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63" name="Image 62"/>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64" name="Groupe 63"/>
          <p:cNvGrpSpPr/>
          <p:nvPr/>
        </p:nvGrpSpPr>
        <p:grpSpPr>
          <a:xfrm>
            <a:off x="5301572" y="8289974"/>
            <a:ext cx="366882" cy="647933"/>
            <a:chOff x="5852840" y="8163053"/>
            <a:chExt cx="366882" cy="647933"/>
          </a:xfrm>
        </p:grpSpPr>
        <p:pic>
          <p:nvPicPr>
            <p:cNvPr id="65" name="Image 6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66" name="Image 65"/>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67" name="Image 6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a:xfrm>
            <a:off x="5203292" y="8614193"/>
            <a:ext cx="2171700" cy="486833"/>
          </a:xfrm>
        </p:spPr>
        <p:txBody>
          <a:bodyPr/>
          <a:lstStyle/>
          <a:p>
            <a:r>
              <a:rPr lang="fr-FR" dirty="0" smtClean="0">
                <a:latin typeface="Commercial Script" pitchFamily="2" charset="0"/>
              </a:rPr>
              <a:t>Rigolett</a:t>
            </a:r>
            <a:endParaRPr lang="fr-FR" dirty="0">
              <a:latin typeface="Commercial Script" pitchFamily="2" charset="0"/>
            </a:endParaRPr>
          </a:p>
        </p:txBody>
      </p:sp>
      <p:sp>
        <p:nvSpPr>
          <p:cNvPr id="9" name="Espace réservé du numéro de diapositive 8"/>
          <p:cNvSpPr>
            <a:spLocks noGrp="1"/>
          </p:cNvSpPr>
          <p:nvPr>
            <p:ph type="sldNum" sz="quarter" idx="12"/>
          </p:nvPr>
        </p:nvSpPr>
        <p:spPr/>
        <p:txBody>
          <a:bodyPr/>
          <a:lstStyle/>
          <a:p>
            <a:fld id="{1473093C-0CA7-4B79-A746-F5F6C1908E8F}" type="slidenum">
              <a:rPr lang="fr-FR" smtClean="0"/>
              <a:t>32</a:t>
            </a:fld>
            <a:endParaRPr lang="fr-FR" dirty="0"/>
          </a:p>
        </p:txBody>
      </p:sp>
    </p:spTree>
    <p:extLst>
      <p:ext uri="{BB962C8B-B14F-4D97-AF65-F5344CB8AC3E}">
        <p14:creationId xmlns:p14="http://schemas.microsoft.com/office/powerpoint/2010/main" val="1765693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6024"/>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à coins arrondis 1"/>
          <p:cNvSpPr/>
          <p:nvPr/>
        </p:nvSpPr>
        <p:spPr>
          <a:xfrm>
            <a:off x="223837" y="241176"/>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custDash>
              <a:ds d="299961" sp="299961"/>
              <a:ds d="100000" sp="299961"/>
            </a:custDash>
          </a:ln>
        </p:spPr>
        <p:txBody>
          <a:bodyPr lIns="0" tIns="0" rIns="0" bIns="0"/>
          <a:lstStyle/>
          <a:p>
            <a:endParaRPr lang="fr-FR"/>
          </a:p>
        </p:txBody>
      </p:sp>
      <p:sp>
        <p:nvSpPr>
          <p:cNvPr id="6" name="Rectangle 3"/>
          <p:cNvSpPr>
            <a:spLocks noChangeArrowheads="1"/>
          </p:cNvSpPr>
          <p:nvPr/>
        </p:nvSpPr>
        <p:spPr bwMode="auto">
          <a:xfrm>
            <a:off x="2473169" y="-108520"/>
            <a:ext cx="191167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alt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00B0F0"/>
                </a:solidFill>
                <a:effectLst/>
                <a:latin typeface="cinnamon cake" pitchFamily="2" charset="0"/>
                <a:ea typeface="Calibri" pitchFamily="34" charset="0"/>
                <a:cs typeface="Times New Roman" pitchFamily="18" charset="0"/>
              </a:rPr>
              <a:t>Orthographe</a:t>
            </a: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Groupe 10"/>
          <p:cNvGrpSpPr/>
          <p:nvPr/>
        </p:nvGrpSpPr>
        <p:grpSpPr>
          <a:xfrm>
            <a:off x="178818" y="3236422"/>
            <a:ext cx="1632548" cy="1393975"/>
            <a:chOff x="0" y="0"/>
            <a:chExt cx="2228603" cy="1700949"/>
          </a:xfrm>
        </p:grpSpPr>
        <p:sp>
          <p:nvSpPr>
            <p:cNvPr id="12" name="Rectangle à coins arrondis 144"/>
            <p:cNvSpPr/>
            <p:nvPr/>
          </p:nvSpPr>
          <p:spPr>
            <a:xfrm>
              <a:off x="0" y="21772"/>
              <a:ext cx="2228603" cy="16655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prstDash val="solid"/>
            </a:ln>
          </p:spPr>
          <p:txBody>
            <a:bodyPr lIns="0" tIns="0" rIns="0" bIns="0"/>
            <a:lstStyle/>
            <a:p>
              <a:endParaRPr lang="fr-FR"/>
            </a:p>
          </p:txBody>
        </p:sp>
        <p:sp>
          <p:nvSpPr>
            <p:cNvPr id="13" name="Zone de texte 145"/>
            <p:cNvSpPr txBox="1"/>
            <p:nvPr/>
          </p:nvSpPr>
          <p:spPr>
            <a:xfrm>
              <a:off x="10881" y="0"/>
              <a:ext cx="2164521" cy="1664966"/>
            </a:xfrm>
            <a:prstGeom prst="rect">
              <a:avLst/>
            </a:prstGeom>
          </p:spPr>
          <p:txBody>
            <a:bodyPr vert="horz" wrap="square" lIns="91440" tIns="45720" rIns="91440" bIns="45720" anchor="t" anchorCtr="0" compatLnSpc="1"/>
            <a:lstStyle/>
            <a:p>
              <a:pPr algn="ctr" defTabSz="266700">
                <a:lnSpc>
                  <a:spcPct val="115000"/>
                </a:lnSpc>
                <a:spcAft>
                  <a:spcPts val="0"/>
                </a:spcAft>
              </a:pPr>
              <a:r>
                <a:rPr lang="fr-FR" sz="1000" dirty="0" smtClean="0">
                  <a:solidFill>
                    <a:srgbClr val="00B0F0"/>
                  </a:solidFill>
                  <a:latin typeface="cinnamon cake"/>
                  <a:ea typeface="Calibri"/>
                  <a:cs typeface="Times New Roman"/>
                </a:rPr>
                <a:t>O1</a:t>
              </a:r>
            </a:p>
            <a:p>
              <a:pPr algn="ctr" defTabSz="266700">
                <a:spcAft>
                  <a:spcPts val="0"/>
                </a:spcAft>
              </a:pPr>
              <a:r>
                <a:rPr lang="fr-FR" sz="1000" dirty="0" smtClean="0">
                  <a:solidFill>
                    <a:srgbClr val="00B0F0"/>
                  </a:solidFill>
                  <a:latin typeface="cinnamon cake"/>
                  <a:ea typeface="Calibri"/>
                  <a:cs typeface="Times New Roman"/>
                </a:rPr>
                <a:t>Je </a:t>
              </a:r>
              <a:r>
                <a:rPr lang="fr-FR" sz="1000" dirty="0">
                  <a:solidFill>
                    <a:srgbClr val="00B0F0"/>
                  </a:solidFill>
                  <a:latin typeface="cinnamon cake"/>
                  <a:ea typeface="Calibri"/>
                  <a:cs typeface="Times New Roman"/>
                </a:rPr>
                <a:t>sais </a:t>
              </a:r>
              <a:r>
                <a:rPr lang="fr-FR" sz="1000" dirty="0" smtClean="0">
                  <a:solidFill>
                    <a:srgbClr val="00B0F0"/>
                  </a:solidFill>
                  <a:latin typeface="cinnamon cake"/>
                  <a:ea typeface="Calibri"/>
                  <a:cs typeface="Times New Roman"/>
                </a:rPr>
                <a:t>écrire des mots en respectant la correspondance entre lettre et son</a:t>
              </a:r>
              <a:r>
                <a:rPr lang="fr-FR" sz="1200" dirty="0" smtClean="0">
                  <a:solidFill>
                    <a:srgbClr val="00B0F0"/>
                  </a:solidFill>
                  <a:latin typeface="cinnamon cake"/>
                  <a:ea typeface="Calibri"/>
                  <a:cs typeface="Times New Roman"/>
                </a:rPr>
                <a:t>.</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pic>
          <p:nvPicPr>
            <p:cNvPr id="14" name="Image 13"/>
            <p:cNvPicPr>
              <a:picLocks noChangeAspect="1"/>
            </p:cNvPicPr>
            <p:nvPr/>
          </p:nvPicPr>
          <p:blipFill>
            <a:blip r:embed="rId2"/>
            <a:stretch>
              <a:fillRect/>
            </a:stretch>
          </p:blipFill>
          <p:spPr>
            <a:xfrm>
              <a:off x="182022" y="965988"/>
              <a:ext cx="511261" cy="734961"/>
            </a:xfrm>
            <a:prstGeom prst="rect">
              <a:avLst/>
            </a:prstGeom>
            <a:noFill/>
            <a:ln>
              <a:noFill/>
              <a:prstDash/>
            </a:ln>
          </p:spPr>
        </p:pic>
      </p:grpSp>
      <p:pic>
        <p:nvPicPr>
          <p:cNvPr id="55" name="Image 5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394236" y="4342475"/>
            <a:ext cx="248917" cy="248108"/>
          </a:xfrm>
          <a:prstGeom prst="rect">
            <a:avLst/>
          </a:prstGeom>
        </p:spPr>
      </p:pic>
      <p:sp>
        <p:nvSpPr>
          <p:cNvPr id="57" name="ZoneTexte 56"/>
          <p:cNvSpPr txBox="1"/>
          <p:nvPr/>
        </p:nvSpPr>
        <p:spPr>
          <a:xfrm>
            <a:off x="260648" y="1097032"/>
            <a:ext cx="5618654" cy="738664"/>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Orthographier les mots les plus fréquents (notamment en  situation scolaire) et les mots invariables mémorisés.</a:t>
            </a:r>
            <a:endParaRPr lang="fr-FR" dirty="0"/>
          </a:p>
        </p:txBody>
      </p:sp>
      <p:graphicFrame>
        <p:nvGraphicFramePr>
          <p:cNvPr id="25" name="Tableau 24"/>
          <p:cNvGraphicFramePr>
            <a:graphicFrameLocks noGrp="1"/>
          </p:cNvGraphicFramePr>
          <p:nvPr/>
        </p:nvGraphicFramePr>
        <p:xfrm>
          <a:off x="1897759" y="3336105"/>
          <a:ext cx="4627584" cy="5268343"/>
        </p:xfrm>
        <a:graphic>
          <a:graphicData uri="http://schemas.openxmlformats.org/drawingml/2006/table">
            <a:tbl>
              <a:tblPr firstRow="1" bandRow="1">
                <a:tableStyleId>{5C22544A-7EE6-4342-B048-85BDC9FD1C3A}</a:tableStyleId>
              </a:tblPr>
              <a:tblGrid>
                <a:gridCol w="955177"/>
                <a:gridCol w="3672407"/>
              </a:tblGrid>
              <a:tr h="1007488">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2171">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2171">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2171">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2171">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2171">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098" name="Picture 2" descr="http://www.art4apps.org/images/downloadable/mo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637" y="3422453"/>
            <a:ext cx="808211" cy="8082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rt4apps.org/images/downloadable/h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356" y="6083981"/>
            <a:ext cx="761492" cy="7614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4apps.org/images/downloadable/hatch.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4393" y="7752845"/>
            <a:ext cx="844094" cy="84409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art4apps.org/images/downloadable/p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4393" y="4358705"/>
            <a:ext cx="812986" cy="81298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art4apps.org/images/downloadable/boo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4356" y="5246269"/>
            <a:ext cx="748194" cy="74819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art4apps.org/images/downloadable/raspberr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0845" y="6933035"/>
            <a:ext cx="794948" cy="794948"/>
          </a:xfrm>
          <a:prstGeom prst="rect">
            <a:avLst/>
          </a:prstGeom>
          <a:noFill/>
          <a:extLst>
            <a:ext uri="{909E8E84-426E-40DD-AFC4-6F175D3DCCD1}">
              <a14:hiddenFill xmlns:a14="http://schemas.microsoft.com/office/drawing/2010/main">
                <a:solidFill>
                  <a:srgbClr val="FFFFFF"/>
                </a:solidFill>
              </a14:hiddenFill>
            </a:ext>
          </a:extLst>
        </p:spPr>
      </p:pic>
      <p:sp>
        <p:nvSpPr>
          <p:cNvPr id="62" name="ZoneTexte 61"/>
          <p:cNvSpPr txBox="1"/>
          <p:nvPr/>
        </p:nvSpPr>
        <p:spPr>
          <a:xfrm>
            <a:off x="4034356" y="2109705"/>
            <a:ext cx="2182988" cy="769441"/>
          </a:xfrm>
          <a:prstGeom prst="rect">
            <a:avLst/>
          </a:prstGeom>
          <a:noFill/>
        </p:spPr>
        <p:txBody>
          <a:bodyPr wrap="square" rtlCol="0">
            <a:spAutoFit/>
          </a:bodyPr>
          <a:lstStyle/>
          <a:p>
            <a:r>
              <a:rPr lang="fr-FR" sz="1100" dirty="0" smtClean="0">
                <a:latin typeface="Quicksand Book" panose="02070303000000060000" pitchFamily="18" charset="0"/>
              </a:rPr>
              <a:t>Ecris le mot correspondant au dessin en faisant attention aux sons que tu entends.</a:t>
            </a:r>
            <a:endParaRPr lang="fr-FR" sz="1100" dirty="0">
              <a:latin typeface="Quicksand Book" panose="02070303000000060000" pitchFamily="18" charset="0"/>
            </a:endParaRPr>
          </a:p>
        </p:txBody>
      </p:sp>
      <p:sp>
        <p:nvSpPr>
          <p:cNvPr id="63" name="Ruban vers le bas 62"/>
          <p:cNvSpPr/>
          <p:nvPr/>
        </p:nvSpPr>
        <p:spPr>
          <a:xfrm>
            <a:off x="3640969" y="1839155"/>
            <a:ext cx="3008423" cy="1004654"/>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8" name="Espace réservé du numéro de diapositive 7"/>
          <p:cNvSpPr>
            <a:spLocks noGrp="1"/>
          </p:cNvSpPr>
          <p:nvPr>
            <p:ph type="sldNum" sz="quarter" idx="12"/>
          </p:nvPr>
        </p:nvSpPr>
        <p:spPr/>
        <p:txBody>
          <a:bodyPr/>
          <a:lstStyle/>
          <a:p>
            <a:fld id="{1473093C-0CA7-4B79-A746-F5F6C1908E8F}" type="slidenum">
              <a:rPr lang="fr-FR" smtClean="0"/>
              <a:t>33</a:t>
            </a:fld>
            <a:endParaRPr lang="fr-FR"/>
          </a:p>
        </p:txBody>
      </p:sp>
    </p:spTree>
    <p:extLst>
      <p:ext uri="{BB962C8B-B14F-4D97-AF65-F5344CB8AC3E}">
        <p14:creationId xmlns:p14="http://schemas.microsoft.com/office/powerpoint/2010/main" val="3064396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6024"/>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à coins arrondis 1"/>
          <p:cNvSpPr/>
          <p:nvPr/>
        </p:nvSpPr>
        <p:spPr>
          <a:xfrm>
            <a:off x="223837" y="241176"/>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custDash>
              <a:ds d="299961" sp="299961"/>
              <a:ds d="100000" sp="299961"/>
            </a:custDash>
          </a:ln>
        </p:spPr>
        <p:txBody>
          <a:bodyPr lIns="0" tIns="0" rIns="0" bIns="0"/>
          <a:lstStyle/>
          <a:p>
            <a:endParaRPr lang="fr-FR"/>
          </a:p>
        </p:txBody>
      </p:sp>
      <p:sp>
        <p:nvSpPr>
          <p:cNvPr id="6" name="Rectangle 3"/>
          <p:cNvSpPr>
            <a:spLocks noChangeArrowheads="1"/>
          </p:cNvSpPr>
          <p:nvPr/>
        </p:nvSpPr>
        <p:spPr bwMode="auto">
          <a:xfrm>
            <a:off x="2473159" y="-108520"/>
            <a:ext cx="191167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alt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00B0F0"/>
                </a:solidFill>
                <a:effectLst/>
                <a:latin typeface="cinnamon cake" pitchFamily="2" charset="0"/>
                <a:ea typeface="Calibri" pitchFamily="34" charset="0"/>
                <a:cs typeface="Times New Roman" pitchFamily="18" charset="0"/>
              </a:rPr>
              <a:t>Orthographe</a:t>
            </a: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Groupe 10"/>
          <p:cNvGrpSpPr/>
          <p:nvPr/>
        </p:nvGrpSpPr>
        <p:grpSpPr>
          <a:xfrm>
            <a:off x="168499" y="1331640"/>
            <a:ext cx="1632548" cy="1382823"/>
            <a:chOff x="0" y="0"/>
            <a:chExt cx="2228603" cy="1687342"/>
          </a:xfrm>
        </p:grpSpPr>
        <p:sp>
          <p:nvSpPr>
            <p:cNvPr id="12" name="Rectangle à coins arrondis 144"/>
            <p:cNvSpPr/>
            <p:nvPr/>
          </p:nvSpPr>
          <p:spPr>
            <a:xfrm>
              <a:off x="0" y="21772"/>
              <a:ext cx="2228603" cy="16655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prstDash val="solid"/>
            </a:ln>
          </p:spPr>
          <p:txBody>
            <a:bodyPr lIns="0" tIns="0" rIns="0" bIns="0"/>
            <a:lstStyle/>
            <a:p>
              <a:endParaRPr lang="fr-FR"/>
            </a:p>
          </p:txBody>
        </p:sp>
        <p:sp>
          <p:nvSpPr>
            <p:cNvPr id="13" name="Zone de texte 145"/>
            <p:cNvSpPr txBox="1"/>
            <p:nvPr/>
          </p:nvSpPr>
          <p:spPr>
            <a:xfrm>
              <a:off x="10881" y="0"/>
              <a:ext cx="2164521" cy="1664966"/>
            </a:xfrm>
            <a:prstGeom prst="rect">
              <a:avLst/>
            </a:prstGeom>
          </p:spPr>
          <p:txBody>
            <a:bodyPr vert="horz" wrap="square" lIns="91440" tIns="45720" rIns="91440" bIns="45720" anchor="t" anchorCtr="0" compatLnSpc="1"/>
            <a:lstStyle/>
            <a:p>
              <a:pPr algn="ctr" defTabSz="266700">
                <a:lnSpc>
                  <a:spcPct val="115000"/>
                </a:lnSpc>
                <a:spcAft>
                  <a:spcPts val="0"/>
                </a:spcAft>
              </a:pPr>
              <a:r>
                <a:rPr lang="fr-FR" sz="1000" dirty="0" smtClean="0">
                  <a:solidFill>
                    <a:srgbClr val="00B0F0"/>
                  </a:solidFill>
                  <a:latin typeface="cinnamon cake"/>
                  <a:ea typeface="Calibri"/>
                  <a:cs typeface="Times New Roman"/>
                </a:rPr>
                <a:t>O2</a:t>
              </a:r>
            </a:p>
            <a:p>
              <a:pPr algn="ctr" defTabSz="266700">
                <a:lnSpc>
                  <a:spcPct val="115000"/>
                </a:lnSpc>
                <a:spcAft>
                  <a:spcPts val="0"/>
                </a:spcAft>
              </a:pPr>
              <a:r>
                <a:rPr lang="fr-FR" sz="1000" dirty="0" smtClean="0">
                  <a:solidFill>
                    <a:srgbClr val="00B0F0"/>
                  </a:solidFill>
                  <a:latin typeface="cinnamon cake"/>
                  <a:ea typeface="Calibri"/>
                  <a:cs typeface="Times New Roman"/>
                </a:rPr>
                <a:t>Je </a:t>
              </a:r>
              <a:r>
                <a:rPr lang="fr-FR" sz="1000" dirty="0">
                  <a:solidFill>
                    <a:srgbClr val="00B0F0"/>
                  </a:solidFill>
                  <a:latin typeface="cinnamon cake"/>
                  <a:ea typeface="Calibri"/>
                  <a:cs typeface="Times New Roman"/>
                </a:rPr>
                <a:t>connais les valeurs </a:t>
              </a:r>
              <a:r>
                <a:rPr lang="fr-FR" sz="1000" dirty="0" smtClean="0">
                  <a:solidFill>
                    <a:srgbClr val="00B0F0"/>
                  </a:solidFill>
                  <a:latin typeface="cinnamon cake"/>
                  <a:ea typeface="Calibri"/>
                  <a:cs typeface="Times New Roman"/>
                </a:rPr>
                <a:t>de </a:t>
              </a:r>
              <a:r>
                <a:rPr lang="fr-FR" sz="1000" dirty="0">
                  <a:solidFill>
                    <a:srgbClr val="00B0F0"/>
                  </a:solidFill>
                  <a:latin typeface="cinnamon cake"/>
                  <a:ea typeface="Calibri"/>
                  <a:cs typeface="Times New Roman"/>
                </a:rPr>
                <a:t>la lettre S</a:t>
              </a:r>
              <a:r>
                <a:rPr lang="fr-FR" sz="1000" dirty="0" smtClean="0">
                  <a:solidFill>
                    <a:srgbClr val="00B0F0"/>
                  </a:solidFill>
                  <a:latin typeface="cinnamon cake"/>
                  <a:ea typeface="Calibri"/>
                  <a:cs typeface="Times New Roman"/>
                </a:rPr>
                <a:t>.</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r>
                <a:rPr lang="fr-FR" sz="1600" b="1" dirty="0">
                  <a:latin typeface="cinnamon cake"/>
                  <a:ea typeface="Calibri"/>
                  <a:cs typeface="Times New Roman"/>
                </a:rPr>
                <a:t>s</a:t>
              </a:r>
              <a:r>
                <a:rPr lang="fr-FR" sz="1600" b="1" dirty="0" smtClean="0">
                  <a:effectLst/>
                  <a:latin typeface="cinnamon cake"/>
                  <a:ea typeface="Calibri"/>
                  <a:cs typeface="Times New Roman"/>
                </a:rPr>
                <a:t> ou </a:t>
              </a:r>
              <a:r>
                <a:rPr lang="fr-FR" sz="1600" b="1" dirty="0" err="1" smtClean="0">
                  <a:effectLst/>
                  <a:latin typeface="cinnamon cake"/>
                  <a:ea typeface="Calibri"/>
                  <a:cs typeface="Times New Roman"/>
                </a:rPr>
                <a:t>ss</a:t>
              </a:r>
              <a:r>
                <a:rPr lang="fr-FR" sz="1600" b="1" dirty="0" smtClean="0">
                  <a:effectLst/>
                  <a:latin typeface="cinnamon cake"/>
                  <a:ea typeface="Calibri"/>
                  <a:cs typeface="Times New Roman"/>
                </a:rPr>
                <a:t>?</a:t>
              </a:r>
              <a:endParaRPr lang="fr-FR" sz="1100" b="1"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grpSp>
      <p:sp>
        <p:nvSpPr>
          <p:cNvPr id="54" name="ZoneTexte 53"/>
          <p:cNvSpPr txBox="1"/>
          <p:nvPr/>
        </p:nvSpPr>
        <p:spPr>
          <a:xfrm>
            <a:off x="1987168" y="5026846"/>
            <a:ext cx="4692736" cy="1384995"/>
          </a:xfrm>
          <a:prstGeom prst="rect">
            <a:avLst/>
          </a:prstGeom>
          <a:noFill/>
          <a:ln>
            <a:solidFill>
              <a:schemeClr val="tx1"/>
            </a:solidFill>
          </a:ln>
        </p:spPr>
        <p:txBody>
          <a:bodyPr wrap="square" rtlCol="0">
            <a:spAutoFit/>
          </a:bodyPr>
          <a:lstStyle/>
          <a:p>
            <a:pPr>
              <a:lnSpc>
                <a:spcPct val="150000"/>
              </a:lnSpc>
            </a:pPr>
            <a:r>
              <a:rPr lang="fr-FR" sz="1400" dirty="0" smtClean="0">
                <a:latin typeface="Quicksand Book" pitchFamily="18" charset="0"/>
              </a:rPr>
              <a:t>J’ai une </a:t>
            </a:r>
            <a:r>
              <a:rPr lang="fr-FR" sz="1400" dirty="0">
                <a:latin typeface="Quicksand Book" pitchFamily="18" charset="0"/>
              </a:rPr>
              <a:t>voiture </a:t>
            </a:r>
            <a:r>
              <a:rPr lang="fr-FR" sz="1400" dirty="0" err="1">
                <a:latin typeface="Quicksand Book" pitchFamily="18" charset="0"/>
              </a:rPr>
              <a:t>télé____idée</a:t>
            </a:r>
            <a:r>
              <a:rPr lang="fr-FR" sz="1400" dirty="0">
                <a:latin typeface="Quicksand Book" pitchFamily="18" charset="0"/>
              </a:rPr>
              <a:t>. / L'o____</a:t>
            </a:r>
            <a:r>
              <a:rPr lang="fr-FR" sz="1400" dirty="0" err="1">
                <a:latin typeface="Quicksand Book" pitchFamily="18" charset="0"/>
              </a:rPr>
              <a:t>resse</a:t>
            </a:r>
            <a:r>
              <a:rPr lang="fr-FR" sz="1400" dirty="0">
                <a:latin typeface="Quicksand Book" pitchFamily="18" charset="0"/>
              </a:rPr>
              <a:t> dévore les vilains ____</a:t>
            </a:r>
            <a:r>
              <a:rPr lang="fr-FR" sz="1400" dirty="0" err="1">
                <a:latin typeface="Quicksand Book" pitchFamily="18" charset="0"/>
              </a:rPr>
              <a:t>arnements</a:t>
            </a:r>
            <a:r>
              <a:rPr lang="fr-FR" sz="1400" dirty="0">
                <a:latin typeface="Quicksand Book" pitchFamily="18" charset="0"/>
              </a:rPr>
              <a:t> </a:t>
            </a:r>
            <a:r>
              <a:rPr lang="fr-FR" sz="1400" dirty="0" smtClean="0">
                <a:latin typeface="Quicksand Book" pitchFamily="18" charset="0"/>
              </a:rPr>
              <a:t>!</a:t>
            </a:r>
            <a:endParaRPr lang="fr-FR" sz="1400" dirty="0">
              <a:latin typeface="Quicksand Book" pitchFamily="18" charset="0"/>
            </a:endParaRPr>
          </a:p>
          <a:p>
            <a:pPr>
              <a:lnSpc>
                <a:spcPct val="150000"/>
              </a:lnSpc>
            </a:pPr>
            <a:r>
              <a:rPr lang="fr-FR" sz="1400" dirty="0">
                <a:latin typeface="Quicksand Book" pitchFamily="18" charset="0"/>
              </a:rPr>
              <a:t>Une </a:t>
            </a:r>
            <a:r>
              <a:rPr lang="fr-FR" sz="1400" dirty="0" err="1">
                <a:latin typeface="Quicksand Book" pitchFamily="18" charset="0"/>
              </a:rPr>
              <a:t>lon</a:t>
            </a:r>
            <a:r>
              <a:rPr lang="fr-FR" sz="1400" dirty="0">
                <a:latin typeface="Quicksand Book" pitchFamily="18" charset="0"/>
              </a:rPr>
              <a:t>____e file d'attente se forme devant le ma____</a:t>
            </a:r>
            <a:r>
              <a:rPr lang="fr-FR" sz="1400" dirty="0" err="1">
                <a:latin typeface="Quicksand Book" pitchFamily="18" charset="0"/>
              </a:rPr>
              <a:t>asin</a:t>
            </a:r>
            <a:r>
              <a:rPr lang="fr-FR" sz="1400" dirty="0" smtClean="0">
                <a:latin typeface="Quicksand Book" pitchFamily="18" charset="0"/>
              </a:rPr>
              <a:t>. </a:t>
            </a:r>
            <a:endParaRPr lang="fr-FR" sz="1400" dirty="0">
              <a:latin typeface="Quicksand Book" pitchFamily="18" charset="0"/>
            </a:endParaRPr>
          </a:p>
        </p:txBody>
      </p:sp>
      <p:sp>
        <p:nvSpPr>
          <p:cNvPr id="67" name="ZoneTexte 66"/>
          <p:cNvSpPr txBox="1"/>
          <p:nvPr/>
        </p:nvSpPr>
        <p:spPr>
          <a:xfrm>
            <a:off x="1973553" y="6695155"/>
            <a:ext cx="4697350" cy="1666546"/>
          </a:xfrm>
          <a:prstGeom prst="rect">
            <a:avLst/>
          </a:prstGeom>
          <a:noFill/>
          <a:ln>
            <a:solidFill>
              <a:schemeClr val="tx1"/>
            </a:solidFill>
          </a:ln>
        </p:spPr>
        <p:txBody>
          <a:bodyPr wrap="square" rtlCol="0">
            <a:spAutoFit/>
          </a:bodyPr>
          <a:lstStyle/>
          <a:p>
            <a:pPr>
              <a:lnSpc>
                <a:spcPct val="150000"/>
              </a:lnSpc>
            </a:pPr>
            <a:r>
              <a:rPr lang="fr-FR" sz="1400" dirty="0">
                <a:latin typeface="Quicksand Book" pitchFamily="18" charset="0"/>
              </a:rPr>
              <a:t>L'épicier </a:t>
            </a:r>
            <a:r>
              <a:rPr lang="fr-FR" sz="1400" dirty="0" err="1">
                <a:latin typeface="Quicksand Book" pitchFamily="18" charset="0"/>
              </a:rPr>
              <a:t>déchar</a:t>
            </a:r>
            <a:r>
              <a:rPr lang="fr-FR" sz="1400" dirty="0">
                <a:latin typeface="Quicksand Book" pitchFamily="18" charset="0"/>
              </a:rPr>
              <a:t>____e des ca____</a:t>
            </a:r>
            <a:r>
              <a:rPr lang="fr-FR" sz="1400" dirty="0" err="1">
                <a:latin typeface="Quicksand Book" pitchFamily="18" charset="0"/>
              </a:rPr>
              <a:t>ots</a:t>
            </a:r>
            <a:r>
              <a:rPr lang="fr-FR" sz="1400" dirty="0">
                <a:latin typeface="Quicksand Book" pitchFamily="18" charset="0"/>
              </a:rPr>
              <a:t> d'auber____</a:t>
            </a:r>
            <a:r>
              <a:rPr lang="fr-FR" sz="1400" dirty="0" err="1">
                <a:latin typeface="Quicksand Book" pitchFamily="18" charset="0"/>
              </a:rPr>
              <a:t>ines</a:t>
            </a:r>
            <a:r>
              <a:rPr lang="fr-FR" sz="1400" dirty="0">
                <a:latin typeface="Quicksand Book" pitchFamily="18" charset="0"/>
              </a:rPr>
              <a:t>. Cette vieille </a:t>
            </a:r>
            <a:r>
              <a:rPr lang="fr-FR" sz="1400" dirty="0" err="1">
                <a:latin typeface="Quicksand Book" pitchFamily="18" charset="0"/>
              </a:rPr>
              <a:t>horlo</a:t>
            </a:r>
            <a:r>
              <a:rPr lang="fr-FR" sz="1400" dirty="0">
                <a:latin typeface="Quicksand Book" pitchFamily="18" charset="0"/>
              </a:rPr>
              <a:t>____e est très </a:t>
            </a:r>
            <a:r>
              <a:rPr lang="fr-FR" sz="1400" dirty="0" err="1">
                <a:latin typeface="Quicksand Book" pitchFamily="18" charset="0"/>
              </a:rPr>
              <a:t>fra____ile</a:t>
            </a:r>
            <a:r>
              <a:rPr lang="fr-FR" sz="1400" dirty="0">
                <a:latin typeface="Quicksand Book" pitchFamily="18" charset="0"/>
              </a:rPr>
              <a:t> !</a:t>
            </a:r>
          </a:p>
          <a:p>
            <a:pPr>
              <a:lnSpc>
                <a:spcPct val="150000"/>
              </a:lnSpc>
            </a:pPr>
            <a:r>
              <a:rPr lang="fr-FR" sz="1400" dirty="0" smtClean="0">
                <a:latin typeface="Quicksand Book" pitchFamily="18" charset="0"/>
              </a:rPr>
              <a:t>Le </a:t>
            </a:r>
            <a:r>
              <a:rPr lang="fr-FR" sz="1400" dirty="0">
                <a:latin typeface="Quicksand Book" pitchFamily="18" charset="0"/>
              </a:rPr>
              <a:t>ma____</a:t>
            </a:r>
            <a:r>
              <a:rPr lang="fr-FR" sz="1400" dirty="0" err="1">
                <a:latin typeface="Quicksand Book" pitchFamily="18" charset="0"/>
              </a:rPr>
              <a:t>icien</a:t>
            </a:r>
            <a:r>
              <a:rPr lang="fr-FR" sz="1400" dirty="0">
                <a:latin typeface="Quicksand Book" pitchFamily="18" charset="0"/>
              </a:rPr>
              <a:t> fait disparaître un </a:t>
            </a:r>
            <a:r>
              <a:rPr lang="fr-FR" sz="1400" dirty="0" err="1">
                <a:latin typeface="Quicksand Book" pitchFamily="18" charset="0"/>
              </a:rPr>
              <a:t>pi____on</a:t>
            </a:r>
            <a:r>
              <a:rPr lang="fr-FR" sz="1400" dirty="0">
                <a:latin typeface="Quicksand Book" pitchFamily="18" charset="0"/>
              </a:rPr>
              <a:t> dans son chapeau.</a:t>
            </a:r>
          </a:p>
        </p:txBody>
      </p:sp>
      <p:pic>
        <p:nvPicPr>
          <p:cNvPr id="3074" name="Picture 2" descr="C:\Users\Julie\AppData\Local\Microsoft\Windows\Temporary Internet Files\Content.IE5\O8WHYDTP\snake-303696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602" y="1943916"/>
            <a:ext cx="818785" cy="7816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extLst/>
          </p:nvPr>
        </p:nvGraphicFramePr>
        <p:xfrm>
          <a:off x="1936879" y="1214919"/>
          <a:ext cx="4810125" cy="1772905"/>
        </p:xfrm>
        <a:graphic>
          <a:graphicData uri="http://schemas.openxmlformats.org/drawingml/2006/table">
            <a:tbl>
              <a:tblPr>
                <a:tableStyleId>{5C22544A-7EE6-4342-B048-85BDC9FD1C3A}</a:tableStyleId>
              </a:tblPr>
              <a:tblGrid>
                <a:gridCol w="2186189"/>
                <a:gridCol w="2623936"/>
              </a:tblGrid>
              <a:tr h="406579">
                <a:tc>
                  <a:txBody>
                    <a:bodyPr/>
                    <a:lstStyle/>
                    <a:p>
                      <a:pPr>
                        <a:spcAft>
                          <a:spcPts val="0"/>
                        </a:spcAft>
                      </a:pPr>
                      <a:r>
                        <a:rPr lang="fr-FR" sz="1200" kern="150" dirty="0">
                          <a:effectLst/>
                          <a:latin typeface="Quicksand Book" pitchFamily="18" charset="0"/>
                        </a:rPr>
                        <a:t>Ce  </a:t>
                      </a:r>
                      <a:r>
                        <a:rPr lang="fr-FR" sz="1200" kern="150" dirty="0" err="1">
                          <a:effectLst/>
                          <a:latin typeface="Quicksand Book" pitchFamily="18" charset="0"/>
                        </a:rPr>
                        <a:t>pa</a:t>
                      </a:r>
                      <a:r>
                        <a:rPr lang="fr-FR" sz="1200" kern="150" dirty="0">
                          <a:effectLst/>
                          <a:latin typeface="Quicksand Book" pitchFamily="18" charset="0"/>
                        </a:rPr>
                        <a:t>.........</a:t>
                      </a:r>
                      <a:r>
                        <a:rPr lang="fr-FR" sz="1200" kern="150" dirty="0" err="1">
                          <a:effectLst/>
                          <a:latin typeface="Quicksand Book" pitchFamily="18" charset="0"/>
                        </a:rPr>
                        <a:t>age</a:t>
                      </a:r>
                      <a:r>
                        <a:rPr lang="fr-FR" sz="1200" kern="150" dirty="0">
                          <a:effectLst/>
                          <a:latin typeface="Quicksand Book" pitchFamily="18" charset="0"/>
                        </a:rPr>
                        <a:t> est étroit.                                                              </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spcAft>
                          <a:spcPts val="0"/>
                        </a:spcAft>
                      </a:pPr>
                      <a:r>
                        <a:rPr lang="fr-FR" sz="1200" kern="150" dirty="0">
                          <a:effectLst/>
                          <a:latin typeface="Quicksand Book" pitchFamily="18" charset="0"/>
                        </a:rPr>
                        <a:t> Ce      …....</a:t>
                      </a:r>
                      <a:r>
                        <a:rPr lang="fr-FR" sz="1200" kern="150" dirty="0" err="1">
                          <a:effectLst/>
                          <a:latin typeface="Quicksand Book" pitchFamily="18" charset="0"/>
                        </a:rPr>
                        <a:t>erpent</a:t>
                      </a:r>
                      <a:r>
                        <a:rPr lang="fr-FR" sz="1200" kern="150" dirty="0">
                          <a:effectLst/>
                          <a:latin typeface="Quicksand Book" pitchFamily="18" charset="0"/>
                        </a:rPr>
                        <a:t> est dangereux.</a:t>
                      </a:r>
                      <a:endParaRPr lang="fr-FR" sz="1200" kern="150" dirty="0">
                        <a:effectLst/>
                        <a:latin typeface="Quicksand Book" pitchFamily="18" charset="0"/>
                        <a:ea typeface="SimSun"/>
                        <a:cs typeface="Mangal"/>
                      </a:endParaRPr>
                    </a:p>
                  </a:txBody>
                  <a:tcPr marL="34925" marR="34925" marT="34925" marB="349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32456">
                <a:tc>
                  <a:txBody>
                    <a:bodyPr/>
                    <a:lstStyle/>
                    <a:p>
                      <a:pPr>
                        <a:spcAft>
                          <a:spcPts val="0"/>
                        </a:spcAft>
                      </a:pPr>
                      <a:r>
                        <a:rPr lang="fr-FR" sz="1200" kern="150" dirty="0">
                          <a:effectLst/>
                          <a:latin typeface="Quicksand Book" pitchFamily="18" charset="0"/>
                        </a:rPr>
                        <a:t>Il est ca..........é.</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spcAft>
                          <a:spcPts val="0"/>
                        </a:spcAft>
                      </a:pPr>
                      <a:r>
                        <a:rPr lang="fr-FR" sz="1200" kern="150" dirty="0">
                          <a:effectLst/>
                          <a:latin typeface="Quicksand Book" pitchFamily="18" charset="0"/>
                        </a:rPr>
                        <a:t> J'ai un </a:t>
                      </a:r>
                      <a:r>
                        <a:rPr lang="fr-FR" sz="1200" kern="150" dirty="0" err="1">
                          <a:effectLst/>
                          <a:latin typeface="Quicksand Book" pitchFamily="18" charset="0"/>
                        </a:rPr>
                        <a:t>cactu</a:t>
                      </a:r>
                      <a:r>
                        <a:rPr lang="fr-FR" sz="1200" kern="150" dirty="0">
                          <a:effectLst/>
                          <a:latin typeface="Quicksand Book" pitchFamily="18" charset="0"/>
                        </a:rPr>
                        <a:t>.......     </a:t>
                      </a:r>
                      <a:r>
                        <a:rPr lang="fr-FR" sz="1200" kern="150" dirty="0" smtClean="0">
                          <a:effectLst/>
                          <a:latin typeface="Quicksand Book" pitchFamily="18" charset="0"/>
                        </a:rPr>
                        <a:t>Chez moi.</a:t>
                      </a:r>
                      <a:endParaRPr lang="fr-FR" sz="1200" kern="150" dirty="0">
                        <a:effectLst/>
                        <a:latin typeface="Quicksand Book" pitchFamily="18" charset="0"/>
                        <a:ea typeface="SimSun"/>
                        <a:cs typeface="Mangal"/>
                      </a:endParaRPr>
                    </a:p>
                  </a:txBody>
                  <a:tcPr marL="34925" marR="34925" marT="34925" marB="349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6935">
                <a:tc>
                  <a:txBody>
                    <a:bodyPr/>
                    <a:lstStyle/>
                    <a:p>
                      <a:pPr>
                        <a:spcAft>
                          <a:spcPts val="0"/>
                        </a:spcAft>
                      </a:pPr>
                      <a:r>
                        <a:rPr lang="fr-FR" sz="1200" kern="150">
                          <a:effectLst/>
                          <a:latin typeface="Quicksand Book" pitchFamily="18" charset="0"/>
                        </a:rPr>
                        <a:t>La traver.........ée fut difficile.</a:t>
                      </a:r>
                      <a:endParaRPr lang="fr-FR" sz="1200" kern="15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spcAft>
                          <a:spcPts val="0"/>
                        </a:spcAft>
                      </a:pPr>
                      <a:r>
                        <a:rPr lang="fr-FR" sz="1200" kern="150">
                          <a:effectLst/>
                          <a:latin typeface="Quicksand Book" pitchFamily="18" charset="0"/>
                        </a:rPr>
                        <a:t> Elle s'est fait des tre............es.</a:t>
                      </a:r>
                      <a:endParaRPr lang="fr-FR" sz="1200" kern="150">
                        <a:effectLst/>
                        <a:latin typeface="Quicksand Book" pitchFamily="18" charset="0"/>
                        <a:ea typeface="SimSun"/>
                        <a:cs typeface="Mangal"/>
                      </a:endParaRPr>
                    </a:p>
                  </a:txBody>
                  <a:tcPr marL="34925" marR="34925" marT="34925" marB="349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6935">
                <a:tc>
                  <a:txBody>
                    <a:bodyPr/>
                    <a:lstStyle/>
                    <a:p>
                      <a:pPr>
                        <a:spcAft>
                          <a:spcPts val="0"/>
                        </a:spcAft>
                      </a:pPr>
                      <a:r>
                        <a:rPr lang="fr-FR" sz="1200" kern="150" dirty="0">
                          <a:effectLst/>
                          <a:latin typeface="Quicksand Book" pitchFamily="18" charset="0"/>
                        </a:rPr>
                        <a:t>Il fait la cour.........e.</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sz="1200" kern="150" dirty="0">
                          <a:effectLst/>
                          <a:latin typeface="Quicksand Book" pitchFamily="18" charset="0"/>
                        </a:rPr>
                        <a:t> Il   </a:t>
                      </a:r>
                      <a:r>
                        <a:rPr lang="fr-FR" sz="1200" kern="150" dirty="0" err="1">
                          <a:effectLst/>
                          <a:latin typeface="Quicksand Book" pitchFamily="18" charset="0"/>
                        </a:rPr>
                        <a:t>pa</a:t>
                      </a:r>
                      <a:r>
                        <a:rPr lang="fr-FR" sz="1200" kern="150" dirty="0">
                          <a:effectLst/>
                          <a:latin typeface="Quicksand Book" pitchFamily="18" charset="0"/>
                        </a:rPr>
                        <a:t>..........e   par là.</a:t>
                      </a:r>
                      <a:endParaRPr lang="fr-FR" sz="1200" kern="150" dirty="0">
                        <a:effectLst/>
                        <a:latin typeface="Quicksand Book" pitchFamily="18" charset="0"/>
                        <a:ea typeface="SimSun"/>
                        <a:cs typeface="Mangal"/>
                      </a:endParaRPr>
                    </a:p>
                  </a:txBody>
                  <a:tcPr marL="34925" marR="34925" marT="34925" marB="349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1" name="Groupe 20"/>
          <p:cNvGrpSpPr/>
          <p:nvPr/>
        </p:nvGrpSpPr>
        <p:grpSpPr>
          <a:xfrm>
            <a:off x="223392" y="3184179"/>
            <a:ext cx="1632548" cy="1404964"/>
            <a:chOff x="196611" y="6444208"/>
            <a:chExt cx="1632548" cy="1404964"/>
          </a:xfrm>
        </p:grpSpPr>
        <p:grpSp>
          <p:nvGrpSpPr>
            <p:cNvPr id="69" name="Groupe 68"/>
            <p:cNvGrpSpPr/>
            <p:nvPr/>
          </p:nvGrpSpPr>
          <p:grpSpPr>
            <a:xfrm>
              <a:off x="196611" y="6444208"/>
              <a:ext cx="1632548" cy="1382822"/>
              <a:chOff x="0" y="1"/>
              <a:chExt cx="2228603" cy="1687341"/>
            </a:xfrm>
          </p:grpSpPr>
          <p:sp>
            <p:nvSpPr>
              <p:cNvPr id="71" name="Rectangle à coins arrondis 144"/>
              <p:cNvSpPr/>
              <p:nvPr/>
            </p:nvSpPr>
            <p:spPr>
              <a:xfrm>
                <a:off x="0" y="21772"/>
                <a:ext cx="2228603" cy="16655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prstDash val="solid"/>
              </a:ln>
            </p:spPr>
            <p:txBody>
              <a:bodyPr lIns="0" tIns="0" rIns="0" bIns="0"/>
              <a:lstStyle/>
              <a:p>
                <a:endParaRPr lang="fr-FR"/>
              </a:p>
            </p:txBody>
          </p:sp>
          <p:sp>
            <p:nvSpPr>
              <p:cNvPr id="72" name="Zone de texte 145"/>
              <p:cNvSpPr txBox="1"/>
              <p:nvPr/>
            </p:nvSpPr>
            <p:spPr>
              <a:xfrm>
                <a:off x="10881" y="1"/>
                <a:ext cx="2164521" cy="725485"/>
              </a:xfrm>
              <a:prstGeom prst="rect">
                <a:avLst/>
              </a:prstGeom>
            </p:spPr>
            <p:txBody>
              <a:bodyPr vert="horz" wrap="square" lIns="91440" tIns="45720" rIns="91440" bIns="45720" anchor="t" anchorCtr="0" compatLnSpc="1"/>
              <a:lstStyle/>
              <a:p>
                <a:pPr algn="ctr" defTabSz="266700">
                  <a:lnSpc>
                    <a:spcPct val="115000"/>
                  </a:lnSpc>
                  <a:spcAft>
                    <a:spcPts val="0"/>
                  </a:spcAft>
                </a:pPr>
                <a:r>
                  <a:rPr lang="fr-FR" sz="1050" dirty="0" smtClean="0">
                    <a:solidFill>
                      <a:srgbClr val="00B0F0"/>
                    </a:solidFill>
                    <a:effectLst/>
                    <a:latin typeface="cinnamon cake"/>
                    <a:ea typeface="Calibri"/>
                    <a:cs typeface="Times New Roman"/>
                  </a:rPr>
                  <a:t>O3</a:t>
                </a:r>
              </a:p>
              <a:p>
                <a:pPr algn="ctr" defTabSz="266700">
                  <a:lnSpc>
                    <a:spcPct val="115000"/>
                  </a:lnSpc>
                  <a:spcAft>
                    <a:spcPts val="0"/>
                  </a:spcAft>
                </a:pPr>
                <a:r>
                  <a:rPr lang="fr-FR" sz="1050" dirty="0" smtClean="0">
                    <a:solidFill>
                      <a:srgbClr val="00B0F0"/>
                    </a:solidFill>
                    <a:effectLst/>
                    <a:latin typeface="cinnamon cake"/>
                    <a:ea typeface="Calibri"/>
                    <a:cs typeface="Times New Roman"/>
                  </a:rPr>
                  <a:t>Je </a:t>
                </a:r>
                <a:r>
                  <a:rPr lang="fr-FR" sz="1050" dirty="0" smtClean="0">
                    <a:solidFill>
                      <a:srgbClr val="00B0F0"/>
                    </a:solidFill>
                    <a:latin typeface="cinnamon cake"/>
                    <a:ea typeface="Calibri"/>
                    <a:cs typeface="Times New Roman"/>
                  </a:rPr>
                  <a:t>connais les </a:t>
                </a:r>
                <a:r>
                  <a:rPr lang="fr-FR" sz="1050" dirty="0" smtClean="0">
                    <a:solidFill>
                      <a:srgbClr val="00B0F0"/>
                    </a:solidFill>
                    <a:latin typeface="cinnamon cake"/>
                    <a:ea typeface="Calibri"/>
                    <a:cs typeface="Times New Roman"/>
                  </a:rPr>
                  <a:t>valeurs de </a:t>
                </a:r>
                <a:r>
                  <a:rPr lang="fr-FR" sz="1050" dirty="0" smtClean="0">
                    <a:solidFill>
                      <a:srgbClr val="00B0F0"/>
                    </a:solidFill>
                    <a:latin typeface="cinnamon cake"/>
                    <a:ea typeface="Calibri"/>
                    <a:cs typeface="Times New Roman"/>
                  </a:rPr>
                  <a:t>la lettre C</a:t>
                </a:r>
                <a:endParaRPr lang="fr-FR" sz="10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r>
                  <a:rPr lang="fr-FR" sz="1600" dirty="0" smtClean="0">
                    <a:solidFill>
                      <a:srgbClr val="00B0F0"/>
                    </a:solidFill>
                    <a:effectLst/>
                    <a:latin typeface="cinnamon cake"/>
                    <a:ea typeface="Calibri"/>
                    <a:cs typeface="Times New Roman"/>
                  </a:rPr>
                  <a:t>          </a:t>
                </a:r>
                <a:r>
                  <a:rPr lang="fr-FR" sz="1600" b="1" dirty="0" smtClean="0">
                    <a:effectLst/>
                    <a:latin typeface="cinnamon cake"/>
                    <a:ea typeface="Calibri"/>
                    <a:cs typeface="Times New Roman"/>
                  </a:rPr>
                  <a:t>c</a:t>
                </a:r>
                <a:r>
                  <a:rPr lang="fr-FR" sz="1600" b="1" dirty="0" smtClean="0">
                    <a:latin typeface="cinnamon cake"/>
                    <a:ea typeface="Calibri"/>
                    <a:cs typeface="Times New Roman"/>
                  </a:rPr>
                  <a:t> ou ç ?</a:t>
                </a:r>
                <a:endParaRPr lang="fr-FR" sz="1600" b="1" dirty="0">
                  <a:ea typeface="Calibri"/>
                  <a:cs typeface="Times New Roman"/>
                </a:endParaRPr>
              </a:p>
              <a:p>
                <a:pPr algn="ctr">
                  <a:lnSpc>
                    <a:spcPct val="115000"/>
                  </a:lnSpc>
                  <a:spcAft>
                    <a:spcPts val="0"/>
                  </a:spcAft>
                </a:pP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smtClean="0">
                    <a:solidFill>
                      <a:srgbClr val="00B0F0"/>
                    </a:solidFill>
                    <a:effectLst/>
                    <a:latin typeface="cinnamon cake"/>
                    <a:ea typeface="Calibri"/>
                    <a:cs typeface="Times New Roman"/>
                  </a:rPr>
                  <a:t> </a:t>
                </a:r>
                <a:endParaRPr lang="fr-FR" sz="1100" dirty="0" smtClean="0">
                  <a:effectLst/>
                  <a:latin typeface="Calibri"/>
                  <a:ea typeface="Calibri"/>
                  <a:cs typeface="Times New Roman"/>
                </a:endParaRPr>
              </a:p>
              <a:p>
                <a:pPr algn="ctr">
                  <a:lnSpc>
                    <a:spcPct val="115000"/>
                  </a:lnSpc>
                  <a:spcAft>
                    <a:spcPts val="0"/>
                  </a:spcAft>
                </a:pPr>
                <a:r>
                  <a:rPr lang="fr-FR" sz="1600" dirty="0" smtClean="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3083" name="Picture 11" descr="http://www.art4apps.org/images/downloadable/cherry.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459" y="7097333"/>
              <a:ext cx="751839" cy="7518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e 23"/>
          <p:cNvGrpSpPr/>
          <p:nvPr/>
        </p:nvGrpSpPr>
        <p:grpSpPr>
          <a:xfrm>
            <a:off x="158080" y="5056867"/>
            <a:ext cx="1689889" cy="1405464"/>
            <a:chOff x="131299" y="3117170"/>
            <a:chExt cx="1689889" cy="1405464"/>
          </a:xfrm>
        </p:grpSpPr>
        <p:grpSp>
          <p:nvGrpSpPr>
            <p:cNvPr id="48" name="Groupe 47"/>
            <p:cNvGrpSpPr/>
            <p:nvPr/>
          </p:nvGrpSpPr>
          <p:grpSpPr>
            <a:xfrm>
              <a:off x="188640" y="3117170"/>
              <a:ext cx="1632548" cy="1382822"/>
              <a:chOff x="0" y="1"/>
              <a:chExt cx="2228603" cy="1687341"/>
            </a:xfrm>
          </p:grpSpPr>
          <p:sp>
            <p:nvSpPr>
              <p:cNvPr id="50" name="Rectangle à coins arrondis 144"/>
              <p:cNvSpPr/>
              <p:nvPr/>
            </p:nvSpPr>
            <p:spPr>
              <a:xfrm>
                <a:off x="0" y="21772"/>
                <a:ext cx="2228603" cy="16655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prstDash val="solid"/>
              </a:ln>
            </p:spPr>
            <p:txBody>
              <a:bodyPr lIns="0" tIns="0" rIns="0" bIns="0"/>
              <a:lstStyle/>
              <a:p>
                <a:endParaRPr lang="fr-FR"/>
              </a:p>
            </p:txBody>
          </p:sp>
          <p:sp>
            <p:nvSpPr>
              <p:cNvPr id="51" name="Zone de texte 145"/>
              <p:cNvSpPr txBox="1"/>
              <p:nvPr/>
            </p:nvSpPr>
            <p:spPr>
              <a:xfrm>
                <a:off x="10881" y="1"/>
                <a:ext cx="2164521" cy="751275"/>
              </a:xfrm>
              <a:prstGeom prst="rect">
                <a:avLst/>
              </a:prstGeom>
            </p:spPr>
            <p:txBody>
              <a:bodyPr vert="horz" wrap="square" lIns="91440" tIns="45720" rIns="91440" bIns="45720" anchor="t" anchorCtr="0" compatLnSpc="1"/>
              <a:lstStyle/>
              <a:p>
                <a:pPr algn="ctr" defTabSz="266700">
                  <a:lnSpc>
                    <a:spcPct val="115000"/>
                  </a:lnSpc>
                  <a:spcAft>
                    <a:spcPts val="0"/>
                  </a:spcAft>
                </a:pPr>
                <a:r>
                  <a:rPr lang="fr-FR" sz="1050" dirty="0" smtClean="0">
                    <a:solidFill>
                      <a:srgbClr val="00B0F0"/>
                    </a:solidFill>
                    <a:effectLst/>
                    <a:latin typeface="cinnamon cake"/>
                    <a:ea typeface="Calibri"/>
                    <a:cs typeface="Times New Roman"/>
                  </a:rPr>
                  <a:t>O4</a:t>
                </a:r>
              </a:p>
              <a:p>
                <a:pPr algn="ctr" defTabSz="266700">
                  <a:lnSpc>
                    <a:spcPct val="115000"/>
                  </a:lnSpc>
                  <a:spcAft>
                    <a:spcPts val="0"/>
                  </a:spcAft>
                </a:pPr>
                <a:r>
                  <a:rPr lang="fr-FR" sz="1050" dirty="0" smtClean="0">
                    <a:solidFill>
                      <a:srgbClr val="00B0F0"/>
                    </a:solidFill>
                    <a:effectLst/>
                    <a:latin typeface="cinnamon cake"/>
                    <a:ea typeface="Calibri"/>
                    <a:cs typeface="Times New Roman"/>
                  </a:rPr>
                  <a:t>Je </a:t>
                </a:r>
                <a:r>
                  <a:rPr lang="fr-FR" sz="1050" dirty="0" smtClean="0">
                    <a:solidFill>
                      <a:srgbClr val="00B0F0"/>
                    </a:solidFill>
                    <a:latin typeface="cinnamon cake"/>
                    <a:ea typeface="Calibri"/>
                    <a:cs typeface="Times New Roman"/>
                  </a:rPr>
                  <a:t>connais les valeurs de la lettre G</a:t>
                </a:r>
                <a:r>
                  <a:rPr lang="fr-FR" sz="1050" dirty="0" smtClean="0">
                    <a:solidFill>
                      <a:srgbClr val="00B0F0"/>
                    </a:solidFill>
                    <a:effectLst/>
                    <a:latin typeface="cinnamon cake"/>
                    <a:ea typeface="Calibri"/>
                    <a:cs typeface="Times New Roman"/>
                  </a:rPr>
                  <a:t>1</a:t>
                </a:r>
                <a:endParaRPr lang="fr-FR" sz="1000" dirty="0" smtClean="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r>
                  <a:rPr lang="fr-FR" sz="1600" dirty="0" smtClean="0">
                    <a:solidFill>
                      <a:srgbClr val="00B0F0"/>
                    </a:solidFill>
                    <a:effectLst/>
                    <a:latin typeface="cinnamon cake"/>
                    <a:ea typeface="Calibri"/>
                    <a:cs typeface="Times New Roman"/>
                  </a:rPr>
                  <a:t>        </a:t>
                </a:r>
                <a:r>
                  <a:rPr lang="fr-FR" sz="1600" b="1" dirty="0" smtClean="0">
                    <a:latin typeface="cinnamon cake"/>
                    <a:ea typeface="Calibri"/>
                    <a:cs typeface="Times New Roman"/>
                  </a:rPr>
                  <a:t> g ou </a:t>
                </a:r>
                <a:r>
                  <a:rPr lang="fr-FR" sz="1600" b="1" dirty="0" err="1" smtClean="0">
                    <a:latin typeface="cinnamon cake"/>
                    <a:ea typeface="Calibri"/>
                    <a:cs typeface="Times New Roman"/>
                  </a:rPr>
                  <a:t>gu</a:t>
                </a:r>
                <a:r>
                  <a:rPr lang="fr-FR" sz="1600" b="1" dirty="0" smtClean="0">
                    <a:latin typeface="cinnamon cake"/>
                    <a:ea typeface="Calibri"/>
                    <a:cs typeface="Times New Roman"/>
                  </a:rPr>
                  <a:t> ?</a:t>
                </a:r>
                <a:endParaRPr lang="fr-FR" sz="1600" dirty="0" smtClean="0">
                  <a:solidFill>
                    <a:srgbClr val="00B0F0"/>
                  </a:solidFill>
                  <a:effectLst/>
                  <a:latin typeface="cinnamon cake"/>
                  <a:ea typeface="Calibri"/>
                  <a:cs typeface="Times New Roman"/>
                </a:endParaRPr>
              </a:p>
              <a:p>
                <a:pPr algn="ctr">
                  <a:lnSpc>
                    <a:spcPct val="115000"/>
                  </a:lnSpc>
                  <a:spcAft>
                    <a:spcPts val="0"/>
                  </a:spcAft>
                </a:pP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smtClean="0">
                    <a:solidFill>
                      <a:srgbClr val="00B0F0"/>
                    </a:solidFill>
                    <a:effectLst/>
                    <a:latin typeface="cinnamon cake"/>
                    <a:ea typeface="Calibri"/>
                    <a:cs typeface="Times New Roman"/>
                  </a:rPr>
                  <a:t> </a:t>
                </a:r>
                <a:endParaRPr lang="fr-FR" sz="1100" dirty="0" smtClean="0">
                  <a:effectLst/>
                  <a:latin typeface="Calibri"/>
                  <a:ea typeface="Calibri"/>
                  <a:cs typeface="Times New Roman"/>
                </a:endParaRPr>
              </a:p>
              <a:p>
                <a:pPr algn="ctr">
                  <a:lnSpc>
                    <a:spcPct val="115000"/>
                  </a:lnSpc>
                  <a:spcAft>
                    <a:spcPts val="0"/>
                  </a:spcAft>
                </a:pPr>
                <a:r>
                  <a:rPr lang="fr-FR" sz="1600" dirty="0" smtClean="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3085" name="Picture 13" descr="http://www.art4apps.org/images/downloadable/gorilla.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299" y="3680223"/>
              <a:ext cx="842411" cy="8424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203912" y="6933594"/>
            <a:ext cx="1654420" cy="1382822"/>
            <a:chOff x="174739" y="4757096"/>
            <a:chExt cx="1654420" cy="1382822"/>
          </a:xfrm>
        </p:grpSpPr>
        <p:grpSp>
          <p:nvGrpSpPr>
            <p:cNvPr id="55" name="Groupe 54"/>
            <p:cNvGrpSpPr/>
            <p:nvPr/>
          </p:nvGrpSpPr>
          <p:grpSpPr>
            <a:xfrm>
              <a:off x="196611" y="4757096"/>
              <a:ext cx="1632548" cy="1382822"/>
              <a:chOff x="0" y="1"/>
              <a:chExt cx="2228603" cy="1687341"/>
            </a:xfrm>
          </p:grpSpPr>
          <p:sp>
            <p:nvSpPr>
              <p:cNvPr id="56" name="Rectangle à coins arrondis 144"/>
              <p:cNvSpPr/>
              <p:nvPr/>
            </p:nvSpPr>
            <p:spPr>
              <a:xfrm>
                <a:off x="0" y="21772"/>
                <a:ext cx="2228603" cy="16655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prstDash val="solid"/>
              </a:ln>
            </p:spPr>
            <p:txBody>
              <a:bodyPr lIns="0" tIns="0" rIns="0" bIns="0"/>
              <a:lstStyle/>
              <a:p>
                <a:endParaRPr lang="fr-FR"/>
              </a:p>
            </p:txBody>
          </p:sp>
          <p:sp>
            <p:nvSpPr>
              <p:cNvPr id="57" name="Zone de texte 145"/>
              <p:cNvSpPr txBox="1"/>
              <p:nvPr/>
            </p:nvSpPr>
            <p:spPr>
              <a:xfrm>
                <a:off x="10881" y="1"/>
                <a:ext cx="2164521" cy="929575"/>
              </a:xfrm>
              <a:prstGeom prst="rect">
                <a:avLst/>
              </a:prstGeom>
            </p:spPr>
            <p:txBody>
              <a:bodyPr vert="horz" wrap="square" lIns="91440" tIns="45720" rIns="91440" bIns="45720" anchor="t" anchorCtr="0" compatLnSpc="1"/>
              <a:lstStyle/>
              <a:p>
                <a:pPr algn="ctr" defTabSz="266700">
                  <a:lnSpc>
                    <a:spcPct val="115000"/>
                  </a:lnSpc>
                  <a:spcAft>
                    <a:spcPts val="0"/>
                  </a:spcAft>
                </a:pPr>
                <a:r>
                  <a:rPr lang="fr-FR" sz="1050" dirty="0" smtClean="0">
                    <a:solidFill>
                      <a:srgbClr val="00B0F0"/>
                    </a:solidFill>
                    <a:effectLst/>
                    <a:latin typeface="cinnamon cake"/>
                    <a:ea typeface="Calibri"/>
                    <a:cs typeface="Times New Roman"/>
                  </a:rPr>
                  <a:t>O4</a:t>
                </a:r>
              </a:p>
              <a:p>
                <a:pPr algn="ctr" defTabSz="266700">
                  <a:lnSpc>
                    <a:spcPct val="115000"/>
                  </a:lnSpc>
                  <a:spcAft>
                    <a:spcPts val="0"/>
                  </a:spcAft>
                </a:pPr>
                <a:r>
                  <a:rPr lang="fr-FR" sz="1050" dirty="0" smtClean="0">
                    <a:solidFill>
                      <a:srgbClr val="00B0F0"/>
                    </a:solidFill>
                    <a:effectLst/>
                    <a:latin typeface="cinnamon cake"/>
                    <a:ea typeface="Calibri"/>
                    <a:cs typeface="Times New Roman"/>
                  </a:rPr>
                  <a:t>Je </a:t>
                </a:r>
                <a:r>
                  <a:rPr lang="fr-FR" sz="1050" dirty="0" smtClean="0">
                    <a:solidFill>
                      <a:srgbClr val="00B0F0"/>
                    </a:solidFill>
                    <a:latin typeface="cinnamon cake"/>
                    <a:ea typeface="Calibri"/>
                    <a:cs typeface="Times New Roman"/>
                  </a:rPr>
                  <a:t>connais les valeurs </a:t>
                </a:r>
                <a:r>
                  <a:rPr lang="fr-FR" sz="1050" dirty="0" smtClean="0">
                    <a:solidFill>
                      <a:srgbClr val="00B0F0"/>
                    </a:solidFill>
                    <a:latin typeface="cinnamon cake"/>
                    <a:ea typeface="Calibri"/>
                    <a:cs typeface="Times New Roman"/>
                  </a:rPr>
                  <a:t>de la </a:t>
                </a:r>
                <a:r>
                  <a:rPr lang="fr-FR" sz="1050" dirty="0" smtClean="0">
                    <a:solidFill>
                      <a:srgbClr val="00B0F0"/>
                    </a:solidFill>
                    <a:latin typeface="cinnamon cake"/>
                    <a:ea typeface="Calibri"/>
                    <a:cs typeface="Times New Roman"/>
                  </a:rPr>
                  <a:t>lettre </a:t>
                </a:r>
                <a:r>
                  <a:rPr lang="fr-FR" sz="1050" dirty="0" smtClean="0">
                    <a:solidFill>
                      <a:srgbClr val="00B0F0"/>
                    </a:solidFill>
                    <a:latin typeface="cinnamon cake"/>
                    <a:ea typeface="Calibri"/>
                    <a:cs typeface="Times New Roman"/>
                  </a:rPr>
                  <a:t>G2</a:t>
                </a:r>
                <a:endParaRPr lang="fr-FR" sz="10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r>
                  <a:rPr lang="fr-FR" sz="1600" dirty="0">
                    <a:solidFill>
                      <a:srgbClr val="00B0F0"/>
                    </a:solidFill>
                    <a:latin typeface="cinnamon cake"/>
                    <a:ea typeface="Calibri"/>
                    <a:cs typeface="Times New Roman"/>
                  </a:rPr>
                  <a:t>     </a:t>
                </a:r>
                <a:r>
                  <a:rPr lang="fr-FR" sz="1600" b="1" dirty="0" smtClean="0">
                    <a:latin typeface="cinnamon cake"/>
                    <a:ea typeface="Calibri"/>
                    <a:cs typeface="Times New Roman"/>
                  </a:rPr>
                  <a:t>g </a:t>
                </a:r>
                <a:r>
                  <a:rPr lang="fr-FR" sz="1600" b="1" dirty="0">
                    <a:latin typeface="cinnamon cake"/>
                    <a:ea typeface="Calibri"/>
                    <a:cs typeface="Times New Roman"/>
                  </a:rPr>
                  <a:t>ou </a:t>
                </a:r>
                <a:r>
                  <a:rPr lang="fr-FR" sz="1600" b="1" dirty="0" err="1" smtClean="0">
                    <a:latin typeface="cinnamon cake"/>
                    <a:ea typeface="Calibri"/>
                    <a:cs typeface="Times New Roman"/>
                  </a:rPr>
                  <a:t>ge</a:t>
                </a:r>
                <a:r>
                  <a:rPr lang="fr-FR" sz="1600" b="1" dirty="0" smtClean="0">
                    <a:latin typeface="cinnamon cake"/>
                    <a:ea typeface="Calibri"/>
                    <a:cs typeface="Times New Roman"/>
                  </a:rPr>
                  <a:t> ?</a:t>
                </a:r>
                <a:endParaRPr lang="fr-FR" sz="16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smtClean="0">
                    <a:solidFill>
                      <a:srgbClr val="00B0F0"/>
                    </a:solidFill>
                    <a:effectLst/>
                    <a:latin typeface="cinnamon cake"/>
                    <a:ea typeface="Calibri"/>
                    <a:cs typeface="Times New Roman"/>
                  </a:rPr>
                  <a:t> </a:t>
                </a:r>
                <a:endParaRPr lang="fr-FR" sz="1100" dirty="0" smtClean="0">
                  <a:effectLst/>
                  <a:latin typeface="Calibri"/>
                  <a:ea typeface="Calibri"/>
                  <a:cs typeface="Times New Roman"/>
                </a:endParaRPr>
              </a:p>
              <a:p>
                <a:pPr algn="ctr">
                  <a:lnSpc>
                    <a:spcPct val="115000"/>
                  </a:lnSpc>
                  <a:spcAft>
                    <a:spcPts val="0"/>
                  </a:spcAft>
                </a:pPr>
                <a:r>
                  <a:rPr lang="fr-FR" sz="1600" dirty="0" smtClean="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3087" name="Picture 15" descr="http://www.art4apps.org/images/downloadable/giraffe.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739" y="5325622"/>
              <a:ext cx="808167" cy="808167"/>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ZoneTexte 72"/>
          <p:cNvSpPr txBox="1"/>
          <p:nvPr/>
        </p:nvSpPr>
        <p:spPr>
          <a:xfrm>
            <a:off x="1973553" y="3203848"/>
            <a:ext cx="4697350" cy="1384995"/>
          </a:xfrm>
          <a:prstGeom prst="rect">
            <a:avLst/>
          </a:prstGeom>
          <a:noFill/>
          <a:ln>
            <a:solidFill>
              <a:schemeClr val="tx1"/>
            </a:solidFill>
          </a:ln>
        </p:spPr>
        <p:txBody>
          <a:bodyPr wrap="square" rtlCol="0">
            <a:spAutoFit/>
          </a:bodyPr>
          <a:lstStyle/>
          <a:p>
            <a:pPr>
              <a:lnSpc>
                <a:spcPct val="150000"/>
              </a:lnSpc>
            </a:pPr>
            <a:r>
              <a:rPr lang="fr-FR" sz="1400" kern="150" dirty="0" smtClean="0">
                <a:solidFill>
                  <a:sysClr val="windowText" lastClr="000000"/>
                </a:solidFill>
                <a:latin typeface="Quicksand Book" pitchFamily="18" charset="0"/>
              </a:rPr>
              <a:t>Ce </a:t>
            </a:r>
            <a:r>
              <a:rPr lang="fr-FR" sz="1400" kern="150" dirty="0" err="1" smtClean="0">
                <a:solidFill>
                  <a:sysClr val="windowText" lastClr="000000"/>
                </a:solidFill>
                <a:latin typeface="Quicksand Book" pitchFamily="18" charset="0"/>
              </a:rPr>
              <a:t>gar</a:t>
            </a:r>
            <a:r>
              <a:rPr lang="fr-FR" sz="1400" kern="150" dirty="0" smtClean="0">
                <a:solidFill>
                  <a:sysClr val="windowText" lastClr="000000"/>
                </a:solidFill>
                <a:latin typeface="Quicksand Book" pitchFamily="18" charset="0"/>
              </a:rPr>
              <a:t>__on adore les </a:t>
            </a:r>
            <a:r>
              <a:rPr lang="fr-FR" sz="1400" kern="150" dirty="0" err="1" smtClean="0">
                <a:solidFill>
                  <a:sysClr val="windowText" lastClr="000000"/>
                </a:solidFill>
                <a:latin typeface="Quicksand Book" pitchFamily="18" charset="0"/>
              </a:rPr>
              <a:t>sor</a:t>
            </a:r>
            <a:r>
              <a:rPr lang="fr-FR" sz="1400" kern="150" dirty="0" smtClean="0">
                <a:solidFill>
                  <a:sysClr val="windowText" lastClr="000000"/>
                </a:solidFill>
                <a:latin typeface="Quicksand Book" pitchFamily="18" charset="0"/>
              </a:rPr>
              <a:t>__</a:t>
            </a:r>
            <a:r>
              <a:rPr lang="fr-FR" sz="1400" kern="150" dirty="0" err="1" smtClean="0">
                <a:solidFill>
                  <a:sysClr val="windowText" lastClr="000000"/>
                </a:solidFill>
                <a:latin typeface="Quicksand Book" pitchFamily="18" charset="0"/>
              </a:rPr>
              <a:t>ières</a:t>
            </a:r>
            <a:r>
              <a:rPr lang="fr-FR" sz="1400" kern="150" dirty="0" smtClean="0">
                <a:solidFill>
                  <a:sysClr val="windowText" lastClr="000000"/>
                </a:solidFill>
                <a:latin typeface="Quicksand Book" pitchFamily="18" charset="0"/>
              </a:rPr>
              <a:t> / Je </a:t>
            </a:r>
            <a:r>
              <a:rPr lang="fr-FR" sz="1400" kern="150" dirty="0">
                <a:solidFill>
                  <a:sysClr val="windowText" lastClr="000000"/>
                </a:solidFill>
                <a:latin typeface="Quicksand Book" pitchFamily="18" charset="0"/>
              </a:rPr>
              <a:t>suis </a:t>
            </a:r>
            <a:r>
              <a:rPr lang="fr-FR" sz="1400" kern="150" dirty="0" err="1" smtClean="0">
                <a:solidFill>
                  <a:sysClr val="windowText" lastClr="000000"/>
                </a:solidFill>
                <a:latin typeface="Quicksand Book" pitchFamily="18" charset="0"/>
              </a:rPr>
              <a:t>rempla</a:t>
            </a:r>
            <a:r>
              <a:rPr lang="fr-FR" sz="1400" kern="150" dirty="0" smtClean="0">
                <a:solidFill>
                  <a:sysClr val="windowText" lastClr="000000"/>
                </a:solidFill>
                <a:latin typeface="Quicksand Book" pitchFamily="18" charset="0"/>
              </a:rPr>
              <a:t>__ante </a:t>
            </a:r>
            <a:r>
              <a:rPr lang="fr-FR" sz="1400" kern="150" dirty="0">
                <a:solidFill>
                  <a:sysClr val="windowText" lastClr="000000"/>
                </a:solidFill>
                <a:latin typeface="Quicksand Book" pitchFamily="18" charset="0"/>
              </a:rPr>
              <a:t>dans l'équipe</a:t>
            </a:r>
            <a:r>
              <a:rPr lang="fr-FR" sz="1400" kern="150" dirty="0" smtClean="0">
                <a:solidFill>
                  <a:sysClr val="windowText" lastClr="000000"/>
                </a:solidFill>
                <a:latin typeface="Quicksand Book" pitchFamily="18" charset="0"/>
              </a:rPr>
              <a:t>. / C'est </a:t>
            </a:r>
            <a:r>
              <a:rPr lang="fr-FR" sz="1400" kern="150" dirty="0">
                <a:solidFill>
                  <a:sysClr val="windowText" lastClr="000000"/>
                </a:solidFill>
                <a:latin typeface="Quicksand Book" pitchFamily="18" charset="0"/>
              </a:rPr>
              <a:t>comme </a:t>
            </a:r>
            <a:r>
              <a:rPr lang="fr-FR" sz="1400" kern="150" dirty="0" smtClean="0">
                <a:solidFill>
                  <a:sysClr val="windowText" lastClr="000000"/>
                </a:solidFill>
                <a:latin typeface="Quicksand Book" pitchFamily="18" charset="0"/>
              </a:rPr>
              <a:t>__a</a:t>
            </a:r>
            <a:r>
              <a:rPr lang="fr-FR" sz="1400" kern="150" dirty="0">
                <a:solidFill>
                  <a:sysClr val="windowText" lastClr="000000"/>
                </a:solidFill>
                <a:latin typeface="Quicksand Book" pitchFamily="18" charset="0"/>
              </a:rPr>
              <a:t> </a:t>
            </a:r>
            <a:r>
              <a:rPr lang="fr-FR" sz="1400" kern="150" dirty="0" smtClean="0">
                <a:solidFill>
                  <a:sysClr val="windowText" lastClr="000000"/>
                </a:solidFill>
                <a:latin typeface="Quicksand Book" pitchFamily="18" charset="0"/>
              </a:rPr>
              <a:t>!</a:t>
            </a:r>
            <a:r>
              <a:rPr lang="fr-FR" sz="1400" kern="150" dirty="0" smtClean="0">
                <a:solidFill>
                  <a:sysClr val="windowText" lastClr="000000"/>
                </a:solidFill>
                <a:latin typeface="Quicksand Book" pitchFamily="18" charset="0"/>
                <a:ea typeface="SimSun"/>
                <a:cs typeface="Mangal"/>
              </a:rPr>
              <a:t> / </a:t>
            </a:r>
            <a:endParaRPr lang="fr-FR" sz="1400" kern="150" dirty="0">
              <a:solidFill>
                <a:sysClr val="windowText" lastClr="000000"/>
              </a:solidFill>
              <a:latin typeface="Quicksand Book" pitchFamily="18" charset="0"/>
              <a:ea typeface="SimSun"/>
              <a:cs typeface="Mangal"/>
            </a:endParaRPr>
          </a:p>
          <a:p>
            <a:pPr>
              <a:lnSpc>
                <a:spcPct val="150000"/>
              </a:lnSpc>
            </a:pPr>
            <a:r>
              <a:rPr lang="fr-FR" sz="1400" kern="150" dirty="0">
                <a:solidFill>
                  <a:sysClr val="windowText" lastClr="000000"/>
                </a:solidFill>
                <a:latin typeface="Quicksand Book" pitchFamily="18" charset="0"/>
              </a:rPr>
              <a:t>Il est très </a:t>
            </a:r>
            <a:r>
              <a:rPr lang="fr-FR" sz="1400" kern="150" dirty="0" err="1" smtClean="0">
                <a:solidFill>
                  <a:sysClr val="windowText" lastClr="000000"/>
                </a:solidFill>
                <a:latin typeface="Quicksand Book" pitchFamily="18" charset="0"/>
              </a:rPr>
              <a:t>dé__u</a:t>
            </a:r>
            <a:r>
              <a:rPr lang="fr-FR" sz="1400" kern="150" dirty="0" smtClean="0">
                <a:solidFill>
                  <a:sysClr val="windowText" lastClr="000000"/>
                </a:solidFill>
                <a:latin typeface="Quicksand Book" pitchFamily="18" charset="0"/>
              </a:rPr>
              <a:t> </a:t>
            </a:r>
            <a:r>
              <a:rPr lang="fr-FR" sz="1400" kern="150" dirty="0">
                <a:solidFill>
                  <a:sysClr val="windowText" lastClr="000000"/>
                </a:solidFill>
                <a:latin typeface="Quicksand Book" pitchFamily="18" charset="0"/>
              </a:rPr>
              <a:t>de son résultat</a:t>
            </a:r>
            <a:r>
              <a:rPr lang="fr-FR" sz="1400" kern="150" dirty="0" smtClean="0">
                <a:solidFill>
                  <a:sysClr val="windowText" lastClr="000000"/>
                </a:solidFill>
                <a:latin typeface="Quicksand Book" pitchFamily="18" charset="0"/>
              </a:rPr>
              <a:t>. / </a:t>
            </a:r>
            <a:r>
              <a:rPr lang="fr-FR" sz="1400" kern="150" dirty="0">
                <a:solidFill>
                  <a:sysClr val="windowText" lastClr="000000"/>
                </a:solidFill>
                <a:latin typeface="Quicksand Book" pitchFamily="18" charset="0"/>
              </a:rPr>
              <a:t>Elle </a:t>
            </a:r>
            <a:r>
              <a:rPr lang="fr-FR" sz="1400" kern="150" dirty="0" smtClean="0">
                <a:solidFill>
                  <a:sysClr val="windowText" lastClr="000000"/>
                </a:solidFill>
                <a:latin typeface="Quicksand Book" pitchFamily="18" charset="0"/>
              </a:rPr>
              <a:t>aime mieux </a:t>
            </a:r>
            <a:r>
              <a:rPr lang="fr-FR" sz="1400" kern="150" dirty="0">
                <a:solidFill>
                  <a:sysClr val="windowText" lastClr="000000"/>
                </a:solidFill>
                <a:latin typeface="Quicksand Book" pitchFamily="18" charset="0"/>
              </a:rPr>
              <a:t>les </a:t>
            </a:r>
            <a:r>
              <a:rPr lang="fr-FR" sz="1400" kern="150" dirty="0" err="1" smtClean="0">
                <a:solidFill>
                  <a:sysClr val="windowText" lastClr="000000"/>
                </a:solidFill>
                <a:latin typeface="Quicksand Book" pitchFamily="18" charset="0"/>
              </a:rPr>
              <a:t>gla</a:t>
            </a:r>
            <a:r>
              <a:rPr lang="fr-FR" sz="1400" kern="150" dirty="0" smtClean="0">
                <a:solidFill>
                  <a:sysClr val="windowText" lastClr="000000"/>
                </a:solidFill>
                <a:latin typeface="Quicksand Book" pitchFamily="18" charset="0"/>
              </a:rPr>
              <a:t>__es au __</a:t>
            </a:r>
            <a:r>
              <a:rPr lang="fr-FR" sz="1400" kern="150" dirty="0" err="1" smtClean="0">
                <a:solidFill>
                  <a:sysClr val="windowText" lastClr="000000"/>
                </a:solidFill>
                <a:latin typeface="Quicksand Book" pitchFamily="18" charset="0"/>
              </a:rPr>
              <a:t>itron</a:t>
            </a:r>
            <a:r>
              <a:rPr lang="fr-FR" sz="1400" kern="150" dirty="0" smtClean="0">
                <a:solidFill>
                  <a:sysClr val="windowText" lastClr="000000"/>
                </a:solidFill>
                <a:latin typeface="Quicksand Book" pitchFamily="18" charset="0"/>
              </a:rPr>
              <a:t>.</a:t>
            </a:r>
            <a:endParaRPr lang="fr-FR" sz="1400" kern="150" dirty="0">
              <a:solidFill>
                <a:sysClr val="windowText" lastClr="000000"/>
              </a:solidFill>
              <a:latin typeface="Quicksand Book" pitchFamily="18" charset="0"/>
              <a:ea typeface="SimSun"/>
              <a:cs typeface="Mangal"/>
            </a:endParaRPr>
          </a:p>
        </p:txBody>
      </p:sp>
      <p:grpSp>
        <p:nvGrpSpPr>
          <p:cNvPr id="28" name="Groupe 27"/>
          <p:cNvGrpSpPr/>
          <p:nvPr/>
        </p:nvGrpSpPr>
        <p:grpSpPr>
          <a:xfrm>
            <a:off x="1395193" y="2285212"/>
            <a:ext cx="366882" cy="443410"/>
            <a:chOff x="5852840" y="8367576"/>
            <a:chExt cx="366882" cy="443410"/>
          </a:xfrm>
        </p:grpSpPr>
        <p:pic>
          <p:nvPicPr>
            <p:cNvPr id="29" name="Image 28"/>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0" name="Image 29"/>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nvGrpSpPr>
          <p:cNvPr id="31" name="Groupe 30"/>
          <p:cNvGrpSpPr/>
          <p:nvPr/>
        </p:nvGrpSpPr>
        <p:grpSpPr>
          <a:xfrm>
            <a:off x="1414665" y="4118853"/>
            <a:ext cx="366882" cy="443410"/>
            <a:chOff x="5852840" y="8367576"/>
            <a:chExt cx="366882" cy="443410"/>
          </a:xfrm>
        </p:grpSpPr>
        <p:pic>
          <p:nvPicPr>
            <p:cNvPr id="32" name="Image 31"/>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3" name="Image 32"/>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nvGrpSpPr>
          <p:cNvPr id="34" name="Groupe 33"/>
          <p:cNvGrpSpPr/>
          <p:nvPr/>
        </p:nvGrpSpPr>
        <p:grpSpPr>
          <a:xfrm>
            <a:off x="1422586" y="5970690"/>
            <a:ext cx="366882" cy="443410"/>
            <a:chOff x="5852840" y="8367576"/>
            <a:chExt cx="366882" cy="443410"/>
          </a:xfrm>
        </p:grpSpPr>
        <p:pic>
          <p:nvPicPr>
            <p:cNvPr id="35" name="Image 34"/>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6" name="Image 35"/>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nvGrpSpPr>
          <p:cNvPr id="37" name="Groupe 36"/>
          <p:cNvGrpSpPr/>
          <p:nvPr/>
        </p:nvGrpSpPr>
        <p:grpSpPr>
          <a:xfrm>
            <a:off x="1395193" y="7870428"/>
            <a:ext cx="366882" cy="443410"/>
            <a:chOff x="5852840" y="8367576"/>
            <a:chExt cx="366882" cy="443410"/>
          </a:xfrm>
        </p:grpSpPr>
        <p:pic>
          <p:nvPicPr>
            <p:cNvPr id="38" name="Image 37"/>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9" name="Image 38"/>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sp>
        <p:nvSpPr>
          <p:cNvPr id="8" name="Espace réservé du pied de page 7"/>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9" name="Espace réservé du numéro de diapositive 8"/>
          <p:cNvSpPr>
            <a:spLocks noGrp="1"/>
          </p:cNvSpPr>
          <p:nvPr>
            <p:ph type="sldNum" sz="quarter" idx="12"/>
          </p:nvPr>
        </p:nvSpPr>
        <p:spPr/>
        <p:txBody>
          <a:bodyPr/>
          <a:lstStyle/>
          <a:p>
            <a:fld id="{1473093C-0CA7-4B79-A746-F5F6C1908E8F}" type="slidenum">
              <a:rPr lang="fr-FR" smtClean="0"/>
              <a:t>34</a:t>
            </a:fld>
            <a:endParaRPr lang="fr-FR"/>
          </a:p>
        </p:txBody>
      </p:sp>
    </p:spTree>
    <p:extLst>
      <p:ext uri="{BB962C8B-B14F-4D97-AF65-F5344CB8AC3E}">
        <p14:creationId xmlns:p14="http://schemas.microsoft.com/office/powerpoint/2010/main" val="734811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6024"/>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à coins arrondis 1"/>
          <p:cNvSpPr/>
          <p:nvPr/>
        </p:nvSpPr>
        <p:spPr>
          <a:xfrm>
            <a:off x="223837" y="241176"/>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custDash>
              <a:ds d="299961" sp="299961"/>
              <a:ds d="100000" sp="299961"/>
            </a:custDash>
          </a:ln>
        </p:spPr>
        <p:txBody>
          <a:bodyPr lIns="0" tIns="0" rIns="0" bIns="0"/>
          <a:lstStyle/>
          <a:p>
            <a:endParaRPr lang="fr-FR"/>
          </a:p>
        </p:txBody>
      </p:sp>
      <p:sp>
        <p:nvSpPr>
          <p:cNvPr id="6" name="Rectangle 3"/>
          <p:cNvSpPr>
            <a:spLocks noChangeArrowheads="1"/>
          </p:cNvSpPr>
          <p:nvPr/>
        </p:nvSpPr>
        <p:spPr bwMode="auto">
          <a:xfrm>
            <a:off x="2473159" y="-108520"/>
            <a:ext cx="191167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alt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00B0F0"/>
                </a:solidFill>
                <a:effectLst/>
                <a:latin typeface="cinnamon cake" pitchFamily="2" charset="0"/>
                <a:ea typeface="Calibri" pitchFamily="34" charset="0"/>
                <a:cs typeface="Times New Roman" pitchFamily="18" charset="0"/>
              </a:rPr>
              <a:t>Orthographe</a:t>
            </a: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Groupe 10"/>
          <p:cNvGrpSpPr/>
          <p:nvPr/>
        </p:nvGrpSpPr>
        <p:grpSpPr>
          <a:xfrm>
            <a:off x="168499" y="1331640"/>
            <a:ext cx="1632548" cy="1382823"/>
            <a:chOff x="0" y="0"/>
            <a:chExt cx="2228603" cy="1687342"/>
          </a:xfrm>
        </p:grpSpPr>
        <p:sp>
          <p:nvSpPr>
            <p:cNvPr id="12" name="Rectangle à coins arrondis 144"/>
            <p:cNvSpPr/>
            <p:nvPr/>
          </p:nvSpPr>
          <p:spPr>
            <a:xfrm>
              <a:off x="0" y="21772"/>
              <a:ext cx="2228603" cy="16655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prstDash val="solid"/>
            </a:ln>
          </p:spPr>
          <p:txBody>
            <a:bodyPr lIns="0" tIns="0" rIns="0" bIns="0"/>
            <a:lstStyle/>
            <a:p>
              <a:endParaRPr lang="fr-FR"/>
            </a:p>
          </p:txBody>
        </p:sp>
        <p:sp>
          <p:nvSpPr>
            <p:cNvPr id="13" name="Zone de texte 145"/>
            <p:cNvSpPr txBox="1"/>
            <p:nvPr/>
          </p:nvSpPr>
          <p:spPr>
            <a:xfrm>
              <a:off x="10881" y="0"/>
              <a:ext cx="2164521" cy="1664966"/>
            </a:xfrm>
            <a:prstGeom prst="rect">
              <a:avLst/>
            </a:prstGeom>
          </p:spPr>
          <p:txBody>
            <a:bodyPr vert="horz" wrap="square" lIns="91440" tIns="45720" rIns="91440" bIns="45720" anchor="t" anchorCtr="0" compatLnSpc="1"/>
            <a:lstStyle/>
            <a:p>
              <a:pPr algn="ctr" defTabSz="266700">
                <a:lnSpc>
                  <a:spcPct val="115000"/>
                </a:lnSpc>
                <a:spcAft>
                  <a:spcPts val="0"/>
                </a:spcAft>
              </a:pPr>
              <a:r>
                <a:rPr lang="fr-FR" sz="1000" dirty="0" smtClean="0">
                  <a:solidFill>
                    <a:srgbClr val="00B0F0"/>
                  </a:solidFill>
                  <a:latin typeface="cinnamon cake"/>
                  <a:ea typeface="Calibri"/>
                  <a:cs typeface="Times New Roman"/>
                </a:rPr>
                <a:t>O5</a:t>
              </a:r>
            </a:p>
            <a:p>
              <a:pPr algn="ctr" defTabSz="266700">
                <a:lnSpc>
                  <a:spcPct val="115000"/>
                </a:lnSpc>
                <a:spcAft>
                  <a:spcPts val="0"/>
                </a:spcAft>
              </a:pPr>
              <a:r>
                <a:rPr lang="fr-FR" sz="1000" dirty="0">
                  <a:solidFill>
                    <a:srgbClr val="00B0F0"/>
                  </a:solidFill>
                  <a:latin typeface="cinnamon cake"/>
                  <a:ea typeface="Calibri"/>
                  <a:cs typeface="Times New Roman"/>
                </a:rPr>
                <a:t>Je sais appliquer la règle du </a:t>
              </a:r>
              <a:r>
                <a:rPr lang="fr-FR" sz="1000" dirty="0" err="1">
                  <a:solidFill>
                    <a:srgbClr val="00B0F0"/>
                  </a:solidFill>
                  <a:latin typeface="cinnamon cake"/>
                  <a:ea typeface="Calibri"/>
                  <a:cs typeface="Times New Roman"/>
                </a:rPr>
                <a:t>m,b,p</a:t>
              </a:r>
              <a:r>
                <a:rPr lang="fr-FR" sz="1000" dirty="0">
                  <a:solidFill>
                    <a:srgbClr val="00B0F0"/>
                  </a:solidFill>
                  <a:latin typeface="cinnamon cake"/>
                  <a:ea typeface="Calibri"/>
                  <a:cs typeface="Times New Roman"/>
                </a:rPr>
                <a:t>..</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600" dirty="0" smtClean="0">
                <a:solidFill>
                  <a:srgbClr val="00B0F0"/>
                </a:solidFill>
                <a:effectLst/>
                <a:latin typeface="cinnamon cake"/>
                <a:ea typeface="Calibri"/>
                <a:cs typeface="Times New Roman"/>
              </a:endParaRPr>
            </a:p>
            <a:p>
              <a:pPr algn="ctr">
                <a:lnSpc>
                  <a:spcPct val="115000"/>
                </a:lnSpc>
                <a:spcAft>
                  <a:spcPts val="0"/>
                </a:spcAft>
              </a:pPr>
              <a:endParaRPr lang="fr-FR" sz="1100" dirty="0">
                <a:effectLst/>
                <a:latin typeface="Calibri"/>
                <a:ea typeface="Calibri"/>
                <a:cs typeface="Times New Roman"/>
              </a:endParaRPr>
            </a:p>
            <a:p>
              <a:pPr algn="ctr">
                <a:lnSpc>
                  <a:spcPct val="115000"/>
                </a:lnSpc>
                <a:spcAft>
                  <a:spcPts val="0"/>
                </a:spcAft>
              </a:pPr>
              <a:r>
                <a:rPr lang="fr-FR" sz="1600" b="1" dirty="0">
                  <a:effectLst/>
                  <a:latin typeface="cinnamon cake"/>
                  <a:ea typeface="Calibri"/>
                  <a:cs typeface="Times New Roman"/>
                </a:rPr>
                <a:t> </a:t>
              </a:r>
              <a:r>
                <a:rPr lang="fr-FR" sz="1600" b="1" dirty="0" smtClean="0">
                  <a:effectLst/>
                  <a:latin typeface="cinnamon cake"/>
                  <a:ea typeface="Calibri"/>
                  <a:cs typeface="Times New Roman"/>
                </a:rPr>
                <a:t>N OU M ?</a:t>
              </a:r>
              <a:endParaRPr lang="fr-FR" sz="1100" b="1"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grpSp>
      <p:graphicFrame>
        <p:nvGraphicFramePr>
          <p:cNvPr id="2" name="Tableau 1"/>
          <p:cNvGraphicFramePr>
            <a:graphicFrameLocks noGrp="1"/>
          </p:cNvGraphicFramePr>
          <p:nvPr>
            <p:extLst/>
          </p:nvPr>
        </p:nvGraphicFramePr>
        <p:xfrm>
          <a:off x="1936879" y="1214919"/>
          <a:ext cx="4810125" cy="2053491"/>
        </p:xfrm>
        <a:graphic>
          <a:graphicData uri="http://schemas.openxmlformats.org/drawingml/2006/table">
            <a:tbl>
              <a:tblPr>
                <a:tableStyleId>{5C22544A-7EE6-4342-B048-85BDC9FD1C3A}</a:tableStyleId>
              </a:tblPr>
              <a:tblGrid>
                <a:gridCol w="2356217"/>
                <a:gridCol w="2453908"/>
              </a:tblGrid>
              <a:tr h="406579">
                <a:tc>
                  <a:txBody>
                    <a:bodyPr/>
                    <a:lstStyle/>
                    <a:p>
                      <a:pPr>
                        <a:spcAft>
                          <a:spcPts val="0"/>
                        </a:spcAft>
                      </a:pPr>
                      <a:r>
                        <a:rPr lang="fr-FR" sz="1200" kern="150" dirty="0" smtClean="0">
                          <a:effectLst/>
                          <a:latin typeface="Quicksand Book" pitchFamily="18" charset="0"/>
                        </a:rPr>
                        <a:t>Il fait se..........</a:t>
                      </a:r>
                      <a:r>
                        <a:rPr lang="fr-FR" sz="1200" kern="150" dirty="0" err="1" smtClean="0">
                          <a:effectLst/>
                          <a:latin typeface="Quicksand Book" pitchFamily="18" charset="0"/>
                        </a:rPr>
                        <a:t>blant</a:t>
                      </a:r>
                      <a:r>
                        <a:rPr lang="fr-FR" sz="1200" kern="150" baseline="0" dirty="0" smtClean="0">
                          <a:effectLst/>
                          <a:latin typeface="Quicksand Book" pitchFamily="18" charset="0"/>
                        </a:rPr>
                        <a:t> de </a:t>
                      </a:r>
                    </a:p>
                    <a:p>
                      <a:pPr>
                        <a:spcAft>
                          <a:spcPts val="0"/>
                        </a:spcAft>
                      </a:pPr>
                      <a:endParaRPr lang="fr-FR" sz="1200" kern="150" baseline="0" dirty="0" smtClean="0">
                        <a:effectLst/>
                        <a:latin typeface="Quicksand Book" pitchFamily="18" charset="0"/>
                      </a:endParaRPr>
                    </a:p>
                    <a:p>
                      <a:pPr>
                        <a:spcAft>
                          <a:spcPts val="0"/>
                        </a:spcAft>
                      </a:pPr>
                      <a:r>
                        <a:rPr lang="fr-FR" sz="1200" kern="150" baseline="0" dirty="0" smtClean="0">
                          <a:effectLst/>
                          <a:latin typeface="Quicksand Book" pitchFamily="18" charset="0"/>
                        </a:rPr>
                        <a:t>to</a:t>
                      </a:r>
                      <a:r>
                        <a:rPr lang="fr-FR" sz="1200" kern="150" dirty="0" smtClean="0">
                          <a:effectLst/>
                          <a:latin typeface="Quicksand Book" pitchFamily="18" charset="0"/>
                        </a:rPr>
                        <a:t>..........ber.</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sz="1200" kern="150" dirty="0" smtClean="0">
                          <a:effectLst/>
                          <a:latin typeface="Quicksand Book" pitchFamily="18" charset="0"/>
                        </a:rPr>
                        <a:t>Le vola..........t de la voiture est </a:t>
                      </a:r>
                    </a:p>
                    <a:p>
                      <a:pPr>
                        <a:spcAft>
                          <a:spcPts val="0"/>
                        </a:spcAft>
                      </a:pPr>
                      <a:endParaRPr lang="fr-FR" sz="1200" kern="150" dirty="0" smtClean="0">
                        <a:effectLst/>
                        <a:latin typeface="Quicksand Book" pitchFamily="18" charset="0"/>
                      </a:endParaRPr>
                    </a:p>
                    <a:p>
                      <a:pPr>
                        <a:spcAft>
                          <a:spcPts val="0"/>
                        </a:spcAft>
                      </a:pPr>
                      <a:r>
                        <a:rPr lang="fr-FR" sz="1200" kern="150" dirty="0" smtClean="0">
                          <a:effectLst/>
                          <a:latin typeface="Quicksand Book" pitchFamily="18" charset="0"/>
                        </a:rPr>
                        <a:t>brûla..........t</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2456">
                <a:tc>
                  <a:txBody>
                    <a:bodyPr/>
                    <a:lstStyle/>
                    <a:p>
                      <a:pPr>
                        <a:spcAft>
                          <a:spcPts val="0"/>
                        </a:spcAft>
                      </a:pPr>
                      <a:r>
                        <a:rPr lang="fr-FR" sz="1200" kern="150" dirty="0" smtClean="0">
                          <a:effectLst/>
                          <a:latin typeface="Quicksand Book" pitchFamily="18" charset="0"/>
                          <a:ea typeface="SimSun"/>
                          <a:cs typeface="Mangal"/>
                        </a:rPr>
                        <a:t>Elle</a:t>
                      </a:r>
                      <a:r>
                        <a:rPr lang="fr-FR" sz="1200" kern="150" baseline="0" dirty="0" smtClean="0">
                          <a:effectLst/>
                          <a:latin typeface="Quicksand Book" pitchFamily="18" charset="0"/>
                          <a:ea typeface="SimSun"/>
                          <a:cs typeface="Mangal"/>
                        </a:rPr>
                        <a:t> ma</a:t>
                      </a:r>
                      <a:r>
                        <a:rPr lang="fr-FR" sz="1200" kern="150" dirty="0" smtClean="0">
                          <a:effectLst/>
                          <a:latin typeface="Quicksand Book" pitchFamily="18" charset="0"/>
                        </a:rPr>
                        <a:t>..........</a:t>
                      </a:r>
                      <a:r>
                        <a:rPr lang="fr-FR" sz="1200" kern="150" dirty="0" err="1" smtClean="0">
                          <a:effectLst/>
                          <a:latin typeface="Quicksand Book" pitchFamily="18" charset="0"/>
                        </a:rPr>
                        <a:t>ge</a:t>
                      </a:r>
                      <a:r>
                        <a:rPr lang="fr-FR" sz="1200" kern="150" dirty="0" smtClean="0">
                          <a:effectLst/>
                          <a:latin typeface="Quicksand Book" pitchFamily="18" charset="0"/>
                        </a:rPr>
                        <a:t> des</a:t>
                      </a:r>
                    </a:p>
                    <a:p>
                      <a:pPr>
                        <a:spcAft>
                          <a:spcPts val="0"/>
                        </a:spcAft>
                      </a:pPr>
                      <a:endParaRPr lang="fr-FR" sz="1200" kern="150" dirty="0" smtClean="0">
                        <a:effectLst/>
                        <a:latin typeface="Quicksand Book" pitchFamily="18" charset="0"/>
                      </a:endParaRPr>
                    </a:p>
                    <a:p>
                      <a:pPr>
                        <a:spcAft>
                          <a:spcPts val="0"/>
                        </a:spcAft>
                      </a:pPr>
                      <a:r>
                        <a:rPr lang="fr-FR" sz="1200" kern="150" dirty="0" err="1" smtClean="0">
                          <a:effectLst/>
                          <a:latin typeface="Quicksand Book" pitchFamily="18" charset="0"/>
                        </a:rPr>
                        <a:t>fria</a:t>
                      </a:r>
                      <a:r>
                        <a:rPr lang="fr-FR" sz="1200" kern="150" dirty="0" smtClean="0">
                          <a:effectLst/>
                          <a:latin typeface="Quicksand Book" pitchFamily="18" charset="0"/>
                        </a:rPr>
                        <a:t>..........dises.</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sz="1200" kern="150" dirty="0" smtClean="0">
                          <a:effectLst/>
                          <a:latin typeface="Quicksand Book" pitchFamily="18" charset="0"/>
                          <a:ea typeface="+mn-ea"/>
                          <a:cs typeface="+mn-cs"/>
                        </a:rPr>
                        <a:t>Mon</a:t>
                      </a:r>
                      <a:r>
                        <a:rPr lang="fr-FR" sz="1200" kern="150" baseline="0" dirty="0" smtClean="0">
                          <a:effectLst/>
                          <a:latin typeface="Quicksand Book" pitchFamily="18" charset="0"/>
                          <a:ea typeface="+mn-ea"/>
                          <a:cs typeface="+mn-cs"/>
                        </a:rPr>
                        <a:t> père est </a:t>
                      </a:r>
                      <a:r>
                        <a:rPr lang="fr-FR" sz="1200" kern="150" baseline="0" dirty="0" err="1" smtClean="0">
                          <a:effectLst/>
                          <a:latin typeface="Quicksand Book" pitchFamily="18" charset="0"/>
                          <a:ea typeface="+mn-ea"/>
                          <a:cs typeface="+mn-cs"/>
                        </a:rPr>
                        <a:t>plo</a:t>
                      </a:r>
                      <a:r>
                        <a:rPr lang="fr-FR" sz="1200" kern="150" dirty="0" smtClean="0">
                          <a:effectLst/>
                          <a:latin typeface="Quicksand Book" pitchFamily="18" charset="0"/>
                        </a:rPr>
                        <a:t>..........</a:t>
                      </a:r>
                      <a:r>
                        <a:rPr lang="fr-FR" sz="1200" kern="150" dirty="0" err="1" smtClean="0">
                          <a:effectLst/>
                          <a:latin typeface="Quicksand Book" pitchFamily="18" charset="0"/>
                        </a:rPr>
                        <a:t>bier</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935">
                <a:tc>
                  <a:txBody>
                    <a:bodyPr/>
                    <a:lstStyle/>
                    <a:p>
                      <a:pPr>
                        <a:spcAft>
                          <a:spcPts val="0"/>
                        </a:spcAft>
                      </a:pPr>
                      <a:r>
                        <a:rPr lang="fr-FR" sz="1200" kern="150" dirty="0" smtClean="0">
                          <a:effectLst/>
                          <a:latin typeface="Quicksand Book" pitchFamily="18" charset="0"/>
                          <a:ea typeface="SimSun"/>
                          <a:cs typeface="Mangal"/>
                        </a:rPr>
                        <a:t>La maitresse s’est </a:t>
                      </a:r>
                      <a:r>
                        <a:rPr lang="fr-FR" sz="1200" kern="150" dirty="0" err="1" smtClean="0">
                          <a:effectLst/>
                          <a:latin typeface="Quicksand Book" pitchFamily="18" charset="0"/>
                          <a:ea typeface="SimSun"/>
                          <a:cs typeface="Mangal"/>
                        </a:rPr>
                        <a:t>tro</a:t>
                      </a:r>
                      <a:r>
                        <a:rPr lang="fr-FR" sz="1200" kern="150" dirty="0" smtClean="0">
                          <a:effectLst/>
                          <a:latin typeface="Quicksand Book" pitchFamily="18" charset="0"/>
                        </a:rPr>
                        <a:t>..........</a:t>
                      </a:r>
                      <a:r>
                        <a:rPr lang="fr-FR" sz="1200" kern="150" dirty="0" err="1" smtClean="0">
                          <a:effectLst/>
                          <a:latin typeface="Quicksand Book" pitchFamily="18" charset="0"/>
                        </a:rPr>
                        <a:t>pée</a:t>
                      </a:r>
                      <a:r>
                        <a:rPr lang="fr-FR" sz="1200" kern="150" dirty="0" smtClean="0">
                          <a:effectLst/>
                          <a:latin typeface="Quicksand Book" pitchFamily="18" charset="0"/>
                        </a:rPr>
                        <a:t>!</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sz="1200" kern="150" dirty="0" smtClean="0">
                          <a:effectLst/>
                          <a:latin typeface="Quicksand Book" pitchFamily="18" charset="0"/>
                        </a:rPr>
                        <a:t>Les po..........</a:t>
                      </a:r>
                      <a:r>
                        <a:rPr lang="fr-FR" sz="1200" kern="150" dirty="0" err="1" smtClean="0">
                          <a:effectLst/>
                          <a:latin typeface="Quicksand Book" pitchFamily="18" charset="0"/>
                        </a:rPr>
                        <a:t>piers</a:t>
                      </a:r>
                      <a:r>
                        <a:rPr lang="fr-FR" sz="1200" kern="150" dirty="0" smtClean="0">
                          <a:effectLst/>
                          <a:latin typeface="Quicksand Book" pitchFamily="18" charset="0"/>
                        </a:rPr>
                        <a:t> éteignent l’i..........</a:t>
                      </a:r>
                      <a:r>
                        <a:rPr lang="fr-FR" sz="1200" kern="150" dirty="0" err="1" smtClean="0">
                          <a:effectLst/>
                          <a:latin typeface="Quicksand Book" pitchFamily="18" charset="0"/>
                        </a:rPr>
                        <a:t>cendie</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6935">
                <a:tc>
                  <a:txBody>
                    <a:bodyPr/>
                    <a:lstStyle/>
                    <a:p>
                      <a:pPr>
                        <a:spcAft>
                          <a:spcPts val="0"/>
                        </a:spcAft>
                      </a:pPr>
                      <a:r>
                        <a:rPr lang="fr-FR" sz="1200" kern="150" dirty="0" smtClean="0">
                          <a:effectLst/>
                          <a:latin typeface="Quicksand Book" pitchFamily="18" charset="0"/>
                          <a:ea typeface="+mn-ea"/>
                          <a:cs typeface="+mn-cs"/>
                        </a:rPr>
                        <a:t>Ce</a:t>
                      </a:r>
                      <a:r>
                        <a:rPr lang="fr-FR" sz="1200" kern="150" baseline="0" dirty="0" smtClean="0">
                          <a:effectLst/>
                          <a:latin typeface="Quicksand Book" pitchFamily="18" charset="0"/>
                          <a:ea typeface="+mn-ea"/>
                          <a:cs typeface="+mn-cs"/>
                        </a:rPr>
                        <a:t> plat est i</a:t>
                      </a:r>
                      <a:r>
                        <a:rPr lang="fr-FR" sz="1200" kern="150" dirty="0" smtClean="0">
                          <a:effectLst/>
                          <a:latin typeface="Quicksand Book" pitchFamily="18" charset="0"/>
                        </a:rPr>
                        <a:t>..........mangeable.</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sz="1200" kern="150" dirty="0" smtClean="0">
                          <a:effectLst/>
                          <a:latin typeface="Quicksand Book" pitchFamily="18" charset="0"/>
                        </a:rPr>
                        <a:t>Il fait </a:t>
                      </a:r>
                      <a:r>
                        <a:rPr lang="fr-FR" sz="1200" kern="150" dirty="0" err="1" smtClean="0">
                          <a:effectLst/>
                          <a:latin typeface="Quicksand Book" pitchFamily="18" charset="0"/>
                        </a:rPr>
                        <a:t>so</a:t>
                      </a:r>
                      <a:r>
                        <a:rPr lang="fr-FR" sz="1200" kern="150" dirty="0" smtClean="0">
                          <a:effectLst/>
                          <a:latin typeface="Quicksand Book" pitchFamily="18" charset="0"/>
                        </a:rPr>
                        <a:t>..........</a:t>
                      </a:r>
                      <a:r>
                        <a:rPr lang="fr-FR" sz="1200" kern="150" dirty="0" err="1" smtClean="0">
                          <a:effectLst/>
                          <a:latin typeface="Quicksand Book" pitchFamily="18" charset="0"/>
                        </a:rPr>
                        <a:t>bre</a:t>
                      </a:r>
                      <a:r>
                        <a:rPr lang="fr-FR" sz="1200" kern="150" dirty="0" smtClean="0">
                          <a:effectLst/>
                          <a:latin typeface="Quicksand Book" pitchFamily="18" charset="0"/>
                        </a:rPr>
                        <a:t>…</a:t>
                      </a:r>
                      <a:endParaRPr lang="fr-FR" sz="1200" kern="150" dirty="0">
                        <a:effectLst/>
                        <a:latin typeface="Quicksand Book" pitchFamily="18"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40" name="Groupe 39"/>
          <p:cNvGrpSpPr/>
          <p:nvPr/>
        </p:nvGrpSpPr>
        <p:grpSpPr>
          <a:xfrm>
            <a:off x="1391900" y="2048249"/>
            <a:ext cx="366882" cy="647933"/>
            <a:chOff x="5852840" y="8163053"/>
            <a:chExt cx="366882" cy="647933"/>
          </a:xfrm>
        </p:grpSpPr>
        <p:pic>
          <p:nvPicPr>
            <p:cNvPr id="41" name="Image 40"/>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42" name="Image 41"/>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43" name="Image 42"/>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40" y="1901835"/>
            <a:ext cx="685709" cy="828566"/>
          </a:xfrm>
          <a:prstGeom prst="rect">
            <a:avLst/>
          </a:prstGeom>
        </p:spPr>
      </p:pic>
      <p:grpSp>
        <p:nvGrpSpPr>
          <p:cNvPr id="45" name="Groupe 44"/>
          <p:cNvGrpSpPr/>
          <p:nvPr/>
        </p:nvGrpSpPr>
        <p:grpSpPr>
          <a:xfrm>
            <a:off x="44624" y="3647502"/>
            <a:ext cx="1868682" cy="1382823"/>
            <a:chOff x="-169103" y="0"/>
            <a:chExt cx="2550951" cy="1687342"/>
          </a:xfrm>
        </p:grpSpPr>
        <p:sp>
          <p:nvSpPr>
            <p:cNvPr id="46" name="Rectangle à coins arrondis 144"/>
            <p:cNvSpPr/>
            <p:nvPr/>
          </p:nvSpPr>
          <p:spPr>
            <a:xfrm>
              <a:off x="-21427" y="21772"/>
              <a:ext cx="2296918" cy="16655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prstDash val="solid"/>
            </a:ln>
          </p:spPr>
          <p:txBody>
            <a:bodyPr lIns="0" tIns="0" rIns="0" bIns="0"/>
            <a:lstStyle/>
            <a:p>
              <a:endParaRPr lang="fr-FR"/>
            </a:p>
          </p:txBody>
        </p:sp>
        <p:sp>
          <p:nvSpPr>
            <p:cNvPr id="47" name="Zone de texte 145"/>
            <p:cNvSpPr txBox="1"/>
            <p:nvPr/>
          </p:nvSpPr>
          <p:spPr>
            <a:xfrm>
              <a:off x="-169103" y="0"/>
              <a:ext cx="2550951" cy="1664966"/>
            </a:xfrm>
            <a:prstGeom prst="rect">
              <a:avLst/>
            </a:prstGeom>
          </p:spPr>
          <p:txBody>
            <a:bodyPr vert="horz" wrap="square" lIns="91440" tIns="45720" rIns="91440" bIns="45720" anchor="t" anchorCtr="0" compatLnSpc="1"/>
            <a:lstStyle/>
            <a:p>
              <a:pPr algn="ctr" defTabSz="266700">
                <a:lnSpc>
                  <a:spcPct val="115000"/>
                </a:lnSpc>
                <a:spcAft>
                  <a:spcPts val="0"/>
                </a:spcAft>
              </a:pPr>
              <a:r>
                <a:rPr lang="fr-FR" sz="1000" dirty="0" smtClean="0">
                  <a:solidFill>
                    <a:srgbClr val="00B0F0"/>
                  </a:solidFill>
                  <a:latin typeface="cinnamon cake"/>
                  <a:ea typeface="Calibri"/>
                  <a:cs typeface="Times New Roman"/>
                </a:rPr>
                <a:t>O6</a:t>
              </a:r>
            </a:p>
            <a:p>
              <a:pPr algn="ctr" defTabSz="266700">
                <a:lnSpc>
                  <a:spcPct val="115000"/>
                </a:lnSpc>
                <a:spcAft>
                  <a:spcPts val="0"/>
                </a:spcAft>
              </a:pPr>
              <a:r>
                <a:rPr lang="fr-FR" sz="1000" dirty="0">
                  <a:solidFill>
                    <a:srgbClr val="00B0F0"/>
                  </a:solidFill>
                  <a:latin typeface="cinnamon cake"/>
                  <a:ea typeface="Calibri"/>
                  <a:cs typeface="Times New Roman"/>
                </a:rPr>
                <a:t>Je sais mémoriser l'orthographe </a:t>
              </a:r>
              <a:r>
                <a:rPr lang="fr-FR" sz="1000" dirty="0" smtClean="0">
                  <a:solidFill>
                    <a:srgbClr val="00B0F0"/>
                  </a:solidFill>
                  <a:latin typeface="cinnamon cake"/>
                  <a:ea typeface="Calibri"/>
                  <a:cs typeface="Times New Roman"/>
                </a:rPr>
                <a:t>de </a:t>
              </a:r>
              <a:r>
                <a:rPr lang="fr-FR" sz="1000" dirty="0">
                  <a:solidFill>
                    <a:srgbClr val="00B0F0"/>
                  </a:solidFill>
                  <a:latin typeface="cinnamon cake"/>
                  <a:ea typeface="Calibri"/>
                  <a:cs typeface="Times New Roman"/>
                </a:rPr>
                <a:t>mots </a:t>
              </a:r>
              <a:r>
                <a:rPr lang="fr-FR" sz="1000" dirty="0" smtClean="0">
                  <a:solidFill>
                    <a:srgbClr val="00B0F0"/>
                  </a:solidFill>
                  <a:latin typeface="cinnamon cake"/>
                  <a:ea typeface="Calibri"/>
                  <a:cs typeface="Times New Roman"/>
                </a:rPr>
                <a:t>d'un </a:t>
              </a:r>
              <a:r>
                <a:rPr lang="fr-FR" sz="1000" dirty="0">
                  <a:solidFill>
                    <a:srgbClr val="00B0F0"/>
                  </a:solidFill>
                  <a:latin typeface="cinnamon cake"/>
                  <a:ea typeface="Calibri"/>
                  <a:cs typeface="Times New Roman"/>
                </a:rPr>
                <a:t>même champ lexical</a:t>
              </a:r>
              <a:r>
                <a:rPr lang="fr-FR" sz="1000" dirty="0" smtClean="0">
                  <a:solidFill>
                    <a:srgbClr val="00B0F0"/>
                  </a:solidFill>
                  <a:latin typeface="cinnamon cake"/>
                  <a:ea typeface="Calibri"/>
                  <a:cs typeface="Times New Roman"/>
                </a:rPr>
                <a:t>.</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607" y="4355976"/>
            <a:ext cx="360165" cy="692192"/>
          </a:xfrm>
          <a:prstGeom prst="rect">
            <a:avLst/>
          </a:prstGeom>
        </p:spPr>
      </p:pic>
      <p:grpSp>
        <p:nvGrpSpPr>
          <p:cNvPr id="49" name="Groupe 48"/>
          <p:cNvGrpSpPr/>
          <p:nvPr/>
        </p:nvGrpSpPr>
        <p:grpSpPr>
          <a:xfrm>
            <a:off x="1400157" y="4577499"/>
            <a:ext cx="366882" cy="443410"/>
            <a:chOff x="5852840" y="8367576"/>
            <a:chExt cx="366882" cy="443410"/>
          </a:xfrm>
        </p:grpSpPr>
        <p:pic>
          <p:nvPicPr>
            <p:cNvPr id="52" name="Image 51"/>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53" name="Image 52"/>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aphicFrame>
        <p:nvGraphicFramePr>
          <p:cNvPr id="8" name="Tableau 7"/>
          <p:cNvGraphicFramePr>
            <a:graphicFrameLocks noGrp="1"/>
          </p:cNvGraphicFramePr>
          <p:nvPr/>
        </p:nvGraphicFramePr>
        <p:xfrm>
          <a:off x="2027059" y="3989360"/>
          <a:ext cx="4572000" cy="74168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pPr algn="ctr"/>
                      <a:r>
                        <a:rPr lang="fr-FR" sz="1400" b="0" dirty="0" smtClean="0">
                          <a:solidFill>
                            <a:sysClr val="windowText" lastClr="000000"/>
                          </a:solidFill>
                          <a:latin typeface="Grand Hotel" panose="02000606000000020003" pitchFamily="2" charset="0"/>
                        </a:rPr>
                        <a:t>Période 1</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2</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3</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4</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5</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8" name="Groupe 57"/>
          <p:cNvGrpSpPr/>
          <p:nvPr/>
        </p:nvGrpSpPr>
        <p:grpSpPr>
          <a:xfrm>
            <a:off x="28928" y="5325859"/>
            <a:ext cx="1884378" cy="1382823"/>
            <a:chOff x="-169103" y="0"/>
            <a:chExt cx="2572378" cy="1687342"/>
          </a:xfrm>
        </p:grpSpPr>
        <p:sp>
          <p:nvSpPr>
            <p:cNvPr id="59" name="Rectangle à coins arrondis 144"/>
            <p:cNvSpPr/>
            <p:nvPr/>
          </p:nvSpPr>
          <p:spPr>
            <a:xfrm>
              <a:off x="0" y="21772"/>
              <a:ext cx="2228603" cy="16655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prstDash val="solid"/>
            </a:ln>
          </p:spPr>
          <p:txBody>
            <a:bodyPr lIns="0" tIns="0" rIns="0" bIns="0"/>
            <a:lstStyle/>
            <a:p>
              <a:endParaRPr lang="fr-FR"/>
            </a:p>
          </p:txBody>
        </p:sp>
        <p:sp>
          <p:nvSpPr>
            <p:cNvPr id="60" name="Zone de texte 145"/>
            <p:cNvSpPr txBox="1"/>
            <p:nvPr/>
          </p:nvSpPr>
          <p:spPr>
            <a:xfrm>
              <a:off x="-169103" y="0"/>
              <a:ext cx="2572378" cy="1664966"/>
            </a:xfrm>
            <a:prstGeom prst="rect">
              <a:avLst/>
            </a:prstGeom>
          </p:spPr>
          <p:txBody>
            <a:bodyPr vert="horz" wrap="square" lIns="91440" tIns="45720" rIns="91440" bIns="45720" anchor="t" anchorCtr="0" compatLnSpc="1"/>
            <a:lstStyle/>
            <a:p>
              <a:pPr algn="ctr" defTabSz="266700">
                <a:lnSpc>
                  <a:spcPct val="115000"/>
                </a:lnSpc>
                <a:spcAft>
                  <a:spcPts val="0"/>
                </a:spcAft>
              </a:pPr>
              <a:r>
                <a:rPr lang="fr-FR" sz="1000" dirty="0" smtClean="0">
                  <a:solidFill>
                    <a:srgbClr val="00B0F0"/>
                  </a:solidFill>
                  <a:latin typeface="cinnamon cake"/>
                  <a:ea typeface="Calibri"/>
                  <a:cs typeface="Times New Roman"/>
                </a:rPr>
                <a:t>O7</a:t>
              </a:r>
            </a:p>
            <a:p>
              <a:pPr algn="ctr" defTabSz="266700">
                <a:lnSpc>
                  <a:spcPct val="115000"/>
                </a:lnSpc>
                <a:spcAft>
                  <a:spcPts val="0"/>
                </a:spcAft>
              </a:pPr>
              <a:r>
                <a:rPr lang="fr-FR" sz="1000" dirty="0">
                  <a:solidFill>
                    <a:srgbClr val="00B0F0"/>
                  </a:solidFill>
                  <a:latin typeface="cinnamon cake"/>
                  <a:ea typeface="Calibri"/>
                  <a:cs typeface="Times New Roman"/>
                </a:rPr>
                <a:t>Je sais mémoriser l'orthographe </a:t>
              </a:r>
              <a:r>
                <a:rPr lang="fr-FR" sz="1000" dirty="0" smtClean="0">
                  <a:solidFill>
                    <a:srgbClr val="00B0F0"/>
                  </a:solidFill>
                  <a:latin typeface="cinnamon cake"/>
                  <a:ea typeface="Calibri"/>
                  <a:cs typeface="Times New Roman"/>
                </a:rPr>
                <a:t>de </a:t>
              </a:r>
              <a:r>
                <a:rPr lang="fr-FR" sz="1000" dirty="0">
                  <a:solidFill>
                    <a:srgbClr val="00B0F0"/>
                  </a:solidFill>
                  <a:latin typeface="cinnamon cake"/>
                  <a:ea typeface="Calibri"/>
                  <a:cs typeface="Times New Roman"/>
                </a:rPr>
                <a:t>mots d'une même famille</a:t>
              </a:r>
              <a:r>
                <a:rPr lang="fr-FR" sz="1000" dirty="0" smtClean="0">
                  <a:solidFill>
                    <a:srgbClr val="00B0F0"/>
                  </a:solidFill>
                  <a:latin typeface="cinnamon cake"/>
                  <a:ea typeface="Calibri"/>
                  <a:cs typeface="Times New Roman"/>
                </a:rPr>
                <a:t>.</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grpSp>
      <p:grpSp>
        <p:nvGrpSpPr>
          <p:cNvPr id="61" name="Groupe 60"/>
          <p:cNvGrpSpPr/>
          <p:nvPr/>
        </p:nvGrpSpPr>
        <p:grpSpPr>
          <a:xfrm>
            <a:off x="1395193" y="6239988"/>
            <a:ext cx="366882" cy="443410"/>
            <a:chOff x="5852840" y="8367576"/>
            <a:chExt cx="366882" cy="443410"/>
          </a:xfrm>
        </p:grpSpPr>
        <p:pic>
          <p:nvPicPr>
            <p:cNvPr id="62" name="Image 61"/>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63" name="Image 62"/>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99" y="6012159"/>
            <a:ext cx="770950" cy="687353"/>
          </a:xfrm>
          <a:prstGeom prst="rect">
            <a:avLst/>
          </a:prstGeom>
        </p:spPr>
      </p:pic>
      <p:cxnSp>
        <p:nvCxnSpPr>
          <p:cNvPr id="14" name="Connecteur droit 13"/>
          <p:cNvCxnSpPr/>
          <p:nvPr/>
        </p:nvCxnSpPr>
        <p:spPr>
          <a:xfrm>
            <a:off x="2027059" y="5580112"/>
            <a:ext cx="4426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2027059" y="5868144"/>
            <a:ext cx="4426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2027059" y="6192125"/>
            <a:ext cx="4426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2027059" y="6535959"/>
            <a:ext cx="4426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e 67"/>
          <p:cNvGrpSpPr/>
          <p:nvPr/>
        </p:nvGrpSpPr>
        <p:grpSpPr>
          <a:xfrm>
            <a:off x="152803" y="6899353"/>
            <a:ext cx="1656848" cy="1382823"/>
            <a:chOff x="-21427" y="0"/>
            <a:chExt cx="2261775" cy="1687342"/>
          </a:xfrm>
        </p:grpSpPr>
        <p:sp>
          <p:nvSpPr>
            <p:cNvPr id="70" name="Rectangle à coins arrondis 144"/>
            <p:cNvSpPr/>
            <p:nvPr/>
          </p:nvSpPr>
          <p:spPr>
            <a:xfrm>
              <a:off x="0" y="21772"/>
              <a:ext cx="2228603" cy="16655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prstDash val="solid"/>
            </a:ln>
          </p:spPr>
          <p:txBody>
            <a:bodyPr lIns="0" tIns="0" rIns="0" bIns="0"/>
            <a:lstStyle/>
            <a:p>
              <a:endParaRPr lang="fr-FR"/>
            </a:p>
          </p:txBody>
        </p:sp>
        <p:sp>
          <p:nvSpPr>
            <p:cNvPr id="74" name="Zone de texte 145"/>
            <p:cNvSpPr txBox="1"/>
            <p:nvPr/>
          </p:nvSpPr>
          <p:spPr>
            <a:xfrm>
              <a:off x="-21427" y="0"/>
              <a:ext cx="2261775" cy="1664966"/>
            </a:xfrm>
            <a:prstGeom prst="rect">
              <a:avLst/>
            </a:prstGeom>
          </p:spPr>
          <p:txBody>
            <a:bodyPr vert="horz" wrap="square" lIns="91440" tIns="45720" rIns="91440" bIns="45720" anchor="t" anchorCtr="0" compatLnSpc="1"/>
            <a:lstStyle/>
            <a:p>
              <a:pPr algn="ctr" defTabSz="266700">
                <a:lnSpc>
                  <a:spcPct val="115000"/>
                </a:lnSpc>
                <a:spcAft>
                  <a:spcPts val="0"/>
                </a:spcAft>
              </a:pPr>
              <a:r>
                <a:rPr lang="fr-FR" sz="1000" dirty="0" smtClean="0">
                  <a:solidFill>
                    <a:srgbClr val="00B0F0"/>
                  </a:solidFill>
                  <a:latin typeface="cinnamon cake"/>
                  <a:ea typeface="Calibri"/>
                  <a:cs typeface="Times New Roman"/>
                </a:rPr>
                <a:t>FO8</a:t>
              </a:r>
            </a:p>
            <a:p>
              <a:pPr algn="ctr" defTabSz="266700">
                <a:lnSpc>
                  <a:spcPct val="115000"/>
                </a:lnSpc>
                <a:spcAft>
                  <a:spcPts val="0"/>
                </a:spcAft>
              </a:pPr>
              <a:r>
                <a:rPr lang="fr-FR" sz="1000" dirty="0">
                  <a:solidFill>
                    <a:srgbClr val="00B0F0"/>
                  </a:solidFill>
                  <a:latin typeface="cinnamon cake"/>
                  <a:ea typeface="Calibri"/>
                  <a:cs typeface="Times New Roman"/>
                </a:rPr>
                <a:t>Je sais mémoriser l'orthographe </a:t>
              </a:r>
              <a:r>
                <a:rPr lang="fr-FR" sz="1000" dirty="0" smtClean="0">
                  <a:solidFill>
                    <a:srgbClr val="00B0F0"/>
                  </a:solidFill>
                  <a:latin typeface="cinnamon cake"/>
                  <a:ea typeface="Calibri"/>
                  <a:cs typeface="Times New Roman"/>
                </a:rPr>
                <a:t>de </a:t>
              </a:r>
              <a:r>
                <a:rPr lang="fr-FR" sz="1000" dirty="0">
                  <a:solidFill>
                    <a:srgbClr val="00B0F0"/>
                  </a:solidFill>
                  <a:latin typeface="cinnamon cake"/>
                  <a:ea typeface="Calibri"/>
                  <a:cs typeface="Times New Roman"/>
                </a:rPr>
                <a:t>mots ayant une analogie morphologique.</a:t>
              </a: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grpSp>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499" y="7655181"/>
            <a:ext cx="335526" cy="644838"/>
          </a:xfrm>
          <a:prstGeom prst="rect">
            <a:avLst/>
          </a:prstGeom>
        </p:spPr>
      </p:pic>
      <p:cxnSp>
        <p:nvCxnSpPr>
          <p:cNvPr id="75" name="Connecteur droit 74"/>
          <p:cNvCxnSpPr/>
          <p:nvPr/>
        </p:nvCxnSpPr>
        <p:spPr>
          <a:xfrm>
            <a:off x="2027059" y="7033087"/>
            <a:ext cx="4426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2027059" y="7321119"/>
            <a:ext cx="4426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2027059" y="7645100"/>
            <a:ext cx="4426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2027059" y="7988934"/>
            <a:ext cx="4426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e 78"/>
          <p:cNvGrpSpPr/>
          <p:nvPr/>
        </p:nvGrpSpPr>
        <p:grpSpPr>
          <a:xfrm>
            <a:off x="1420937" y="7664967"/>
            <a:ext cx="366882" cy="647933"/>
            <a:chOff x="5852840" y="8163053"/>
            <a:chExt cx="366882" cy="647933"/>
          </a:xfrm>
        </p:grpSpPr>
        <p:pic>
          <p:nvPicPr>
            <p:cNvPr id="80" name="Image 7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81" name="Image 80"/>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82" name="Image 81"/>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17" name="Espace réservé du pied de page 1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8" name="Espace réservé du numéro de diapositive 17"/>
          <p:cNvSpPr>
            <a:spLocks noGrp="1"/>
          </p:cNvSpPr>
          <p:nvPr>
            <p:ph type="sldNum" sz="quarter" idx="12"/>
          </p:nvPr>
        </p:nvSpPr>
        <p:spPr/>
        <p:txBody>
          <a:bodyPr/>
          <a:lstStyle/>
          <a:p>
            <a:fld id="{1473093C-0CA7-4B79-A746-F5F6C1908E8F}" type="slidenum">
              <a:rPr lang="fr-FR" smtClean="0"/>
              <a:t>35</a:t>
            </a:fld>
            <a:endParaRPr lang="fr-FR"/>
          </a:p>
        </p:txBody>
      </p:sp>
    </p:spTree>
    <p:extLst>
      <p:ext uri="{BB962C8B-B14F-4D97-AF65-F5344CB8AC3E}">
        <p14:creationId xmlns:p14="http://schemas.microsoft.com/office/powerpoint/2010/main" val="862204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6024"/>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à coins arrondis 1"/>
          <p:cNvSpPr/>
          <p:nvPr/>
        </p:nvSpPr>
        <p:spPr>
          <a:xfrm>
            <a:off x="223837" y="241176"/>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custDash>
              <a:ds d="299961" sp="299961"/>
              <a:ds d="100000" sp="299961"/>
            </a:custDash>
          </a:ln>
        </p:spPr>
        <p:txBody>
          <a:bodyPr lIns="0" tIns="0" rIns="0" bIns="0"/>
          <a:lstStyle/>
          <a:p>
            <a:endParaRPr lang="fr-FR"/>
          </a:p>
        </p:txBody>
      </p:sp>
      <p:sp>
        <p:nvSpPr>
          <p:cNvPr id="6" name="Rectangle 3"/>
          <p:cNvSpPr>
            <a:spLocks noChangeArrowheads="1"/>
          </p:cNvSpPr>
          <p:nvPr/>
        </p:nvSpPr>
        <p:spPr bwMode="auto">
          <a:xfrm>
            <a:off x="2473159" y="-108520"/>
            <a:ext cx="191167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altLang="fr-FR" sz="1800" b="0" i="0" u="none" strike="noStrike" cap="none" normalizeH="0" baseline="0" dirty="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00B0F0"/>
                </a:solidFill>
                <a:effectLst/>
                <a:latin typeface="cinnamon cake" pitchFamily="2" charset="0"/>
                <a:ea typeface="Calibri" pitchFamily="34" charset="0"/>
                <a:cs typeface="Times New Roman" pitchFamily="18" charset="0"/>
              </a:rPr>
              <a:t>Orthographe</a:t>
            </a: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 name="Groupe 44"/>
          <p:cNvGrpSpPr/>
          <p:nvPr/>
        </p:nvGrpSpPr>
        <p:grpSpPr>
          <a:xfrm>
            <a:off x="142681" y="1965041"/>
            <a:ext cx="1884378" cy="1382823"/>
            <a:chOff x="-169103" y="0"/>
            <a:chExt cx="2572378" cy="1687342"/>
          </a:xfrm>
        </p:grpSpPr>
        <p:sp>
          <p:nvSpPr>
            <p:cNvPr id="46" name="Rectangle à coins arrondis 144"/>
            <p:cNvSpPr/>
            <p:nvPr/>
          </p:nvSpPr>
          <p:spPr>
            <a:xfrm>
              <a:off x="0" y="21772"/>
              <a:ext cx="2228603" cy="16655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00B0F0"/>
              </a:solidFill>
              <a:prstDash val="solid"/>
            </a:ln>
          </p:spPr>
          <p:txBody>
            <a:bodyPr lIns="0" tIns="0" rIns="0" bIns="0"/>
            <a:lstStyle/>
            <a:p>
              <a:endParaRPr lang="fr-FR"/>
            </a:p>
          </p:txBody>
        </p:sp>
        <p:sp>
          <p:nvSpPr>
            <p:cNvPr id="47" name="Zone de texte 145"/>
            <p:cNvSpPr txBox="1"/>
            <p:nvPr/>
          </p:nvSpPr>
          <p:spPr>
            <a:xfrm>
              <a:off x="-169103" y="0"/>
              <a:ext cx="2572378" cy="1664966"/>
            </a:xfrm>
            <a:prstGeom prst="rect">
              <a:avLst/>
            </a:prstGeom>
          </p:spPr>
          <p:txBody>
            <a:bodyPr vert="horz" wrap="square" lIns="91440" tIns="45720" rIns="91440" bIns="45720" anchor="t" anchorCtr="0" compatLnSpc="1"/>
            <a:lstStyle/>
            <a:p>
              <a:pPr algn="ctr" defTabSz="266700">
                <a:lnSpc>
                  <a:spcPct val="115000"/>
                </a:lnSpc>
                <a:spcAft>
                  <a:spcPts val="0"/>
                </a:spcAft>
              </a:pPr>
              <a:r>
                <a:rPr lang="fr-FR" sz="1000" dirty="0" smtClean="0">
                  <a:solidFill>
                    <a:srgbClr val="00B0F0"/>
                  </a:solidFill>
                  <a:latin typeface="cinnamon cake"/>
                  <a:ea typeface="Calibri"/>
                  <a:cs typeface="Times New Roman"/>
                </a:rPr>
                <a:t>O9</a:t>
              </a:r>
            </a:p>
            <a:p>
              <a:pPr algn="ctr" defTabSz="266700">
                <a:lnSpc>
                  <a:spcPct val="115000"/>
                </a:lnSpc>
                <a:spcAft>
                  <a:spcPts val="0"/>
                </a:spcAft>
              </a:pPr>
              <a:r>
                <a:rPr lang="fr-FR" sz="1000" dirty="0">
                  <a:solidFill>
                    <a:srgbClr val="00B0F0"/>
                  </a:solidFill>
                  <a:latin typeface="cinnamon cake"/>
                  <a:ea typeface="Calibri"/>
                  <a:cs typeface="Times New Roman"/>
                </a:rPr>
                <a:t>Je sais mémoriser les mots </a:t>
              </a:r>
              <a:r>
                <a:rPr lang="fr-FR" sz="1000" dirty="0" smtClean="0">
                  <a:solidFill>
                    <a:srgbClr val="00B0F0"/>
                  </a:solidFill>
                  <a:latin typeface="cinnamon cake"/>
                  <a:ea typeface="Calibri"/>
                  <a:cs typeface="Times New Roman"/>
                </a:rPr>
                <a:t>invariables.</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indent="449580">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00B0F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solidFill>
                    <a:srgbClr val="00B0F0"/>
                  </a:solidFill>
                  <a:effectLst/>
                  <a:latin typeface="Calibri"/>
                  <a:ea typeface="Calibri"/>
                  <a:cs typeface="Times New Roman"/>
                </a:rPr>
                <a:t> </a:t>
              </a:r>
              <a:endParaRPr lang="fr-FR" sz="1100" dirty="0">
                <a:effectLst/>
                <a:latin typeface="Calibri"/>
                <a:ea typeface="Calibri"/>
                <a:cs typeface="Times New Roman"/>
              </a:endParaRPr>
            </a:p>
          </p:txBody>
        </p:sp>
      </p:grpSp>
      <p:graphicFrame>
        <p:nvGraphicFramePr>
          <p:cNvPr id="8" name="Tableau 7"/>
          <p:cNvGraphicFramePr>
            <a:graphicFrameLocks noGrp="1"/>
          </p:cNvGraphicFramePr>
          <p:nvPr/>
        </p:nvGraphicFramePr>
        <p:xfrm>
          <a:off x="2062162" y="1363159"/>
          <a:ext cx="4572000" cy="74168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pPr algn="ctr"/>
                      <a:r>
                        <a:rPr lang="fr-FR" sz="1400" b="0" dirty="0" smtClean="0">
                          <a:solidFill>
                            <a:sysClr val="windowText" lastClr="000000"/>
                          </a:solidFill>
                          <a:latin typeface="Grand Hotel" panose="02000606000000020003" pitchFamily="2" charset="0"/>
                        </a:rPr>
                        <a:t>Période 1</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2</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3</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4</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5</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8" name="Tableau 47"/>
          <p:cNvGraphicFramePr>
            <a:graphicFrameLocks noGrp="1"/>
          </p:cNvGraphicFramePr>
          <p:nvPr/>
        </p:nvGraphicFramePr>
        <p:xfrm>
          <a:off x="2062162" y="2276062"/>
          <a:ext cx="4572000" cy="74168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pPr algn="ctr"/>
                      <a:r>
                        <a:rPr lang="fr-FR" sz="1400" b="0" dirty="0" smtClean="0">
                          <a:solidFill>
                            <a:sysClr val="windowText" lastClr="000000"/>
                          </a:solidFill>
                          <a:latin typeface="Grand Hotel" panose="02000606000000020003" pitchFamily="2" charset="0"/>
                        </a:rPr>
                        <a:t>Période 1</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2</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3</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4</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5</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0" name="Tableau 49"/>
          <p:cNvGraphicFramePr>
            <a:graphicFrameLocks noGrp="1"/>
          </p:cNvGraphicFramePr>
          <p:nvPr/>
        </p:nvGraphicFramePr>
        <p:xfrm>
          <a:off x="2062162" y="3157758"/>
          <a:ext cx="4572000" cy="741680"/>
        </p:xfrm>
        <a:graphic>
          <a:graphicData uri="http://schemas.openxmlformats.org/drawingml/2006/table">
            <a:tbl>
              <a:tblPr firstRow="1" bandRow="1">
                <a:tableStyleId>{5C22544A-7EE6-4342-B048-85BDC9FD1C3A}</a:tableStyleId>
              </a:tblPr>
              <a:tblGrid>
                <a:gridCol w="914400"/>
                <a:gridCol w="914400"/>
                <a:gridCol w="914400"/>
                <a:gridCol w="914400"/>
                <a:gridCol w="914400"/>
              </a:tblGrid>
              <a:tr h="370840">
                <a:tc>
                  <a:txBody>
                    <a:bodyPr/>
                    <a:lstStyle/>
                    <a:p>
                      <a:pPr algn="ctr"/>
                      <a:r>
                        <a:rPr lang="fr-FR" sz="1400" b="0" dirty="0" smtClean="0">
                          <a:solidFill>
                            <a:sysClr val="windowText" lastClr="000000"/>
                          </a:solidFill>
                          <a:latin typeface="Grand Hotel" panose="02000606000000020003" pitchFamily="2" charset="0"/>
                        </a:rPr>
                        <a:t>Période 1</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2</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3</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4</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b="0" dirty="0" smtClean="0">
                          <a:solidFill>
                            <a:sysClr val="windowText" lastClr="000000"/>
                          </a:solidFill>
                          <a:latin typeface="Grand Hotel" panose="02000606000000020003" pitchFamily="2" charset="0"/>
                        </a:rPr>
                        <a:t>Période 5</a:t>
                      </a:r>
                      <a:endParaRPr lang="fr-FR" sz="1400" b="0" dirty="0">
                        <a:solidFill>
                          <a:sysClr val="windowText" lastClr="000000"/>
                        </a:solidFill>
                        <a:latin typeface="Grand Hotel" panose="020006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1" name="Groupe 50"/>
          <p:cNvGrpSpPr/>
          <p:nvPr/>
        </p:nvGrpSpPr>
        <p:grpSpPr>
          <a:xfrm>
            <a:off x="365557" y="2930793"/>
            <a:ext cx="376288" cy="369332"/>
            <a:chOff x="277301" y="7596336"/>
            <a:chExt cx="376288" cy="369332"/>
          </a:xfrm>
        </p:grpSpPr>
        <p:sp>
          <p:nvSpPr>
            <p:cNvPr id="54" name="Ellipse 53"/>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312796" y="7596336"/>
              <a:ext cx="301686" cy="369332"/>
            </a:xfrm>
            <a:prstGeom prst="rect">
              <a:avLst/>
            </a:prstGeom>
            <a:noFill/>
          </p:spPr>
          <p:txBody>
            <a:bodyPr wrap="none" rtlCol="0">
              <a:spAutoFit/>
            </a:bodyPr>
            <a:lstStyle/>
            <a:p>
              <a:r>
                <a:rPr lang="fr-FR" dirty="0" smtClean="0"/>
                <a:t>1</a:t>
              </a:r>
              <a:endParaRPr lang="fr-FR" dirty="0"/>
            </a:p>
          </p:txBody>
        </p:sp>
      </p:grpSp>
      <p:grpSp>
        <p:nvGrpSpPr>
          <p:cNvPr id="56" name="Groupe 55"/>
          <p:cNvGrpSpPr/>
          <p:nvPr/>
        </p:nvGrpSpPr>
        <p:grpSpPr>
          <a:xfrm>
            <a:off x="922313" y="2930793"/>
            <a:ext cx="376288" cy="369332"/>
            <a:chOff x="277301" y="7596336"/>
            <a:chExt cx="376288" cy="369332"/>
          </a:xfrm>
        </p:grpSpPr>
        <p:sp>
          <p:nvSpPr>
            <p:cNvPr id="57" name="Ellipse 56"/>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322062" y="7596336"/>
              <a:ext cx="301686" cy="369332"/>
            </a:xfrm>
            <a:prstGeom prst="rect">
              <a:avLst/>
            </a:prstGeom>
            <a:noFill/>
          </p:spPr>
          <p:txBody>
            <a:bodyPr wrap="none" rtlCol="0">
              <a:spAutoFit/>
            </a:bodyPr>
            <a:lstStyle/>
            <a:p>
              <a:r>
                <a:rPr lang="fr-FR" dirty="0"/>
                <a:t>2</a:t>
              </a:r>
            </a:p>
          </p:txBody>
        </p:sp>
      </p:grpSp>
      <p:grpSp>
        <p:nvGrpSpPr>
          <p:cNvPr id="69" name="Groupe 68"/>
          <p:cNvGrpSpPr/>
          <p:nvPr/>
        </p:nvGrpSpPr>
        <p:grpSpPr>
          <a:xfrm>
            <a:off x="1468536" y="2921501"/>
            <a:ext cx="376288" cy="369332"/>
            <a:chOff x="277301" y="7596336"/>
            <a:chExt cx="376288" cy="369332"/>
          </a:xfrm>
        </p:grpSpPr>
        <p:sp>
          <p:nvSpPr>
            <p:cNvPr id="71" name="Ellipse 70"/>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312796" y="7596336"/>
              <a:ext cx="301686" cy="369332"/>
            </a:xfrm>
            <a:prstGeom prst="rect">
              <a:avLst/>
            </a:prstGeom>
            <a:noFill/>
          </p:spPr>
          <p:txBody>
            <a:bodyPr wrap="none" rtlCol="0">
              <a:spAutoFit/>
            </a:bodyPr>
            <a:lstStyle/>
            <a:p>
              <a:r>
                <a:rPr lang="fr-FR" dirty="0"/>
                <a:t>3</a:t>
              </a:r>
            </a:p>
          </p:txBody>
        </p:sp>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9" name="Espace réservé du numéro de diapositive 8"/>
          <p:cNvSpPr>
            <a:spLocks noGrp="1"/>
          </p:cNvSpPr>
          <p:nvPr>
            <p:ph type="sldNum" sz="quarter" idx="12"/>
          </p:nvPr>
        </p:nvSpPr>
        <p:spPr/>
        <p:txBody>
          <a:bodyPr/>
          <a:lstStyle/>
          <a:p>
            <a:fld id="{1473093C-0CA7-4B79-A746-F5F6C1908E8F}" type="slidenum">
              <a:rPr lang="fr-FR" smtClean="0"/>
              <a:t>36</a:t>
            </a:fld>
            <a:endParaRPr lang="fr-FR"/>
          </a:p>
        </p:txBody>
      </p:sp>
    </p:spTree>
    <p:extLst>
      <p:ext uri="{BB962C8B-B14F-4D97-AF65-F5344CB8AC3E}">
        <p14:creationId xmlns:p14="http://schemas.microsoft.com/office/powerpoint/2010/main" val="3291264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à coins arrondis 1"/>
          <p:cNvSpPr/>
          <p:nvPr/>
        </p:nvSpPr>
        <p:spPr>
          <a:xfrm>
            <a:off x="223837" y="29908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custDash>
              <a:ds d="299961" sp="299961"/>
              <a:ds d="100000" sp="299961"/>
            </a:custDash>
          </a:ln>
        </p:spPr>
        <p:txBody>
          <a:bodyPr lIns="0" tIns="0" rIns="0" bIns="0"/>
          <a:lstStyle/>
          <a:p>
            <a:endParaRPr lang="fr-FR"/>
          </a:p>
        </p:txBody>
      </p:sp>
      <p:sp>
        <p:nvSpPr>
          <p:cNvPr id="6" name="Rectangle 3"/>
          <p:cNvSpPr>
            <a:spLocks noChangeArrowheads="1"/>
          </p:cNvSpPr>
          <p:nvPr/>
        </p:nvSpPr>
        <p:spPr bwMode="auto">
          <a:xfrm>
            <a:off x="0" y="71310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7030A0"/>
                </a:solidFill>
                <a:effectLst/>
                <a:latin typeface="cinnamon cake" pitchFamily="2" charset="0"/>
                <a:ea typeface="Calibri" pitchFamily="34" charset="0"/>
                <a:cs typeface="Times New Roman" pitchFamily="18" charset="0"/>
              </a:rPr>
              <a:t>Grammaire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Zone de texte 393"/>
          <p:cNvSpPr txBox="1"/>
          <p:nvPr/>
        </p:nvSpPr>
        <p:spPr>
          <a:xfrm>
            <a:off x="2146340" y="5220073"/>
            <a:ext cx="4409089" cy="1440159"/>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fr-FR" sz="1600" dirty="0" smtClean="0">
                <a:latin typeface="Quicksand Book" pitchFamily="18" charset="0"/>
              </a:rPr>
              <a:t>Ce garçon court vite. – Mange ta soupe !</a:t>
            </a:r>
          </a:p>
          <a:p>
            <a:pPr>
              <a:lnSpc>
                <a:spcPct val="150000"/>
              </a:lnSpc>
            </a:pPr>
            <a:r>
              <a:rPr lang="fr-FR" sz="1600" dirty="0" smtClean="0">
                <a:latin typeface="Quicksand Book" pitchFamily="18" charset="0"/>
              </a:rPr>
              <a:t>Les filles jouent au foot. – Mon frère pleure souvent. – Regarde, un arc-en-ciel ! </a:t>
            </a:r>
            <a:endParaRPr lang="fr-FR" sz="1600" dirty="0">
              <a:latin typeface="Quicksand Book" pitchFamily="18" charset="0"/>
            </a:endParaRPr>
          </a:p>
        </p:txBody>
      </p:sp>
      <p:grpSp>
        <p:nvGrpSpPr>
          <p:cNvPr id="80" name="Groupe 79"/>
          <p:cNvGrpSpPr/>
          <p:nvPr/>
        </p:nvGrpSpPr>
        <p:grpSpPr>
          <a:xfrm>
            <a:off x="212503" y="3482323"/>
            <a:ext cx="1704329" cy="1377709"/>
            <a:chOff x="0" y="0"/>
            <a:chExt cx="2228575" cy="1675500"/>
          </a:xfrm>
        </p:grpSpPr>
        <p:sp>
          <p:nvSpPr>
            <p:cNvPr id="85" name="Rectangle à coins arrondis 116"/>
            <p:cNvSpPr/>
            <p:nvPr/>
          </p:nvSpPr>
          <p:spPr>
            <a:xfrm>
              <a:off x="0" y="0"/>
              <a:ext cx="2228575" cy="166476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p>
              <a:endParaRPr lang="fr-FR"/>
            </a:p>
          </p:txBody>
        </p:sp>
        <p:sp>
          <p:nvSpPr>
            <p:cNvPr id="86" name="Zone de texte 117"/>
            <p:cNvSpPr txBox="1"/>
            <p:nvPr/>
          </p:nvSpPr>
          <p:spPr>
            <a:xfrm>
              <a:off x="0" y="10735"/>
              <a:ext cx="2228575" cy="1664765"/>
            </a:xfrm>
            <a:prstGeom prst="rect">
              <a:avLst/>
            </a:prstGeom>
          </p:spPr>
          <p:txBody>
            <a:bodyPr vert="horz" wrap="square" lIns="91440" tIns="45720" rIns="91440" bIns="45720" anchor="t" anchorCtr="0" compatLnSpc="1"/>
            <a:lstStyle/>
            <a:p>
              <a:pPr algn="ctr">
                <a:lnSpc>
                  <a:spcPct val="115000"/>
                </a:lnSpc>
                <a:spcAft>
                  <a:spcPts val="0"/>
                </a:spcAft>
              </a:pPr>
              <a:r>
                <a:rPr lang="fr-FR" sz="1050" dirty="0" smtClean="0">
                  <a:solidFill>
                    <a:srgbClr val="7030A0"/>
                  </a:solidFill>
                  <a:latin typeface="cinnamon cake"/>
                  <a:ea typeface="Calibri"/>
                  <a:cs typeface="Times New Roman"/>
                </a:rPr>
                <a:t>G10</a:t>
              </a:r>
            </a:p>
            <a:p>
              <a:pPr algn="ctr">
                <a:lnSpc>
                  <a:spcPct val="115000"/>
                </a:lnSpc>
                <a:spcAft>
                  <a:spcPts val="0"/>
                </a:spcAft>
              </a:pPr>
              <a:r>
                <a:rPr lang="fr-FR" sz="1050" dirty="0" smtClean="0">
                  <a:solidFill>
                    <a:srgbClr val="7030A0"/>
                  </a:solidFill>
                  <a:latin typeface="cinnamon cake"/>
                  <a:ea typeface="Calibri"/>
                  <a:cs typeface="Times New Roman"/>
                </a:rPr>
                <a:t>Je reconnais un </a:t>
              </a:r>
              <a:r>
                <a:rPr lang="fr-FR" sz="1400" u="sng" dirty="0" smtClean="0">
                  <a:solidFill>
                    <a:srgbClr val="7030A0"/>
                  </a:solidFill>
                  <a:latin typeface="cinnamon cake"/>
                  <a:ea typeface="Calibri"/>
                  <a:cs typeface="Times New Roman"/>
                </a:rPr>
                <a:t>nom</a:t>
              </a:r>
              <a:r>
                <a:rPr lang="fr-FR" sz="1050" dirty="0" smtClean="0">
                  <a:solidFill>
                    <a:srgbClr val="7030A0"/>
                  </a:solidFill>
                  <a:latin typeface="cinnamon cake"/>
                  <a:ea typeface="Calibri"/>
                  <a:cs typeface="Times New Roman"/>
                </a:rPr>
                <a:t>.</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grpSp>
        <p:nvGrpSpPr>
          <p:cNvPr id="72" name="Groupe 71"/>
          <p:cNvGrpSpPr/>
          <p:nvPr/>
        </p:nvGrpSpPr>
        <p:grpSpPr>
          <a:xfrm>
            <a:off x="222308" y="5189453"/>
            <a:ext cx="1703361" cy="1376653"/>
            <a:chOff x="0" y="0"/>
            <a:chExt cx="2227579" cy="1674494"/>
          </a:xfrm>
        </p:grpSpPr>
        <p:sp>
          <p:nvSpPr>
            <p:cNvPr id="78" name="Rectangle à coins arrondis 124"/>
            <p:cNvSpPr/>
            <p:nvPr/>
          </p:nvSpPr>
          <p:spPr>
            <a:xfrm>
              <a:off x="0" y="10844"/>
              <a:ext cx="2227569" cy="166365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p>
              <a:endParaRPr lang="fr-FR"/>
            </a:p>
          </p:txBody>
        </p:sp>
        <p:sp>
          <p:nvSpPr>
            <p:cNvPr id="79" name="Zone de texte 125"/>
            <p:cNvSpPr txBox="1"/>
            <p:nvPr/>
          </p:nvSpPr>
          <p:spPr>
            <a:xfrm>
              <a:off x="10" y="0"/>
              <a:ext cx="2227569" cy="1533128"/>
            </a:xfrm>
            <a:prstGeom prst="rect">
              <a:avLst/>
            </a:prstGeom>
          </p:spPr>
          <p:txBody>
            <a:bodyPr vert="horz" wrap="square" lIns="91440" tIns="45720" rIns="91440" bIns="45720" anchor="t" anchorCtr="0" compatLnSpc="1"/>
            <a:lstStyle/>
            <a:p>
              <a:pPr algn="ctr">
                <a:lnSpc>
                  <a:spcPct val="115000"/>
                </a:lnSpc>
                <a:spcAft>
                  <a:spcPts val="0"/>
                </a:spcAft>
              </a:pPr>
              <a:r>
                <a:rPr lang="fr-FR" sz="1200" dirty="0" smtClean="0">
                  <a:solidFill>
                    <a:srgbClr val="7030A0"/>
                  </a:solidFill>
                  <a:effectLst/>
                  <a:latin typeface="cinnamon cake"/>
                  <a:ea typeface="Calibri"/>
                  <a:cs typeface="Times New Roman"/>
                </a:rPr>
                <a:t>G11</a:t>
              </a:r>
            </a:p>
            <a:p>
              <a:pPr algn="ctr">
                <a:lnSpc>
                  <a:spcPct val="115000"/>
                </a:lnSpc>
                <a:spcAft>
                  <a:spcPts val="0"/>
                </a:spcAft>
              </a:pPr>
              <a:r>
                <a:rPr lang="fr-FR" sz="1050" dirty="0">
                  <a:solidFill>
                    <a:srgbClr val="7030A0"/>
                  </a:solidFill>
                  <a:latin typeface="cinnamon cake"/>
                  <a:ea typeface="Calibri"/>
                  <a:cs typeface="Times New Roman"/>
                </a:rPr>
                <a:t>Je reconnais </a:t>
              </a:r>
              <a:endParaRPr lang="fr-FR" sz="1050" dirty="0" smtClean="0">
                <a:solidFill>
                  <a:srgbClr val="7030A0"/>
                </a:solidFill>
                <a:latin typeface="cinnamon cake"/>
                <a:ea typeface="Calibri"/>
                <a:cs typeface="Times New Roman"/>
              </a:endParaRPr>
            </a:p>
            <a:p>
              <a:pPr algn="ctr">
                <a:lnSpc>
                  <a:spcPct val="115000"/>
                </a:lnSpc>
                <a:spcAft>
                  <a:spcPts val="0"/>
                </a:spcAft>
              </a:pPr>
              <a:r>
                <a:rPr lang="fr-FR" sz="1050" dirty="0" smtClean="0">
                  <a:solidFill>
                    <a:srgbClr val="7030A0"/>
                  </a:solidFill>
                  <a:latin typeface="cinnamon cake"/>
                  <a:ea typeface="Calibri"/>
                  <a:cs typeface="Times New Roman"/>
                </a:rPr>
                <a:t>un </a:t>
              </a:r>
              <a:r>
                <a:rPr lang="fr-FR" sz="1400" u="sng" dirty="0">
                  <a:solidFill>
                    <a:srgbClr val="7030A0"/>
                  </a:solidFill>
                  <a:latin typeface="cinnamon cake"/>
                  <a:ea typeface="Calibri"/>
                  <a:cs typeface="Times New Roman"/>
                </a:rPr>
                <a:t>verbe</a:t>
              </a:r>
              <a:r>
                <a:rPr lang="fr-FR" sz="1050" dirty="0">
                  <a:solidFill>
                    <a:srgbClr val="7030A0"/>
                  </a:solidFill>
                  <a:latin typeface="cinnamon cake"/>
                  <a:ea typeface="Calibri"/>
                  <a:cs typeface="Times New Roman"/>
                </a:rPr>
                <a:t>.</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sp>
        <p:nvSpPr>
          <p:cNvPr id="2" name="ZoneTexte 1"/>
          <p:cNvSpPr txBox="1"/>
          <p:nvPr/>
        </p:nvSpPr>
        <p:spPr>
          <a:xfrm>
            <a:off x="2117764" y="6939709"/>
            <a:ext cx="4409089" cy="1152751"/>
          </a:xfrm>
          <a:prstGeom prst="rect">
            <a:avLst/>
          </a:prstGeom>
          <a:noFill/>
          <a:ln>
            <a:solidFill>
              <a:schemeClr val="tx1"/>
            </a:solidFill>
          </a:ln>
        </p:spPr>
        <p:txBody>
          <a:bodyPr wrap="square" rtlCol="0">
            <a:spAutoFit/>
          </a:bodyPr>
          <a:lstStyle/>
          <a:p>
            <a:pPr>
              <a:lnSpc>
                <a:spcPct val="150000"/>
              </a:lnSpc>
            </a:pPr>
            <a:r>
              <a:rPr lang="fr-FR" sz="1600" dirty="0" smtClean="0">
                <a:latin typeface="Quicksand Book" pitchFamily="18" charset="0"/>
              </a:rPr>
              <a:t>Le chien – Des poissons nagent. – </a:t>
            </a:r>
          </a:p>
          <a:p>
            <a:pPr>
              <a:lnSpc>
                <a:spcPct val="150000"/>
              </a:lnSpc>
            </a:pPr>
            <a:r>
              <a:rPr lang="fr-FR" sz="1600" dirty="0" smtClean="0">
                <a:latin typeface="Quicksand Book" pitchFamily="18" charset="0"/>
              </a:rPr>
              <a:t>Une princesse sauve les bébés dragons. – Je regarde mon chat. </a:t>
            </a:r>
            <a:endParaRPr lang="fr-FR" sz="1600" dirty="0">
              <a:latin typeface="Quicksand Book" pitchFamily="18" charset="0"/>
            </a:endParaRPr>
          </a:p>
        </p:txBody>
      </p:sp>
      <p:sp>
        <p:nvSpPr>
          <p:cNvPr id="89" name="ZoneTexte 88"/>
          <p:cNvSpPr txBox="1"/>
          <p:nvPr/>
        </p:nvSpPr>
        <p:spPr>
          <a:xfrm>
            <a:off x="2146341" y="3587695"/>
            <a:ext cx="4409089" cy="1200329"/>
          </a:xfrm>
          <a:prstGeom prst="rect">
            <a:avLst/>
          </a:prstGeom>
          <a:noFill/>
          <a:ln>
            <a:solidFill>
              <a:schemeClr val="tx1"/>
            </a:solidFill>
          </a:ln>
        </p:spPr>
        <p:txBody>
          <a:bodyPr wrap="square" rtlCol="0">
            <a:spAutoFit/>
          </a:bodyPr>
          <a:lstStyle/>
          <a:p>
            <a:pPr>
              <a:lnSpc>
                <a:spcPct val="150000"/>
              </a:lnSpc>
            </a:pPr>
            <a:r>
              <a:rPr lang="fr-FR" sz="1600" dirty="0" smtClean="0">
                <a:latin typeface="Quicksand Book" pitchFamily="18" charset="0"/>
              </a:rPr>
              <a:t>La fille – un renard rigolo – La montagne est belle – Les enfants jouent aux cartes. Les chatons mangent leurs croquettes.  </a:t>
            </a:r>
            <a:endParaRPr lang="fr-FR" sz="1600" dirty="0">
              <a:latin typeface="Quicksand Book" pitchFamily="18" charset="0"/>
            </a:endParaRPr>
          </a:p>
        </p:txBody>
      </p:sp>
      <p:grpSp>
        <p:nvGrpSpPr>
          <p:cNvPr id="98" name="Groupe 97"/>
          <p:cNvGrpSpPr/>
          <p:nvPr/>
        </p:nvGrpSpPr>
        <p:grpSpPr>
          <a:xfrm>
            <a:off x="143101" y="6873007"/>
            <a:ext cx="1733332" cy="1371401"/>
            <a:chOff x="0" y="0"/>
            <a:chExt cx="2271827" cy="1664701"/>
          </a:xfrm>
        </p:grpSpPr>
        <p:sp>
          <p:nvSpPr>
            <p:cNvPr id="101" name="Rectangle à coins arrondis 133"/>
            <p:cNvSpPr/>
            <p:nvPr/>
          </p:nvSpPr>
          <p:spPr>
            <a:xfrm>
              <a:off x="43544" y="0"/>
              <a:ext cx="2228283" cy="16647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p>
              <a:endParaRPr lang="fr-FR"/>
            </a:p>
          </p:txBody>
        </p:sp>
        <p:sp>
          <p:nvSpPr>
            <p:cNvPr id="102" name="Zone de texte 134"/>
            <p:cNvSpPr txBox="1"/>
            <p:nvPr/>
          </p:nvSpPr>
          <p:spPr>
            <a:xfrm>
              <a:off x="0" y="49799"/>
              <a:ext cx="2228283" cy="669898"/>
            </a:xfrm>
            <a:prstGeom prst="rect">
              <a:avLst/>
            </a:prstGeom>
          </p:spPr>
          <p:txBody>
            <a:bodyPr vert="horz" wrap="square" lIns="91440" tIns="45720" rIns="91440" bIns="45720" anchor="t" anchorCtr="0" compatLnSpc="1"/>
            <a:lstStyle/>
            <a:p>
              <a:pPr algn="ctr">
                <a:lnSpc>
                  <a:spcPct val="115000"/>
                </a:lnSpc>
                <a:spcAft>
                  <a:spcPts val="0"/>
                </a:spcAft>
              </a:pPr>
              <a:r>
                <a:rPr lang="fr-FR" sz="1200" dirty="0" smtClean="0">
                  <a:solidFill>
                    <a:srgbClr val="7030A0"/>
                  </a:solidFill>
                  <a:effectLst/>
                  <a:latin typeface="cinnamon cake"/>
                  <a:ea typeface="Calibri"/>
                  <a:cs typeface="Times New Roman"/>
                </a:rPr>
                <a:t>G12</a:t>
              </a:r>
            </a:p>
            <a:p>
              <a:pPr algn="ctr">
                <a:lnSpc>
                  <a:spcPct val="115000"/>
                </a:lnSpc>
                <a:spcAft>
                  <a:spcPts val="0"/>
                </a:spcAft>
              </a:pPr>
              <a:r>
                <a:rPr lang="fr-FR" sz="1050" dirty="0">
                  <a:solidFill>
                    <a:srgbClr val="7030A0"/>
                  </a:solidFill>
                  <a:latin typeface="cinnamon cake"/>
                  <a:ea typeface="Calibri"/>
                  <a:cs typeface="Times New Roman"/>
                </a:rPr>
                <a:t>Je reconnais </a:t>
              </a:r>
              <a:r>
                <a:rPr lang="fr-FR" sz="1050" dirty="0" smtClean="0">
                  <a:solidFill>
                    <a:srgbClr val="7030A0"/>
                  </a:solidFill>
                  <a:latin typeface="cinnamon cake"/>
                  <a:ea typeface="Calibri"/>
                  <a:cs typeface="Times New Roman"/>
                </a:rPr>
                <a:t>un </a:t>
              </a:r>
              <a:r>
                <a:rPr lang="fr-FR" sz="1400" u="sng" dirty="0">
                  <a:solidFill>
                    <a:srgbClr val="7030A0"/>
                  </a:solidFill>
                  <a:latin typeface="cinnamon cake"/>
                  <a:ea typeface="Calibri"/>
                  <a:cs typeface="Times New Roman"/>
                </a:rPr>
                <a:t>déterminant</a:t>
              </a:r>
              <a:r>
                <a:rPr lang="fr-FR" sz="1050" dirty="0">
                  <a:solidFill>
                    <a:srgbClr val="7030A0"/>
                  </a:solidFill>
                  <a:latin typeface="cinnamon cake"/>
                  <a:ea typeface="Calibri"/>
                  <a:cs typeface="Times New Roman"/>
                </a:rPr>
                <a:t>.</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p:txBody>
        </p:sp>
      </p:grpSp>
      <p:pic>
        <p:nvPicPr>
          <p:cNvPr id="36" name="Image 35"/>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587" y="5553494"/>
            <a:ext cx="984142" cy="994924"/>
          </a:xfrm>
          <a:prstGeom prst="rect">
            <a:avLst/>
          </a:prstGeom>
          <a:noFill/>
          <a:ln>
            <a:noFill/>
          </a:ln>
        </p:spPr>
      </p:pic>
      <p:pic>
        <p:nvPicPr>
          <p:cNvPr id="38" name="Image 37"/>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79826" y="4183429"/>
            <a:ext cx="652858" cy="637181"/>
          </a:xfrm>
          <a:prstGeom prst="rect">
            <a:avLst/>
          </a:prstGeom>
          <a:noFill/>
          <a:ln>
            <a:noFill/>
          </a:ln>
        </p:spPr>
      </p:pic>
      <p:pic>
        <p:nvPicPr>
          <p:cNvPr id="34" name="Image 33" descr="http://clesdelaclasse.fr/wp-content/uploads/2014/01/det-MASC-PLUR-sans-ombre.png"/>
          <p:cNvPicPr/>
          <p:nvPr/>
        </p:nvPicPr>
        <p:blipFill>
          <a:blip r:embed="rId4"/>
          <a:srcRect/>
          <a:stretch>
            <a:fillRect/>
          </a:stretch>
        </p:blipFill>
        <p:spPr>
          <a:xfrm>
            <a:off x="244924" y="7575995"/>
            <a:ext cx="879820" cy="668413"/>
          </a:xfrm>
          <a:prstGeom prst="rect">
            <a:avLst/>
          </a:prstGeom>
          <a:noFill/>
          <a:ln>
            <a:noFill/>
            <a:prstDash/>
          </a:ln>
        </p:spPr>
      </p:pic>
      <p:sp>
        <p:nvSpPr>
          <p:cNvPr id="35" name="ZoneTexte 34"/>
          <p:cNvSpPr txBox="1"/>
          <p:nvPr/>
        </p:nvSpPr>
        <p:spPr>
          <a:xfrm>
            <a:off x="260648" y="1169040"/>
            <a:ext cx="5618654" cy="1107996"/>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Raisonner pour réaliser les accords dans le groupe nominal d'une part (déterminant, nom, adjectif), entre le verbe et son sujet d'autre part (cas simples : sujet placé avant le verbe et proche de lui ; sujet composé d'un groupe nominal comportant au plus un adjectif).</a:t>
            </a:r>
            <a:endParaRPr lang="fr-FR" dirty="0"/>
          </a:p>
        </p:txBody>
      </p:sp>
      <p:grpSp>
        <p:nvGrpSpPr>
          <p:cNvPr id="37" name="Groupe 36"/>
          <p:cNvGrpSpPr/>
          <p:nvPr/>
        </p:nvGrpSpPr>
        <p:grpSpPr>
          <a:xfrm>
            <a:off x="1475961" y="4382067"/>
            <a:ext cx="366882" cy="443410"/>
            <a:chOff x="5852840" y="8367576"/>
            <a:chExt cx="366882" cy="443410"/>
          </a:xfrm>
        </p:grpSpPr>
        <p:pic>
          <p:nvPicPr>
            <p:cNvPr id="39" name="Image 38"/>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40" name="Image 39"/>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nvGrpSpPr>
          <p:cNvPr id="41" name="Groupe 40"/>
          <p:cNvGrpSpPr/>
          <p:nvPr/>
        </p:nvGrpSpPr>
        <p:grpSpPr>
          <a:xfrm>
            <a:off x="1428385" y="6061110"/>
            <a:ext cx="366882" cy="443410"/>
            <a:chOff x="5852840" y="8367576"/>
            <a:chExt cx="366882" cy="443410"/>
          </a:xfrm>
        </p:grpSpPr>
        <p:pic>
          <p:nvPicPr>
            <p:cNvPr id="42" name="Image 4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43" name="Image 42"/>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nvGrpSpPr>
          <p:cNvPr id="44" name="Groupe 43"/>
          <p:cNvGrpSpPr/>
          <p:nvPr/>
        </p:nvGrpSpPr>
        <p:grpSpPr>
          <a:xfrm>
            <a:off x="1467240" y="7795811"/>
            <a:ext cx="366882" cy="443410"/>
            <a:chOff x="5852840" y="8367576"/>
            <a:chExt cx="366882" cy="443410"/>
          </a:xfrm>
        </p:grpSpPr>
        <p:pic>
          <p:nvPicPr>
            <p:cNvPr id="45" name="Image 44"/>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46" name="Image 45"/>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sp>
        <p:nvSpPr>
          <p:cNvPr id="56" name="ZoneTexte 55"/>
          <p:cNvSpPr txBox="1"/>
          <p:nvPr/>
        </p:nvSpPr>
        <p:spPr>
          <a:xfrm>
            <a:off x="3318329" y="2801626"/>
            <a:ext cx="1765843" cy="430887"/>
          </a:xfrm>
          <a:prstGeom prst="rect">
            <a:avLst/>
          </a:prstGeom>
          <a:noFill/>
        </p:spPr>
        <p:txBody>
          <a:bodyPr wrap="square" rtlCol="0">
            <a:spAutoFit/>
          </a:bodyPr>
          <a:lstStyle/>
          <a:p>
            <a:r>
              <a:rPr lang="fr-FR" sz="1100" dirty="0" smtClean="0">
                <a:latin typeface="Quicksand Book" panose="02070303000000060000" pitchFamily="18" charset="0"/>
              </a:rPr>
              <a:t>Colorie dans la liste les mots demandés.</a:t>
            </a:r>
            <a:endParaRPr lang="fr-FR" sz="1100" dirty="0">
              <a:latin typeface="Quicksand Book" panose="02070303000000060000" pitchFamily="18" charset="0"/>
            </a:endParaRPr>
          </a:p>
        </p:txBody>
      </p:sp>
      <p:sp>
        <p:nvSpPr>
          <p:cNvPr id="57" name="Ruban vers le bas 56"/>
          <p:cNvSpPr/>
          <p:nvPr/>
        </p:nvSpPr>
        <p:spPr>
          <a:xfrm>
            <a:off x="2924942" y="2541412"/>
            <a:ext cx="2552619" cy="782481"/>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pied de page 7"/>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9" name="Espace réservé du numéro de diapositive 8"/>
          <p:cNvSpPr>
            <a:spLocks noGrp="1"/>
          </p:cNvSpPr>
          <p:nvPr>
            <p:ph type="sldNum" sz="quarter" idx="12"/>
          </p:nvPr>
        </p:nvSpPr>
        <p:spPr/>
        <p:txBody>
          <a:bodyPr/>
          <a:lstStyle/>
          <a:p>
            <a:fld id="{1473093C-0CA7-4B79-A746-F5F6C1908E8F}" type="slidenum">
              <a:rPr lang="fr-FR" smtClean="0"/>
              <a:t>37</a:t>
            </a:fld>
            <a:endParaRPr lang="fr-FR"/>
          </a:p>
        </p:txBody>
      </p:sp>
    </p:spTree>
    <p:extLst>
      <p:ext uri="{BB962C8B-B14F-4D97-AF65-F5344CB8AC3E}">
        <p14:creationId xmlns:p14="http://schemas.microsoft.com/office/powerpoint/2010/main" val="146384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8167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 name="Rectangle 5"/>
          <p:cNvSpPr>
            <a:spLocks noChangeArrowheads="1"/>
          </p:cNvSpPr>
          <p:nvPr/>
        </p:nvSpPr>
        <p:spPr bwMode="auto">
          <a:xfrm>
            <a:off x="0" y="68356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7030A0"/>
                </a:solidFill>
                <a:effectLst/>
                <a:latin typeface="cinnamon cake" pitchFamily="2" charset="0"/>
                <a:ea typeface="Calibri" pitchFamily="34" charset="0"/>
                <a:cs typeface="Times New Roman" pitchFamily="18" charset="0"/>
              </a:rPr>
              <a:t>Grammaire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2044246" y="2771800"/>
            <a:ext cx="4511184" cy="9694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38175" rtl="0" eaLnBrk="1" fontAlgn="base" latinLnBrk="0" hangingPunct="1">
              <a:lnSpc>
                <a:spcPct val="150000"/>
              </a:lnSpc>
              <a:spcBef>
                <a:spcPct val="0"/>
              </a:spcBef>
              <a:spcAft>
                <a:spcPct val="0"/>
              </a:spcAft>
              <a:buClrTx/>
              <a:buSzTx/>
              <a:buFontTx/>
              <a:buNone/>
              <a:tabLst/>
            </a:pP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r>
              <a:rPr lang="fr-FR" sz="1600" dirty="0">
                <a:solidFill>
                  <a:schemeClr val="dk1"/>
                </a:solidFill>
                <a:latin typeface="Quicksand Book" pitchFamily="18" charset="0"/>
              </a:rPr>
              <a:t>moi – tu – bleu – la  – elle – grand – nous – ils – papa –  les enfants – vous – demain –  je – être – du pain – elles – vendredi – il  </a:t>
            </a:r>
          </a:p>
        </p:txBody>
      </p:sp>
      <p:sp>
        <p:nvSpPr>
          <p:cNvPr id="12" name="ZoneTexte 1"/>
          <p:cNvSpPr txBox="1"/>
          <p:nvPr/>
        </p:nvSpPr>
        <p:spPr>
          <a:xfrm>
            <a:off x="2044246" y="3995936"/>
            <a:ext cx="4589916" cy="1938992"/>
          </a:xfrm>
          <a:prstGeom prst="rect">
            <a:avLst/>
          </a:prstGeom>
          <a:noFill/>
          <a:ln>
            <a:solidFill>
              <a:schemeClr val="tx1"/>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FR" sz="1600" dirty="0" smtClean="0">
                <a:latin typeface="Quicksand Book" pitchFamily="18" charset="0"/>
              </a:rPr>
              <a:t>Aujourd’hui, nous travaillons silencieusement.</a:t>
            </a:r>
          </a:p>
          <a:p>
            <a:pPr>
              <a:lnSpc>
                <a:spcPct val="150000"/>
              </a:lnSpc>
            </a:pPr>
            <a:r>
              <a:rPr lang="fr-FR" sz="1600" dirty="0" smtClean="0">
                <a:latin typeface="Quicksand Book" pitchFamily="18" charset="0"/>
              </a:rPr>
              <a:t>Les élèves, écoutent attentivement la maitresse.</a:t>
            </a:r>
          </a:p>
          <a:p>
            <a:pPr>
              <a:lnSpc>
                <a:spcPct val="150000"/>
              </a:lnSpc>
            </a:pPr>
            <a:r>
              <a:rPr lang="fr-FR" sz="1600" dirty="0" smtClean="0">
                <a:latin typeface="Quicksand Book" pitchFamily="18" charset="0"/>
              </a:rPr>
              <a:t>Je mange rapidement mon pain et je viens!</a:t>
            </a:r>
            <a:endParaRPr lang="fr-FR" sz="1600" dirty="0">
              <a:latin typeface="Quicksand Book" pitchFamily="18" charset="0"/>
            </a:endParaRPr>
          </a:p>
        </p:txBody>
      </p:sp>
      <p:sp>
        <p:nvSpPr>
          <p:cNvPr id="26" name="Rectangle à coins arrondis 116"/>
          <p:cNvSpPr/>
          <p:nvPr/>
        </p:nvSpPr>
        <p:spPr>
          <a:xfrm>
            <a:off x="225874" y="2759649"/>
            <a:ext cx="1704329" cy="136888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nvGrpSpPr>
          <p:cNvPr id="35" name="Groupe 34"/>
          <p:cNvGrpSpPr/>
          <p:nvPr/>
        </p:nvGrpSpPr>
        <p:grpSpPr>
          <a:xfrm>
            <a:off x="113111" y="6542883"/>
            <a:ext cx="1733332" cy="1371401"/>
            <a:chOff x="0" y="0"/>
            <a:chExt cx="2271827" cy="1664701"/>
          </a:xfrm>
        </p:grpSpPr>
        <p:sp>
          <p:nvSpPr>
            <p:cNvPr id="36" name="Rectangle à coins arrondis 133"/>
            <p:cNvSpPr/>
            <p:nvPr/>
          </p:nvSpPr>
          <p:spPr>
            <a:xfrm>
              <a:off x="43544" y="0"/>
              <a:ext cx="2228283" cy="16647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37" name="Zone de texte 134"/>
            <p:cNvSpPr txBox="1"/>
            <p:nvPr/>
          </p:nvSpPr>
          <p:spPr>
            <a:xfrm>
              <a:off x="0" y="49799"/>
              <a:ext cx="2228283" cy="669898"/>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7030A0"/>
                  </a:solidFill>
                  <a:latin typeface="cinnamon cake"/>
                  <a:ea typeface="Calibri"/>
                  <a:cs typeface="Times New Roman"/>
                </a:rPr>
                <a:t>G16</a:t>
              </a:r>
            </a:p>
            <a:p>
              <a:pPr algn="ctr">
                <a:lnSpc>
                  <a:spcPct val="115000"/>
                </a:lnSpc>
                <a:spcAft>
                  <a:spcPts val="0"/>
                </a:spcAft>
              </a:pPr>
              <a:r>
                <a:rPr lang="fr-FR" sz="1050" dirty="0" smtClean="0">
                  <a:solidFill>
                    <a:srgbClr val="7030A0"/>
                  </a:solidFill>
                  <a:latin typeface="cinnamon cake"/>
                  <a:ea typeface="Calibri"/>
                  <a:cs typeface="Times New Roman"/>
                </a:rPr>
                <a:t>Je </a:t>
              </a:r>
              <a:r>
                <a:rPr lang="fr-FR" sz="1050" dirty="0">
                  <a:solidFill>
                    <a:srgbClr val="7030A0"/>
                  </a:solidFill>
                  <a:latin typeface="cinnamon cake"/>
                  <a:ea typeface="Calibri"/>
                  <a:cs typeface="Times New Roman"/>
                </a:rPr>
                <a:t>reconnais</a:t>
              </a:r>
              <a:r>
                <a:rPr lang="fr-FR" sz="1050" dirty="0" smtClean="0">
                  <a:solidFill>
                    <a:srgbClr val="7030A0"/>
                  </a:solidFill>
                  <a:latin typeface="cinnamon cake"/>
                  <a:ea typeface="Calibri"/>
                  <a:cs typeface="Times New Roman"/>
                </a:rPr>
                <a:t> </a:t>
              </a:r>
              <a:r>
                <a:rPr lang="fr-FR" sz="1050" dirty="0">
                  <a:solidFill>
                    <a:srgbClr val="7030A0"/>
                  </a:solidFill>
                  <a:latin typeface="cinnamon cake"/>
                  <a:ea typeface="Calibri"/>
                  <a:cs typeface="Times New Roman"/>
                </a:rPr>
                <a:t>une phrase affirmative.</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51" name="Image 5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640" y="7030969"/>
            <a:ext cx="905017" cy="883316"/>
          </a:xfrm>
          <a:prstGeom prst="rect">
            <a:avLst/>
          </a:prstGeom>
          <a:noFill/>
          <a:ln>
            <a:noFill/>
          </a:ln>
        </p:spPr>
      </p:pic>
      <p:sp>
        <p:nvSpPr>
          <p:cNvPr id="16" name="Organigramme : Opération manuelle 15"/>
          <p:cNvSpPr/>
          <p:nvPr/>
        </p:nvSpPr>
        <p:spPr>
          <a:xfrm rot="10800000">
            <a:off x="404663" y="3568867"/>
            <a:ext cx="504056" cy="504056"/>
          </a:xfrm>
          <a:prstGeom prst="flowChartManualOperati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4" name="Groupe 43"/>
          <p:cNvGrpSpPr/>
          <p:nvPr/>
        </p:nvGrpSpPr>
        <p:grpSpPr>
          <a:xfrm>
            <a:off x="1528436" y="3492019"/>
            <a:ext cx="366882" cy="647933"/>
            <a:chOff x="5852840" y="8163053"/>
            <a:chExt cx="366882" cy="647933"/>
          </a:xfrm>
        </p:grpSpPr>
        <p:pic>
          <p:nvPicPr>
            <p:cNvPr id="45" name="Image 4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48" name="Image 4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49" name="Image 4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10242" name="Picture 2" descr="http://ekladata.com/y9GvRMLS-r2NHs6CgnbOafAa6o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28" y="5034376"/>
            <a:ext cx="763612" cy="69860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e 56"/>
          <p:cNvGrpSpPr/>
          <p:nvPr/>
        </p:nvGrpSpPr>
        <p:grpSpPr>
          <a:xfrm>
            <a:off x="1549950" y="5068938"/>
            <a:ext cx="366882" cy="647933"/>
            <a:chOff x="5852840" y="8163053"/>
            <a:chExt cx="366882" cy="647933"/>
          </a:xfrm>
        </p:grpSpPr>
        <p:pic>
          <p:nvPicPr>
            <p:cNvPr id="58" name="Image 5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59" name="Image 5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60" name="Image 5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61" name="ZoneTexte 1"/>
          <p:cNvSpPr txBox="1"/>
          <p:nvPr/>
        </p:nvSpPr>
        <p:spPr>
          <a:xfrm>
            <a:off x="2065247" y="6012160"/>
            <a:ext cx="4589916" cy="2677656"/>
          </a:xfrm>
          <a:prstGeom prst="rect">
            <a:avLst/>
          </a:prstGeom>
          <a:noFill/>
          <a:ln>
            <a:solidFill>
              <a:schemeClr val="tx1"/>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FR" sz="1600" dirty="0">
                <a:latin typeface="Quicksand Book" pitchFamily="18" charset="0"/>
              </a:rPr>
              <a:t>1/ </a:t>
            </a:r>
            <a:r>
              <a:rPr lang="fr-FR" sz="1600" dirty="0" smtClean="0">
                <a:latin typeface="Quicksand Book" pitchFamily="18" charset="0"/>
              </a:rPr>
              <a:t>Mes parents </a:t>
            </a:r>
            <a:r>
              <a:rPr lang="fr-FR" sz="1600" dirty="0">
                <a:latin typeface="Quicksand Book" pitchFamily="18" charset="0"/>
              </a:rPr>
              <a:t>sont </a:t>
            </a:r>
            <a:r>
              <a:rPr lang="fr-FR" sz="1600" dirty="0" smtClean="0">
                <a:latin typeface="Quicksand Book" pitchFamily="18" charset="0"/>
              </a:rPr>
              <a:t>adorables.</a:t>
            </a:r>
            <a:r>
              <a:rPr lang="fr-FR" sz="1600" dirty="0">
                <a:latin typeface="Quicksand Book" pitchFamily="18" charset="0"/>
              </a:rPr>
              <a:t>	</a:t>
            </a:r>
            <a:endParaRPr lang="fr-FR" sz="1600" dirty="0" smtClean="0">
              <a:latin typeface="Quicksand Book" pitchFamily="18" charset="0"/>
            </a:endParaRPr>
          </a:p>
          <a:p>
            <a:pPr>
              <a:lnSpc>
                <a:spcPct val="150000"/>
              </a:lnSpc>
            </a:pPr>
            <a:r>
              <a:rPr lang="fr-FR" sz="1600" dirty="0" smtClean="0">
                <a:latin typeface="Quicksand Book" pitchFamily="18" charset="0"/>
              </a:rPr>
              <a:t>2</a:t>
            </a:r>
            <a:r>
              <a:rPr lang="fr-FR" sz="1600" dirty="0">
                <a:latin typeface="Quicksand Book" pitchFamily="18" charset="0"/>
              </a:rPr>
              <a:t>/ le loup mange un mouton.	</a:t>
            </a:r>
            <a:endParaRPr lang="fr-FR" sz="1600" dirty="0" smtClean="0">
              <a:latin typeface="Quicksand Book" pitchFamily="18" charset="0"/>
            </a:endParaRPr>
          </a:p>
          <a:p>
            <a:pPr>
              <a:lnSpc>
                <a:spcPct val="150000"/>
              </a:lnSpc>
            </a:pPr>
            <a:r>
              <a:rPr lang="fr-FR" sz="1600" dirty="0" smtClean="0">
                <a:latin typeface="Quicksand Book" pitchFamily="18" charset="0"/>
              </a:rPr>
              <a:t>3/ </a:t>
            </a:r>
            <a:r>
              <a:rPr lang="fr-FR" sz="1600" dirty="0">
                <a:latin typeface="Quicksand Book" pitchFamily="18" charset="0"/>
              </a:rPr>
              <a:t>Mon petit frère </a:t>
            </a:r>
            <a:r>
              <a:rPr lang="fr-FR" sz="1600" dirty="0" smtClean="0">
                <a:latin typeface="Quicksand Book" pitchFamily="18" charset="0"/>
              </a:rPr>
              <a:t>ne fait pas </a:t>
            </a:r>
            <a:r>
              <a:rPr lang="fr-FR" sz="1600" dirty="0">
                <a:latin typeface="Quicksand Book" pitchFamily="18" charset="0"/>
              </a:rPr>
              <a:t>trop de </a:t>
            </a:r>
            <a:r>
              <a:rPr lang="fr-FR" sz="1600" dirty="0" smtClean="0">
                <a:latin typeface="Quicksand Book" pitchFamily="18" charset="0"/>
              </a:rPr>
              <a:t>bruit!</a:t>
            </a:r>
            <a:endParaRPr lang="fr-FR" sz="1600" dirty="0">
              <a:latin typeface="Quicksand Book" pitchFamily="18" charset="0"/>
            </a:endParaRPr>
          </a:p>
          <a:p>
            <a:pPr>
              <a:lnSpc>
                <a:spcPct val="150000"/>
              </a:lnSpc>
            </a:pPr>
            <a:r>
              <a:rPr lang="fr-FR" sz="1600" dirty="0" smtClean="0">
                <a:latin typeface="Quicksand Book" pitchFamily="18" charset="0"/>
              </a:rPr>
              <a:t>4/ Dans </a:t>
            </a:r>
            <a:r>
              <a:rPr lang="fr-FR" sz="1600" dirty="0">
                <a:latin typeface="Quicksand Book" pitchFamily="18" charset="0"/>
              </a:rPr>
              <a:t>le jardin, </a:t>
            </a:r>
            <a:r>
              <a:rPr lang="fr-FR" sz="1600" dirty="0" smtClean="0">
                <a:latin typeface="Quicksand Book" pitchFamily="18" charset="0"/>
              </a:rPr>
              <a:t>légumes </a:t>
            </a:r>
            <a:r>
              <a:rPr lang="fr-FR" sz="1600" dirty="0">
                <a:latin typeface="Quicksand Book" pitchFamily="18" charset="0"/>
              </a:rPr>
              <a:t>poussent </a:t>
            </a:r>
            <a:r>
              <a:rPr lang="fr-FR" sz="1600" dirty="0" smtClean="0">
                <a:latin typeface="Quicksand Book" pitchFamily="18" charset="0"/>
              </a:rPr>
              <a:t>les. </a:t>
            </a:r>
          </a:p>
          <a:p>
            <a:pPr>
              <a:lnSpc>
                <a:spcPct val="150000"/>
              </a:lnSpc>
            </a:pPr>
            <a:r>
              <a:rPr lang="fr-FR" sz="1600" dirty="0" smtClean="0">
                <a:latin typeface="Quicksand Book" pitchFamily="18" charset="0"/>
              </a:rPr>
              <a:t>5/ </a:t>
            </a:r>
            <a:r>
              <a:rPr lang="fr-FR" sz="1600" dirty="0">
                <a:latin typeface="Quicksand Book" pitchFamily="18" charset="0"/>
              </a:rPr>
              <a:t>Maman répare sa moto.</a:t>
            </a:r>
          </a:p>
          <a:p>
            <a:pPr>
              <a:lnSpc>
                <a:spcPct val="150000"/>
              </a:lnSpc>
            </a:pPr>
            <a:r>
              <a:rPr lang="fr-FR" sz="1600" dirty="0" smtClean="0">
                <a:latin typeface="Quicksand Book" pitchFamily="18" charset="0"/>
              </a:rPr>
              <a:t>6</a:t>
            </a:r>
            <a:r>
              <a:rPr lang="fr-FR" sz="1600" dirty="0">
                <a:latin typeface="Quicksand Book" pitchFamily="18" charset="0"/>
              </a:rPr>
              <a:t>/ Est-ce que tu veux de la salade de </a:t>
            </a:r>
            <a:r>
              <a:rPr lang="fr-FR" sz="1600" dirty="0" smtClean="0">
                <a:latin typeface="Quicksand Book" pitchFamily="18" charset="0"/>
              </a:rPr>
              <a:t>fruits</a:t>
            </a:r>
            <a:r>
              <a:rPr lang="fr-FR" sz="1600" dirty="0">
                <a:latin typeface="Quicksand Book" pitchFamily="18" charset="0"/>
              </a:rPr>
              <a:t> ?</a:t>
            </a:r>
          </a:p>
        </p:txBody>
      </p:sp>
      <p:grpSp>
        <p:nvGrpSpPr>
          <p:cNvPr id="65" name="Groupe 64"/>
          <p:cNvGrpSpPr/>
          <p:nvPr/>
        </p:nvGrpSpPr>
        <p:grpSpPr>
          <a:xfrm>
            <a:off x="1425491" y="7470874"/>
            <a:ext cx="366882" cy="443410"/>
            <a:chOff x="5852840" y="8367576"/>
            <a:chExt cx="366882" cy="443410"/>
          </a:xfrm>
        </p:grpSpPr>
        <p:pic>
          <p:nvPicPr>
            <p:cNvPr id="66" name="Image 6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67" name="Image 6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nvGrpSpPr>
          <p:cNvPr id="68" name="Groupe 67"/>
          <p:cNvGrpSpPr/>
          <p:nvPr/>
        </p:nvGrpSpPr>
        <p:grpSpPr>
          <a:xfrm>
            <a:off x="196608" y="1259632"/>
            <a:ext cx="1703361" cy="1376653"/>
            <a:chOff x="0" y="0"/>
            <a:chExt cx="2227579" cy="1674494"/>
          </a:xfrm>
        </p:grpSpPr>
        <p:sp>
          <p:nvSpPr>
            <p:cNvPr id="69" name="Rectangle à coins arrondis 124"/>
            <p:cNvSpPr/>
            <p:nvPr/>
          </p:nvSpPr>
          <p:spPr>
            <a:xfrm>
              <a:off x="0" y="10844"/>
              <a:ext cx="2227569" cy="166365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p>
              <a:endParaRPr lang="fr-FR"/>
            </a:p>
          </p:txBody>
        </p:sp>
        <p:sp>
          <p:nvSpPr>
            <p:cNvPr id="70" name="Zone de texte 125"/>
            <p:cNvSpPr txBox="1"/>
            <p:nvPr/>
          </p:nvSpPr>
          <p:spPr>
            <a:xfrm>
              <a:off x="10" y="0"/>
              <a:ext cx="2227569" cy="1533128"/>
            </a:xfrm>
            <a:prstGeom prst="rect">
              <a:avLst/>
            </a:prstGeom>
          </p:spPr>
          <p:txBody>
            <a:bodyPr vert="horz" wrap="square" lIns="91440" tIns="45720" rIns="91440" bIns="45720" anchor="t" anchorCtr="0" compatLnSpc="1"/>
            <a:lstStyle/>
            <a:p>
              <a:pPr algn="ctr">
                <a:lnSpc>
                  <a:spcPct val="115000"/>
                </a:lnSpc>
                <a:spcAft>
                  <a:spcPts val="0"/>
                </a:spcAft>
              </a:pPr>
              <a:r>
                <a:rPr lang="fr-FR" sz="1200" dirty="0" smtClean="0">
                  <a:solidFill>
                    <a:srgbClr val="7030A0"/>
                  </a:solidFill>
                  <a:effectLst/>
                  <a:latin typeface="cinnamon cake"/>
                  <a:ea typeface="Calibri"/>
                  <a:cs typeface="Times New Roman"/>
                </a:rPr>
                <a:t>G13</a:t>
              </a:r>
            </a:p>
            <a:p>
              <a:pPr algn="ctr">
                <a:lnSpc>
                  <a:spcPct val="115000"/>
                </a:lnSpc>
                <a:spcAft>
                  <a:spcPts val="0"/>
                </a:spcAft>
              </a:pPr>
              <a:r>
                <a:rPr lang="fr-FR" sz="1050" dirty="0">
                  <a:solidFill>
                    <a:srgbClr val="7030A0"/>
                  </a:solidFill>
                  <a:latin typeface="cinnamon cake"/>
                  <a:ea typeface="Calibri"/>
                  <a:cs typeface="Times New Roman"/>
                </a:rPr>
                <a:t>Je reconnais </a:t>
              </a:r>
              <a:endParaRPr lang="fr-FR" sz="1050" dirty="0" smtClean="0">
                <a:solidFill>
                  <a:srgbClr val="7030A0"/>
                </a:solidFill>
                <a:latin typeface="cinnamon cake"/>
                <a:ea typeface="Calibri"/>
                <a:cs typeface="Times New Roman"/>
              </a:endParaRPr>
            </a:p>
            <a:p>
              <a:pPr algn="ctr">
                <a:lnSpc>
                  <a:spcPct val="115000"/>
                </a:lnSpc>
                <a:spcAft>
                  <a:spcPts val="0"/>
                </a:spcAft>
              </a:pPr>
              <a:r>
                <a:rPr lang="fr-FR" sz="1050" dirty="0" smtClean="0">
                  <a:solidFill>
                    <a:srgbClr val="7030A0"/>
                  </a:solidFill>
                  <a:latin typeface="cinnamon cake"/>
                  <a:ea typeface="Calibri"/>
                  <a:cs typeface="Times New Roman"/>
                </a:rPr>
                <a:t>un </a:t>
              </a:r>
              <a:r>
                <a:rPr lang="fr-FR" sz="1400" u="sng" dirty="0">
                  <a:solidFill>
                    <a:srgbClr val="7030A0"/>
                  </a:solidFill>
                  <a:latin typeface="cinnamon cake"/>
                  <a:ea typeface="Calibri"/>
                  <a:cs typeface="Times New Roman"/>
                </a:rPr>
                <a:t>adjectif</a:t>
              </a:r>
              <a:r>
                <a:rPr lang="fr-FR" sz="1050" dirty="0" smtClean="0">
                  <a:solidFill>
                    <a:srgbClr val="7030A0"/>
                  </a:solidFill>
                  <a:latin typeface="cinnamon cake"/>
                  <a:ea typeface="Calibri"/>
                  <a:cs typeface="Times New Roman"/>
                </a:rPr>
                <a:t>.</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sp>
        <p:nvSpPr>
          <p:cNvPr id="71" name="ZoneTexte 88"/>
          <p:cNvSpPr txBox="1"/>
          <p:nvPr/>
        </p:nvSpPr>
        <p:spPr>
          <a:xfrm>
            <a:off x="2117764" y="1352251"/>
            <a:ext cx="4409089" cy="1200329"/>
          </a:xfrm>
          <a:prstGeom prst="rect">
            <a:avLst/>
          </a:prstGeom>
          <a:noFill/>
          <a:ln>
            <a:solidFill>
              <a:schemeClr val="tx1"/>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FR" sz="1600" dirty="0" smtClean="0">
                <a:latin typeface="Quicksand Book" pitchFamily="18" charset="0"/>
              </a:rPr>
              <a:t>La jolie fleur – un renard rigolo – Mon grand vélo rouge – Les petites abeilles volent vers les fleurs jaunes. </a:t>
            </a:r>
            <a:endParaRPr lang="fr-FR" sz="1600" dirty="0">
              <a:latin typeface="Quicksand Book" pitchFamily="18" charset="0"/>
            </a:endParaRPr>
          </a:p>
        </p:txBody>
      </p:sp>
      <p:pic>
        <p:nvPicPr>
          <p:cNvPr id="72" name="Image 7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858" y="2065262"/>
            <a:ext cx="902627" cy="546326"/>
          </a:xfrm>
          <a:prstGeom prst="rect">
            <a:avLst/>
          </a:prstGeom>
          <a:noFill/>
          <a:ln>
            <a:noFill/>
          </a:ln>
        </p:spPr>
      </p:pic>
      <p:grpSp>
        <p:nvGrpSpPr>
          <p:cNvPr id="73" name="Groupe 72"/>
          <p:cNvGrpSpPr/>
          <p:nvPr/>
        </p:nvGrpSpPr>
        <p:grpSpPr>
          <a:xfrm>
            <a:off x="1495864" y="1988352"/>
            <a:ext cx="366882" cy="647933"/>
            <a:chOff x="5852840" y="8163053"/>
            <a:chExt cx="366882" cy="647933"/>
          </a:xfrm>
        </p:grpSpPr>
        <p:pic>
          <p:nvPicPr>
            <p:cNvPr id="74" name="Image 7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75" name="Image 7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76" name="Image 7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27" name="Zone de texte 117"/>
          <p:cNvSpPr txBox="1"/>
          <p:nvPr/>
        </p:nvSpPr>
        <p:spPr>
          <a:xfrm>
            <a:off x="195632" y="2776079"/>
            <a:ext cx="1704329" cy="1368882"/>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7030A0"/>
                </a:solidFill>
                <a:latin typeface="cinnamon cake"/>
                <a:ea typeface="Calibri"/>
                <a:cs typeface="Times New Roman"/>
              </a:rPr>
              <a:t>G14</a:t>
            </a:r>
          </a:p>
          <a:p>
            <a:pPr algn="ctr">
              <a:lnSpc>
                <a:spcPct val="115000"/>
              </a:lnSpc>
              <a:spcAft>
                <a:spcPts val="0"/>
              </a:spcAft>
            </a:pPr>
            <a:r>
              <a:rPr lang="fr-FR" sz="1050" dirty="0" smtClean="0">
                <a:solidFill>
                  <a:srgbClr val="7030A0"/>
                </a:solidFill>
                <a:latin typeface="cinnamon cake"/>
                <a:ea typeface="Calibri"/>
                <a:cs typeface="Times New Roman"/>
              </a:rPr>
              <a:t>Je </a:t>
            </a:r>
            <a:r>
              <a:rPr lang="fr-FR" sz="1050" dirty="0">
                <a:solidFill>
                  <a:srgbClr val="7030A0"/>
                </a:solidFill>
                <a:latin typeface="cinnamon cake"/>
                <a:ea typeface="Calibri"/>
                <a:cs typeface="Times New Roman"/>
              </a:rPr>
              <a:t>reconnais </a:t>
            </a:r>
            <a:r>
              <a:rPr lang="fr-FR" sz="1050" dirty="0" smtClean="0">
                <a:solidFill>
                  <a:srgbClr val="7030A0"/>
                </a:solidFill>
                <a:latin typeface="cinnamon cake"/>
                <a:ea typeface="Calibri"/>
                <a:cs typeface="Times New Roman"/>
              </a:rPr>
              <a:t>un </a:t>
            </a:r>
            <a:r>
              <a:rPr lang="fr-FR" sz="1400" u="sng" dirty="0" smtClean="0">
                <a:solidFill>
                  <a:srgbClr val="7030A0"/>
                </a:solidFill>
                <a:latin typeface="cinnamon cake"/>
                <a:ea typeface="Calibri"/>
                <a:cs typeface="Times New Roman"/>
              </a:rPr>
              <a:t>pronom.</a:t>
            </a:r>
            <a:r>
              <a:rPr lang="fr-FR" sz="1050" dirty="0" smtClean="0">
                <a:solidFill>
                  <a:srgbClr val="7030A0"/>
                </a:solidFill>
                <a:latin typeface="cinnamon cake"/>
                <a:ea typeface="Calibri"/>
                <a:cs typeface="Times New Roman"/>
              </a:rPr>
              <a:t> </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sp>
        <p:nvSpPr>
          <p:cNvPr id="24" name="Rectangle à coins arrondis 124"/>
          <p:cNvSpPr/>
          <p:nvPr/>
        </p:nvSpPr>
        <p:spPr>
          <a:xfrm>
            <a:off x="239541" y="4375362"/>
            <a:ext cx="1703353" cy="136773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25" name="Zone de texte 125"/>
          <p:cNvSpPr txBox="1"/>
          <p:nvPr/>
        </p:nvSpPr>
        <p:spPr>
          <a:xfrm>
            <a:off x="190363" y="4421930"/>
            <a:ext cx="1703353" cy="794713"/>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fr-FR" sz="1050" dirty="0" smtClean="0">
                <a:solidFill>
                  <a:srgbClr val="7030A0"/>
                </a:solidFill>
                <a:latin typeface="cinnamon cake"/>
                <a:ea typeface="Calibri"/>
                <a:cs typeface="Times New Roman"/>
              </a:rPr>
              <a:t>G15</a:t>
            </a:r>
          </a:p>
          <a:p>
            <a:pPr algn="ctr">
              <a:spcAft>
                <a:spcPts val="0"/>
              </a:spcAft>
            </a:pPr>
            <a:r>
              <a:rPr lang="fr-FR" sz="1050" dirty="0" smtClean="0">
                <a:solidFill>
                  <a:srgbClr val="7030A0"/>
                </a:solidFill>
                <a:latin typeface="cinnamon cake"/>
                <a:ea typeface="Calibri"/>
                <a:cs typeface="Times New Roman"/>
              </a:rPr>
              <a:t>Je </a:t>
            </a:r>
            <a:r>
              <a:rPr lang="fr-FR" sz="1050" dirty="0">
                <a:solidFill>
                  <a:srgbClr val="7030A0"/>
                </a:solidFill>
                <a:latin typeface="cinnamon cake"/>
                <a:ea typeface="Calibri"/>
                <a:cs typeface="Times New Roman"/>
              </a:rPr>
              <a:t>reconnais </a:t>
            </a:r>
            <a:r>
              <a:rPr lang="fr-FR" sz="1400" u="sng" dirty="0" smtClean="0">
                <a:solidFill>
                  <a:srgbClr val="7030A0"/>
                </a:solidFill>
                <a:latin typeface="cinnamon cake"/>
                <a:ea typeface="Calibri"/>
                <a:cs typeface="Times New Roman"/>
              </a:rPr>
              <a:t>un </a:t>
            </a:r>
            <a:r>
              <a:rPr lang="fr-FR" sz="1400" u="sng" dirty="0">
                <a:solidFill>
                  <a:srgbClr val="7030A0"/>
                </a:solidFill>
                <a:latin typeface="cinnamon cake"/>
                <a:ea typeface="Calibri"/>
                <a:cs typeface="Times New Roman"/>
              </a:rPr>
              <a:t>mot invariable</a:t>
            </a:r>
            <a:r>
              <a:rPr lang="fr-FR" sz="1050" dirty="0" smtClean="0">
                <a:solidFill>
                  <a:srgbClr val="7030A0"/>
                </a:solidFill>
                <a:latin typeface="cinnamon cake"/>
                <a:ea typeface="Calibri"/>
                <a:cs typeface="Times New Roman"/>
              </a:rPr>
              <a:t>.</a:t>
            </a:r>
            <a:r>
              <a:rPr lang="fr-FR" sz="1600" dirty="0" smtClean="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sp>
        <p:nvSpPr>
          <p:cNvPr id="78" name="ZoneTexte 77"/>
          <p:cNvSpPr txBox="1"/>
          <p:nvPr/>
        </p:nvSpPr>
        <p:spPr>
          <a:xfrm>
            <a:off x="408044" y="8274962"/>
            <a:ext cx="1339987" cy="600164"/>
          </a:xfrm>
          <a:prstGeom prst="rect">
            <a:avLst/>
          </a:prstGeom>
          <a:noFill/>
        </p:spPr>
        <p:txBody>
          <a:bodyPr wrap="square" rtlCol="0">
            <a:spAutoFit/>
          </a:bodyPr>
          <a:lstStyle/>
          <a:p>
            <a:r>
              <a:rPr lang="fr-FR" sz="1100" dirty="0" smtClean="0">
                <a:latin typeface="Quicksand Book" panose="02070303000000060000" pitchFamily="18" charset="0"/>
              </a:rPr>
              <a:t>Colorie les phrases affirmatives.</a:t>
            </a:r>
            <a:endParaRPr lang="fr-FR" sz="1100" dirty="0">
              <a:latin typeface="Quicksand Book" panose="02070303000000060000" pitchFamily="18" charset="0"/>
            </a:endParaRPr>
          </a:p>
        </p:txBody>
      </p:sp>
      <p:sp>
        <p:nvSpPr>
          <p:cNvPr id="79" name="Ruban vers le bas 78"/>
          <p:cNvSpPr/>
          <p:nvPr/>
        </p:nvSpPr>
        <p:spPr>
          <a:xfrm>
            <a:off x="50938" y="8143305"/>
            <a:ext cx="1937022" cy="756894"/>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8" name="Espace réservé du numéro de diapositive 7"/>
          <p:cNvSpPr>
            <a:spLocks noGrp="1"/>
          </p:cNvSpPr>
          <p:nvPr>
            <p:ph type="sldNum" sz="quarter" idx="12"/>
          </p:nvPr>
        </p:nvSpPr>
        <p:spPr/>
        <p:txBody>
          <a:bodyPr/>
          <a:lstStyle/>
          <a:p>
            <a:fld id="{1473093C-0CA7-4B79-A746-F5F6C1908E8F}" type="slidenum">
              <a:rPr lang="fr-FR" smtClean="0"/>
              <a:t>38</a:t>
            </a:fld>
            <a:endParaRPr lang="fr-FR"/>
          </a:p>
        </p:txBody>
      </p:sp>
    </p:spTree>
    <p:extLst>
      <p:ext uri="{BB962C8B-B14F-4D97-AF65-F5344CB8AC3E}">
        <p14:creationId xmlns:p14="http://schemas.microsoft.com/office/powerpoint/2010/main" val="3285002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à coins arrondis 1"/>
          <p:cNvSpPr/>
          <p:nvPr/>
        </p:nvSpPr>
        <p:spPr>
          <a:xfrm>
            <a:off x="223837" y="29908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custDash>
              <a:ds d="299961" sp="299961"/>
              <a:ds d="100000" sp="299961"/>
            </a:custDash>
          </a:ln>
        </p:spPr>
        <p:txBody>
          <a:bodyPr lIns="0" tIns="0" rIns="0" bIns="0"/>
          <a:lstStyle/>
          <a:p>
            <a:endParaRPr lang="fr-FR"/>
          </a:p>
        </p:txBody>
      </p:sp>
      <p:sp>
        <p:nvSpPr>
          <p:cNvPr id="6" name="Rectangle 3"/>
          <p:cNvSpPr>
            <a:spLocks noChangeArrowheads="1"/>
          </p:cNvSpPr>
          <p:nvPr/>
        </p:nvSpPr>
        <p:spPr bwMode="auto">
          <a:xfrm>
            <a:off x="0" y="71310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7030A0"/>
                </a:solidFill>
                <a:effectLst/>
                <a:latin typeface="cinnamon cake" pitchFamily="2" charset="0"/>
                <a:ea typeface="Calibri" pitchFamily="34" charset="0"/>
                <a:cs typeface="Times New Roman" pitchFamily="18" charset="0"/>
              </a:rPr>
              <a:t>Grammaire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0" name="Tableau 69"/>
          <p:cNvGraphicFramePr>
            <a:graphicFrameLocks noGrp="1"/>
          </p:cNvGraphicFramePr>
          <p:nvPr>
            <p:extLst>
              <p:ext uri="{D42A27DB-BD31-4B8C-83A1-F6EECF244321}">
                <p14:modId xmlns:p14="http://schemas.microsoft.com/office/powerpoint/2010/main" val="983197238"/>
              </p:ext>
            </p:extLst>
          </p:nvPr>
        </p:nvGraphicFramePr>
        <p:xfrm>
          <a:off x="160577" y="5724128"/>
          <a:ext cx="6336000" cy="2888010"/>
        </p:xfrm>
        <a:graphic>
          <a:graphicData uri="http://schemas.openxmlformats.org/drawingml/2006/table">
            <a:tbl>
              <a:tblPr firstRow="1" firstCol="1" bandRow="1">
                <a:tableStyleId>{5C22544A-7EE6-4342-B048-85BDC9FD1C3A}</a:tableStyleId>
              </a:tblPr>
              <a:tblGrid>
                <a:gridCol w="3168000"/>
                <a:gridCol w="3168000"/>
              </a:tblGrid>
              <a:tr h="414050">
                <a:tc>
                  <a:txBody>
                    <a:bodyPr/>
                    <a:lstStyle/>
                    <a:p>
                      <a:pPr algn="ctr">
                        <a:spcAft>
                          <a:spcPts val="0"/>
                        </a:spcAft>
                      </a:pPr>
                      <a:r>
                        <a:rPr lang="fr-FR" sz="1200" kern="150" dirty="0" smtClean="0">
                          <a:solidFill>
                            <a:schemeClr val="tx1"/>
                          </a:solidFill>
                          <a:effectLst/>
                          <a:latin typeface="cinnamon cake" pitchFamily="2" charset="0"/>
                        </a:rPr>
                        <a:t>Phrase affirmative</a:t>
                      </a:r>
                      <a:endParaRPr lang="fr-FR" sz="1200" kern="150" dirty="0">
                        <a:solidFill>
                          <a:schemeClr val="tx1"/>
                        </a:solidFill>
                        <a:effectLst/>
                        <a:latin typeface="cinnamon cake"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kern="150" dirty="0" smtClean="0">
                          <a:solidFill>
                            <a:schemeClr val="tx1"/>
                          </a:solidFill>
                          <a:effectLst/>
                          <a:latin typeface="cinnamon cake" pitchFamily="2" charset="0"/>
                        </a:rPr>
                        <a:t>Phrase négative</a:t>
                      </a:r>
                      <a:endParaRPr lang="fr-FR" sz="1200" kern="150" dirty="0">
                        <a:solidFill>
                          <a:schemeClr val="tx1"/>
                        </a:solidFill>
                        <a:effectLst/>
                        <a:latin typeface="cinnamon cake"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490">
                <a:tc>
                  <a:txBody>
                    <a:bodyPr/>
                    <a:lstStyle/>
                    <a:p>
                      <a:pPr algn="ctr">
                        <a:spcAft>
                          <a:spcPts val="0"/>
                        </a:spcAft>
                      </a:pPr>
                      <a:r>
                        <a:rPr lang="fr-FR" sz="1800" b="0" kern="150" dirty="0">
                          <a:solidFill>
                            <a:schemeClr val="tx1"/>
                          </a:solidFill>
                          <a:effectLst/>
                          <a:latin typeface="Cursive standard" pitchFamily="2" charset="0"/>
                        </a:rPr>
                        <a:t> </a:t>
                      </a:r>
                      <a:r>
                        <a:rPr lang="fr-FR" sz="1800" b="0" kern="150" dirty="0" smtClean="0">
                          <a:solidFill>
                            <a:schemeClr val="tx1"/>
                          </a:solidFill>
                          <a:effectLst/>
                          <a:latin typeface="Cursive standard" pitchFamily="2" charset="0"/>
                        </a:rPr>
                        <a:t>Tu </a:t>
                      </a:r>
                      <a:r>
                        <a:rPr lang="fr-FR" sz="1800" b="0" kern="150" dirty="0" err="1" smtClean="0">
                          <a:solidFill>
                            <a:schemeClr val="tx1"/>
                          </a:solidFill>
                          <a:effectLst/>
                          <a:latin typeface="Cursive standard" pitchFamily="2" charset="0"/>
                        </a:rPr>
                        <a:t>fai</a:t>
                      </a:r>
                      <a:r>
                        <a:rPr lang="fr-FR" sz="1800" b="0" kern="150" dirty="0" smtClean="0">
                          <a:solidFill>
                            <a:schemeClr val="tx1"/>
                          </a:solidFill>
                          <a:effectLst/>
                          <a:latin typeface="Cursive standard" pitchFamily="2" charset="0"/>
                        </a:rPr>
                        <a:t>$</a:t>
                      </a:r>
                      <a:r>
                        <a:rPr lang="fr-FR" sz="1800" b="0" kern="150" baseline="0" dirty="0" smtClean="0">
                          <a:solidFill>
                            <a:schemeClr val="tx1"/>
                          </a:solidFill>
                          <a:effectLst/>
                          <a:latin typeface="Cursive standard" pitchFamily="2" charset="0"/>
                        </a:rPr>
                        <a:t> du sport.</a:t>
                      </a:r>
                      <a:endParaRPr lang="fr-FR" sz="1800" b="0" kern="150" dirty="0">
                        <a:solidFill>
                          <a:schemeClr val="tx1"/>
                        </a:solidFill>
                        <a:effectLst/>
                        <a:latin typeface="Cursive standard" pitchFamily="2" charset="0"/>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b="0" kern="150" dirty="0">
                          <a:solidFill>
                            <a:schemeClr val="tx1"/>
                          </a:solidFill>
                          <a:effectLst/>
                          <a:latin typeface="Cursive standard" pitchFamily="2" charset="0"/>
                        </a:rPr>
                        <a:t> </a:t>
                      </a:r>
                      <a:endParaRPr lang="fr-FR" sz="1800" b="0" kern="150" dirty="0">
                        <a:solidFill>
                          <a:schemeClr val="tx1"/>
                        </a:solidFill>
                        <a:effectLst/>
                        <a:latin typeface="Cursive standard"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490">
                <a:tc>
                  <a:txBody>
                    <a:bodyPr/>
                    <a:lstStyle/>
                    <a:p>
                      <a:pPr algn="ctr">
                        <a:spcAft>
                          <a:spcPts val="0"/>
                        </a:spcAft>
                      </a:pPr>
                      <a:endParaRPr lang="fr-FR" sz="1800" b="0" kern="150" dirty="0">
                        <a:solidFill>
                          <a:schemeClr val="tx1"/>
                        </a:solidFill>
                        <a:effectLst/>
                        <a:latin typeface="Cursive standard"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b="0" kern="150" dirty="0" smtClean="0">
                          <a:solidFill>
                            <a:schemeClr val="tx1"/>
                          </a:solidFill>
                          <a:effectLst/>
                          <a:latin typeface="Cursive standard" pitchFamily="2" charset="0"/>
                          <a:ea typeface="SimSun"/>
                          <a:cs typeface="Mangal"/>
                        </a:rPr>
                        <a:t>Je n’aime </a:t>
                      </a:r>
                      <a:r>
                        <a:rPr lang="fr-FR" sz="1800" b="0" kern="150" dirty="0" err="1" smtClean="0">
                          <a:solidFill>
                            <a:schemeClr val="tx1"/>
                          </a:solidFill>
                          <a:effectLst/>
                          <a:latin typeface="Cursive standard" pitchFamily="2" charset="0"/>
                          <a:ea typeface="SimSun"/>
                          <a:cs typeface="Mangal"/>
                        </a:rPr>
                        <a:t>pa</a:t>
                      </a:r>
                      <a:r>
                        <a:rPr lang="fr-FR" sz="1800" b="0" kern="150" dirty="0" smtClean="0">
                          <a:solidFill>
                            <a:schemeClr val="tx1"/>
                          </a:solidFill>
                          <a:effectLst/>
                          <a:latin typeface="Cursive standard" pitchFamily="2" charset="0"/>
                          <a:ea typeface="SimSun"/>
                          <a:cs typeface="Mangal"/>
                        </a:rPr>
                        <a:t>$ le$ légume$!</a:t>
                      </a:r>
                      <a:endParaRPr lang="fr-FR" sz="1800" b="0" kern="150" dirty="0">
                        <a:solidFill>
                          <a:schemeClr val="tx1"/>
                        </a:solidFill>
                        <a:effectLst/>
                        <a:latin typeface="Cursive standard"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490">
                <a:tc>
                  <a:txBody>
                    <a:bodyPr/>
                    <a:lstStyle/>
                    <a:p>
                      <a:pPr algn="ctr">
                        <a:spcAft>
                          <a:spcPts val="0"/>
                        </a:spcAft>
                      </a:pPr>
                      <a:r>
                        <a:rPr lang="fr-FR" sz="1800" b="0" kern="150" dirty="0" smtClean="0">
                          <a:solidFill>
                            <a:schemeClr val="tx1"/>
                          </a:solidFill>
                          <a:effectLst/>
                          <a:latin typeface="Cursive standard" pitchFamily="2" charset="0"/>
                          <a:ea typeface="SimSun"/>
                          <a:cs typeface="Mangal"/>
                        </a:rPr>
                        <a:t>Il travaille</a:t>
                      </a:r>
                      <a:r>
                        <a:rPr lang="fr-FR" sz="1800" b="0" kern="150" baseline="0" dirty="0" smtClean="0">
                          <a:solidFill>
                            <a:schemeClr val="tx1"/>
                          </a:solidFill>
                          <a:effectLst/>
                          <a:latin typeface="Cursive standard" pitchFamily="2" charset="0"/>
                          <a:ea typeface="SimSun"/>
                          <a:cs typeface="Mangal"/>
                        </a:rPr>
                        <a:t> encore.</a:t>
                      </a:r>
                      <a:endParaRPr lang="fr-FR" sz="1800" b="0" kern="150" dirty="0">
                        <a:solidFill>
                          <a:schemeClr val="tx1"/>
                        </a:solidFill>
                        <a:effectLst/>
                        <a:latin typeface="Cursive standard"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fr-FR" sz="1800" b="0" kern="150" dirty="0">
                        <a:solidFill>
                          <a:schemeClr val="tx1"/>
                        </a:solidFill>
                        <a:effectLst/>
                        <a:latin typeface="Cursive standard"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490">
                <a:tc>
                  <a:txBody>
                    <a:bodyPr/>
                    <a:lstStyle/>
                    <a:p>
                      <a:pPr algn="ctr">
                        <a:spcAft>
                          <a:spcPts val="0"/>
                        </a:spcAft>
                      </a:pPr>
                      <a:endParaRPr lang="fr-FR" sz="1800" b="0" kern="150" dirty="0">
                        <a:solidFill>
                          <a:schemeClr val="tx1"/>
                        </a:solidFill>
                        <a:effectLst/>
                        <a:latin typeface="Cursive standard"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b="0" kern="150" dirty="0" smtClean="0">
                          <a:solidFill>
                            <a:schemeClr val="tx1"/>
                          </a:solidFill>
                          <a:effectLst/>
                          <a:latin typeface="Cursive standard" pitchFamily="2" charset="0"/>
                          <a:ea typeface="SimSun"/>
                          <a:cs typeface="Mangal"/>
                        </a:rPr>
                        <a:t>Elle ne</a:t>
                      </a:r>
                      <a:r>
                        <a:rPr lang="fr-FR" sz="1800" b="0" kern="150" baseline="0" dirty="0" smtClean="0">
                          <a:solidFill>
                            <a:schemeClr val="tx1"/>
                          </a:solidFill>
                          <a:effectLst/>
                          <a:latin typeface="Cursive standard" pitchFamily="2" charset="0"/>
                          <a:ea typeface="SimSun"/>
                          <a:cs typeface="Mangal"/>
                        </a:rPr>
                        <a:t> fait </a:t>
                      </a:r>
                      <a:r>
                        <a:rPr lang="fr-FR" sz="1800" b="0" kern="150" baseline="0" dirty="0" err="1" smtClean="0">
                          <a:solidFill>
                            <a:schemeClr val="tx1"/>
                          </a:solidFill>
                          <a:effectLst/>
                          <a:latin typeface="Cursive standard" pitchFamily="2" charset="0"/>
                          <a:ea typeface="SimSun"/>
                          <a:cs typeface="Mangal"/>
                        </a:rPr>
                        <a:t>jamai</a:t>
                      </a:r>
                      <a:r>
                        <a:rPr lang="fr-FR" sz="1800" b="0" kern="150" baseline="0" dirty="0" smtClean="0">
                          <a:solidFill>
                            <a:schemeClr val="tx1"/>
                          </a:solidFill>
                          <a:effectLst/>
                          <a:latin typeface="Cursive standard" pitchFamily="2" charset="0"/>
                          <a:ea typeface="SimSun"/>
                          <a:cs typeface="Mangal"/>
                        </a:rPr>
                        <a:t>$ de blague$.</a:t>
                      </a:r>
                      <a:endParaRPr lang="fr-FR" sz="1800" b="0" kern="150" dirty="0">
                        <a:solidFill>
                          <a:schemeClr val="tx1"/>
                        </a:solidFill>
                        <a:effectLst/>
                        <a:latin typeface="Cursive standard"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72" name="Groupe 71"/>
          <p:cNvGrpSpPr/>
          <p:nvPr/>
        </p:nvGrpSpPr>
        <p:grpSpPr>
          <a:xfrm>
            <a:off x="254202" y="2552527"/>
            <a:ext cx="1733331" cy="1371401"/>
            <a:chOff x="0" y="0"/>
            <a:chExt cx="2271826" cy="1664701"/>
          </a:xfrm>
        </p:grpSpPr>
        <p:sp>
          <p:nvSpPr>
            <p:cNvPr id="76" name="Rectangle à coins arrondis 133"/>
            <p:cNvSpPr/>
            <p:nvPr/>
          </p:nvSpPr>
          <p:spPr>
            <a:xfrm>
              <a:off x="43544" y="0"/>
              <a:ext cx="2228282" cy="16647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7" name="Zone de texte 134"/>
            <p:cNvSpPr txBox="1"/>
            <p:nvPr/>
          </p:nvSpPr>
          <p:spPr>
            <a:xfrm>
              <a:off x="0" y="49799"/>
              <a:ext cx="2228283" cy="669898"/>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7030A0"/>
                  </a:solidFill>
                  <a:latin typeface="cinnamon cake"/>
                  <a:ea typeface="Calibri"/>
                  <a:cs typeface="Times New Roman"/>
                </a:rPr>
                <a:t>G17</a:t>
              </a:r>
            </a:p>
            <a:p>
              <a:pPr algn="ctr">
                <a:lnSpc>
                  <a:spcPct val="115000"/>
                </a:lnSpc>
                <a:spcAft>
                  <a:spcPts val="0"/>
                </a:spcAft>
              </a:pPr>
              <a:r>
                <a:rPr lang="fr-FR" sz="1050" dirty="0">
                  <a:solidFill>
                    <a:srgbClr val="7030A0"/>
                  </a:solidFill>
                  <a:latin typeface="cinnamon cake"/>
                  <a:ea typeface="Calibri"/>
                  <a:cs typeface="Times New Roman"/>
                </a:rPr>
                <a:t>Je reconnais </a:t>
              </a:r>
              <a:r>
                <a:rPr lang="fr-FR" sz="1050" dirty="0" smtClean="0">
                  <a:solidFill>
                    <a:srgbClr val="7030A0"/>
                  </a:solidFill>
                  <a:latin typeface="cinnamon cake"/>
                  <a:ea typeface="Calibri"/>
                  <a:cs typeface="Times New Roman"/>
                </a:rPr>
                <a:t>une </a:t>
              </a:r>
              <a:r>
                <a:rPr lang="fr-FR" sz="1050" dirty="0">
                  <a:solidFill>
                    <a:srgbClr val="7030A0"/>
                  </a:solidFill>
                  <a:latin typeface="cinnamon cake"/>
                  <a:ea typeface="Calibri"/>
                  <a:cs typeface="Times New Roman"/>
                </a:rPr>
                <a:t>phrase négative</a:t>
              </a:r>
              <a:r>
                <a:rPr lang="fr-FR" sz="1050" dirty="0" smtClean="0">
                  <a:solidFill>
                    <a:srgbClr val="7030A0"/>
                  </a:solidFill>
                  <a:latin typeface="cinnamon cake"/>
                  <a:ea typeface="Calibri"/>
                  <a:cs typeface="Times New Roman"/>
                </a:rPr>
                <a:t>.</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71" name="Image 7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804" y="3004778"/>
            <a:ext cx="902517" cy="917302"/>
          </a:xfrm>
          <a:prstGeom prst="rect">
            <a:avLst/>
          </a:prstGeom>
          <a:noFill/>
          <a:ln>
            <a:noFill/>
          </a:ln>
        </p:spPr>
      </p:pic>
      <p:grpSp>
        <p:nvGrpSpPr>
          <p:cNvPr id="78" name="Groupe 77"/>
          <p:cNvGrpSpPr/>
          <p:nvPr/>
        </p:nvGrpSpPr>
        <p:grpSpPr>
          <a:xfrm>
            <a:off x="1570166" y="3455925"/>
            <a:ext cx="366882" cy="443410"/>
            <a:chOff x="5852840" y="8367576"/>
            <a:chExt cx="366882" cy="443410"/>
          </a:xfrm>
        </p:grpSpPr>
        <p:pic>
          <p:nvPicPr>
            <p:cNvPr id="79" name="Image 7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80" name="Image 7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sp>
        <p:nvSpPr>
          <p:cNvPr id="81" name="ZoneTexte 1"/>
          <p:cNvSpPr txBox="1"/>
          <p:nvPr/>
        </p:nvSpPr>
        <p:spPr>
          <a:xfrm>
            <a:off x="2132856" y="2263676"/>
            <a:ext cx="4589916" cy="2308324"/>
          </a:xfrm>
          <a:prstGeom prst="rect">
            <a:avLst/>
          </a:prstGeom>
          <a:noFill/>
          <a:ln>
            <a:solidFill>
              <a:schemeClr val="tx1"/>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FR" sz="1600" dirty="0">
                <a:latin typeface="Quicksand Book" pitchFamily="18" charset="0"/>
              </a:rPr>
              <a:t>1/ </a:t>
            </a:r>
            <a:r>
              <a:rPr lang="fr-FR" sz="1600" dirty="0" smtClean="0">
                <a:latin typeface="Quicksand Book" pitchFamily="18" charset="0"/>
              </a:rPr>
              <a:t>Mes sœurs font du foot.</a:t>
            </a:r>
          </a:p>
          <a:p>
            <a:pPr>
              <a:lnSpc>
                <a:spcPct val="150000"/>
              </a:lnSpc>
            </a:pPr>
            <a:r>
              <a:rPr lang="fr-FR" sz="1600" dirty="0" smtClean="0">
                <a:latin typeface="Quicksand Book" pitchFamily="18" charset="0"/>
              </a:rPr>
              <a:t>2</a:t>
            </a:r>
            <a:r>
              <a:rPr lang="fr-FR" sz="1600" dirty="0">
                <a:latin typeface="Quicksand Book" pitchFamily="18" charset="0"/>
              </a:rPr>
              <a:t>/ </a:t>
            </a:r>
            <a:r>
              <a:rPr lang="fr-FR" sz="1600" dirty="0" smtClean="0">
                <a:latin typeface="Quicksand Book" pitchFamily="18" charset="0"/>
              </a:rPr>
              <a:t>J’aime pas!</a:t>
            </a:r>
            <a:r>
              <a:rPr lang="fr-FR" sz="1600" dirty="0">
                <a:latin typeface="Quicksand Book" pitchFamily="18" charset="0"/>
              </a:rPr>
              <a:t>	</a:t>
            </a:r>
            <a:endParaRPr lang="fr-FR" sz="1600" dirty="0" smtClean="0">
              <a:latin typeface="Quicksand Book" pitchFamily="18" charset="0"/>
            </a:endParaRPr>
          </a:p>
          <a:p>
            <a:pPr>
              <a:lnSpc>
                <a:spcPct val="150000"/>
              </a:lnSpc>
            </a:pPr>
            <a:r>
              <a:rPr lang="fr-FR" sz="1600" dirty="0" smtClean="0">
                <a:latin typeface="Quicksand Book" pitchFamily="18" charset="0"/>
              </a:rPr>
              <a:t>3/ Il n’en veut plus.</a:t>
            </a:r>
            <a:endParaRPr lang="fr-FR" sz="1600" dirty="0">
              <a:latin typeface="Quicksand Book" pitchFamily="18" charset="0"/>
            </a:endParaRPr>
          </a:p>
          <a:p>
            <a:pPr>
              <a:lnSpc>
                <a:spcPct val="150000"/>
              </a:lnSpc>
            </a:pPr>
            <a:r>
              <a:rPr lang="fr-FR" sz="1600" dirty="0" smtClean="0">
                <a:latin typeface="Quicksand Book" pitchFamily="18" charset="0"/>
              </a:rPr>
              <a:t>4/ </a:t>
            </a:r>
            <a:r>
              <a:rPr lang="fr-FR" sz="1600" dirty="0">
                <a:latin typeface="Quicksand Book" pitchFamily="18" charset="0"/>
              </a:rPr>
              <a:t>Ne regarde pas!	</a:t>
            </a:r>
          </a:p>
          <a:p>
            <a:pPr>
              <a:lnSpc>
                <a:spcPct val="150000"/>
              </a:lnSpc>
            </a:pPr>
            <a:r>
              <a:rPr lang="fr-FR" sz="1600" dirty="0" smtClean="0">
                <a:latin typeface="Quicksand Book" pitchFamily="18" charset="0"/>
              </a:rPr>
              <a:t>5/ Les oiseaux chantent jamais.</a:t>
            </a:r>
            <a:endParaRPr lang="fr-FR" sz="1600" dirty="0">
              <a:latin typeface="Quicksand Book" pitchFamily="18" charset="0"/>
            </a:endParaRPr>
          </a:p>
          <a:p>
            <a:pPr>
              <a:lnSpc>
                <a:spcPct val="150000"/>
              </a:lnSpc>
            </a:pPr>
            <a:r>
              <a:rPr lang="fr-FR" sz="1600" dirty="0" smtClean="0">
                <a:latin typeface="Quicksand Book" pitchFamily="18" charset="0"/>
              </a:rPr>
              <a:t>6</a:t>
            </a:r>
            <a:r>
              <a:rPr lang="fr-FR" sz="1600" dirty="0">
                <a:latin typeface="Quicksand Book" pitchFamily="18" charset="0"/>
              </a:rPr>
              <a:t>/ </a:t>
            </a:r>
            <a:r>
              <a:rPr lang="fr-FR" sz="1600" dirty="0" smtClean="0">
                <a:latin typeface="Quicksand Book" pitchFamily="18" charset="0"/>
              </a:rPr>
              <a:t>Les chiens n’aboient plus.</a:t>
            </a:r>
            <a:endParaRPr lang="fr-FR" sz="1600" dirty="0">
              <a:latin typeface="Quicksand Book" pitchFamily="18" charset="0"/>
            </a:endParaRPr>
          </a:p>
        </p:txBody>
      </p:sp>
      <p:sp>
        <p:nvSpPr>
          <p:cNvPr id="68" name="Rectangle à coins arrondis 112"/>
          <p:cNvSpPr/>
          <p:nvPr/>
        </p:nvSpPr>
        <p:spPr>
          <a:xfrm>
            <a:off x="300356" y="4284418"/>
            <a:ext cx="1694165" cy="13714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p>
            <a:endParaRPr lang="fr-FR" sz="1200"/>
          </a:p>
        </p:txBody>
      </p:sp>
      <p:sp>
        <p:nvSpPr>
          <p:cNvPr id="69" name="Zone de texte 113"/>
          <p:cNvSpPr txBox="1"/>
          <p:nvPr/>
        </p:nvSpPr>
        <p:spPr>
          <a:xfrm>
            <a:off x="229542" y="4274081"/>
            <a:ext cx="1828263" cy="1244359"/>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7030A0"/>
                </a:solidFill>
                <a:latin typeface="cinnamon cake"/>
                <a:ea typeface="Calibri"/>
                <a:cs typeface="Times New Roman"/>
              </a:rPr>
              <a:t>G18</a:t>
            </a:r>
          </a:p>
          <a:p>
            <a:pPr algn="ctr">
              <a:lnSpc>
                <a:spcPct val="115000"/>
              </a:lnSpc>
              <a:spcAft>
                <a:spcPts val="0"/>
              </a:spcAft>
            </a:pPr>
            <a:r>
              <a:rPr lang="fr-FR" sz="1000" dirty="0" smtClean="0">
                <a:solidFill>
                  <a:srgbClr val="7030A0"/>
                </a:solidFill>
                <a:latin typeface="cinnamon cake"/>
                <a:ea typeface="Calibri"/>
                <a:cs typeface="Times New Roman"/>
              </a:rPr>
              <a:t>Je </a:t>
            </a:r>
            <a:r>
              <a:rPr lang="fr-FR" sz="1000" dirty="0">
                <a:solidFill>
                  <a:srgbClr val="7030A0"/>
                </a:solidFill>
                <a:latin typeface="cinnamon cake"/>
                <a:ea typeface="Calibri"/>
                <a:cs typeface="Times New Roman"/>
              </a:rPr>
              <a:t>sais transformer une phrase affirmative en phrase négative et inversement.</a:t>
            </a:r>
            <a:r>
              <a:rPr lang="fr-FR" sz="1000" dirty="0">
                <a:effectLst/>
                <a:latin typeface="Calibri"/>
                <a:ea typeface="Calibri"/>
                <a:cs typeface="Times New Roman"/>
              </a:rPr>
              <a:t> </a:t>
            </a:r>
          </a:p>
          <a:p>
            <a:pPr indent="449580">
              <a:lnSpc>
                <a:spcPct val="115000"/>
              </a:lnSpc>
              <a:spcAft>
                <a:spcPts val="0"/>
              </a:spcAft>
            </a:pPr>
            <a:r>
              <a:rPr lang="fr-FR" sz="1200" dirty="0">
                <a:solidFill>
                  <a:srgbClr val="7030A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p:txBody>
      </p:sp>
      <p:pic>
        <p:nvPicPr>
          <p:cNvPr id="82" name="Image 8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0119" y="5054576"/>
            <a:ext cx="551184" cy="601243"/>
          </a:xfrm>
          <a:prstGeom prst="rect">
            <a:avLst/>
          </a:prstGeom>
          <a:noFill/>
          <a:ln>
            <a:noFill/>
          </a:ln>
        </p:spPr>
      </p:pic>
      <p:pic>
        <p:nvPicPr>
          <p:cNvPr id="83" name="Image 82"/>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944" y="5094380"/>
            <a:ext cx="620183" cy="543634"/>
          </a:xfrm>
          <a:prstGeom prst="rect">
            <a:avLst/>
          </a:prstGeom>
          <a:noFill/>
          <a:ln>
            <a:noFill/>
          </a:ln>
        </p:spPr>
      </p:pic>
      <p:cxnSp>
        <p:nvCxnSpPr>
          <p:cNvPr id="7" name="Connecteur en arc 6"/>
          <p:cNvCxnSpPr/>
          <p:nvPr/>
        </p:nvCxnSpPr>
        <p:spPr>
          <a:xfrm rot="5400000" flipH="1" flipV="1">
            <a:off x="805525" y="5004726"/>
            <a:ext cx="12700" cy="373351"/>
          </a:xfrm>
          <a:prstGeom prst="curvedConnector4">
            <a:avLst>
              <a:gd name="adj1" fmla="val 1425000"/>
              <a:gd name="adj2" fmla="val 9152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8" name="Groupe 87"/>
          <p:cNvGrpSpPr/>
          <p:nvPr/>
        </p:nvGrpSpPr>
        <p:grpSpPr>
          <a:xfrm>
            <a:off x="1576296" y="5203924"/>
            <a:ext cx="366882" cy="443410"/>
            <a:chOff x="5852840" y="8367576"/>
            <a:chExt cx="366882" cy="443410"/>
          </a:xfrm>
        </p:grpSpPr>
        <p:pic>
          <p:nvPicPr>
            <p:cNvPr id="89" name="Image 8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90" name="Image 8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sp>
        <p:nvSpPr>
          <p:cNvPr id="91" name="ZoneTexte 90"/>
          <p:cNvSpPr txBox="1"/>
          <p:nvPr/>
        </p:nvSpPr>
        <p:spPr>
          <a:xfrm>
            <a:off x="678381" y="1643252"/>
            <a:ext cx="1765843" cy="430887"/>
          </a:xfrm>
          <a:prstGeom prst="rect">
            <a:avLst/>
          </a:prstGeom>
          <a:noFill/>
        </p:spPr>
        <p:txBody>
          <a:bodyPr wrap="square" rtlCol="0">
            <a:spAutoFit/>
          </a:bodyPr>
          <a:lstStyle/>
          <a:p>
            <a:r>
              <a:rPr lang="fr-FR" sz="1100" dirty="0" smtClean="0">
                <a:latin typeface="Quicksand Book" panose="02070303000000060000" pitchFamily="18" charset="0"/>
              </a:rPr>
              <a:t>Colorie les phrases négatives.</a:t>
            </a:r>
            <a:endParaRPr lang="fr-FR" sz="1100" dirty="0">
              <a:latin typeface="Quicksand Book" panose="02070303000000060000" pitchFamily="18" charset="0"/>
            </a:endParaRPr>
          </a:p>
        </p:txBody>
      </p:sp>
      <p:sp>
        <p:nvSpPr>
          <p:cNvPr id="92" name="Ruban vers le bas 91"/>
          <p:cNvSpPr/>
          <p:nvPr/>
        </p:nvSpPr>
        <p:spPr>
          <a:xfrm>
            <a:off x="3101153" y="4684543"/>
            <a:ext cx="2552619" cy="1004958"/>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ZoneTexte 92"/>
          <p:cNvSpPr txBox="1"/>
          <p:nvPr/>
        </p:nvSpPr>
        <p:spPr>
          <a:xfrm>
            <a:off x="3494540" y="4886473"/>
            <a:ext cx="1765843" cy="769441"/>
          </a:xfrm>
          <a:prstGeom prst="rect">
            <a:avLst/>
          </a:prstGeom>
          <a:noFill/>
        </p:spPr>
        <p:txBody>
          <a:bodyPr wrap="square" rtlCol="0">
            <a:spAutoFit/>
          </a:bodyPr>
          <a:lstStyle/>
          <a:p>
            <a:r>
              <a:rPr lang="fr-FR" sz="1100" dirty="0" smtClean="0">
                <a:latin typeface="Quicksand Book" panose="02070303000000060000" pitchFamily="18" charset="0"/>
              </a:rPr>
              <a:t>Transforme les phrases affirmatives en phrases négatives et inversement.</a:t>
            </a:r>
            <a:endParaRPr lang="fr-FR" sz="1100" dirty="0">
              <a:latin typeface="Quicksand Book" panose="02070303000000060000" pitchFamily="18" charset="0"/>
            </a:endParaRPr>
          </a:p>
        </p:txBody>
      </p:sp>
      <p:sp>
        <p:nvSpPr>
          <p:cNvPr id="94" name="Ruban vers le bas 93"/>
          <p:cNvSpPr/>
          <p:nvPr/>
        </p:nvSpPr>
        <p:spPr>
          <a:xfrm>
            <a:off x="160577" y="1408815"/>
            <a:ext cx="2552619" cy="742318"/>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pied de page 7"/>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9" name="Espace réservé du numéro de diapositive 8"/>
          <p:cNvSpPr>
            <a:spLocks noGrp="1"/>
          </p:cNvSpPr>
          <p:nvPr>
            <p:ph type="sldNum" sz="quarter" idx="12"/>
          </p:nvPr>
        </p:nvSpPr>
        <p:spPr/>
        <p:txBody>
          <a:bodyPr/>
          <a:lstStyle/>
          <a:p>
            <a:fld id="{1473093C-0CA7-4B79-A746-F5F6C1908E8F}" type="slidenum">
              <a:rPr lang="fr-FR" smtClean="0"/>
              <a:t>39</a:t>
            </a:fld>
            <a:endParaRPr lang="fr-FR"/>
          </a:p>
        </p:txBody>
      </p:sp>
    </p:spTree>
    <p:extLst>
      <p:ext uri="{BB962C8B-B14F-4D97-AF65-F5344CB8AC3E}">
        <p14:creationId xmlns:p14="http://schemas.microsoft.com/office/powerpoint/2010/main" val="2105284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392" y="323528"/>
            <a:ext cx="6957392" cy="173368"/>
          </a:xfrm>
        </p:spPr>
        <p:txBody>
          <a:bodyPr>
            <a:normAutofit fontScale="90000"/>
          </a:bodyPr>
          <a:lstStyle/>
          <a:p>
            <a:r>
              <a:rPr lang="fr-FR" sz="2000" dirty="0" smtClean="0">
                <a:latin typeface="Always In My Heart" panose="02000603000000000000" pitchFamily="2" charset="0"/>
                <a:ea typeface="Always In My Heart" panose="02000603000000000000" pitchFamily="2" charset="0"/>
              </a:rPr>
              <a:t>Texte « dit» par l’adulte:</a:t>
            </a:r>
            <a:r>
              <a:rPr lang="fr-FR" sz="1400" dirty="0">
                <a:latin typeface="Always In My Heart" panose="02000603000000000000" pitchFamily="2" charset="0"/>
                <a:ea typeface="Always In My Heart" panose="02000603000000000000" pitchFamily="2" charset="0"/>
              </a:rPr>
              <a:t/>
            </a:r>
            <a:br>
              <a:rPr lang="fr-FR" sz="1400" dirty="0">
                <a:latin typeface="Always In My Heart" panose="02000603000000000000" pitchFamily="2" charset="0"/>
                <a:ea typeface="Always In My Heart" panose="02000603000000000000" pitchFamily="2" charset="0"/>
              </a:rPr>
            </a:br>
            <a:r>
              <a:rPr lang="fr-FR" sz="1200" i="1" dirty="0" smtClean="0">
                <a:latin typeface="Quicksand Book" panose="02070303000000060000" pitchFamily="18" charset="0"/>
                <a:ea typeface="Always In My Heart" panose="02000603000000000000" pitchFamily="2" charset="0"/>
              </a:rPr>
              <a:t>FD2: les élèves colorient suite à la lecture les informations importantes</a:t>
            </a:r>
            <a:endParaRPr lang="fr-FR" sz="1200" i="1" dirty="0">
              <a:latin typeface="Quicksand Book" panose="02070303000000060000" pitchFamily="18" charset="0"/>
              <a:ea typeface="Always In My Heart" panose="02000603000000000000" pitchFamily="2" charset="0"/>
            </a:endParaRPr>
          </a:p>
        </p:txBody>
      </p:sp>
      <p:sp>
        <p:nvSpPr>
          <p:cNvPr id="7" name="Rectangle 3"/>
          <p:cNvSpPr>
            <a:spLocks noGrp="1" noChangeArrowheads="1"/>
          </p:cNvSpPr>
          <p:nvPr>
            <p:ph idx="1"/>
          </p:nvPr>
        </p:nvSpPr>
        <p:spPr bwMode="auto">
          <a:xfrm>
            <a:off x="180070" y="827584"/>
            <a:ext cx="63984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fr-FR" altLang="fr-FR" sz="1200" b="0" i="0" u="none" strike="noStrike" cap="none" normalizeH="0" baseline="0" dirty="0" smtClean="0">
                <a:ln>
                  <a:noFill/>
                </a:ln>
                <a:solidFill>
                  <a:schemeClr val="tx1"/>
                </a:solidFill>
                <a:effectLst/>
                <a:latin typeface="Quicksand Book" panose="02070303000000060000" pitchFamily="18" charset="0"/>
                <a:ea typeface="Times New Roman" panose="02020603050405020304" pitchFamily="18" charset="0"/>
              </a:rPr>
              <a:t>Chéri,</a:t>
            </a:r>
            <a:r>
              <a:rPr kumimoji="0" lang="fr-FR" altLang="fr-FR" sz="1200" b="0" i="0" u="none" strike="noStrike" cap="none" normalizeH="0" dirty="0" smtClean="0">
                <a:ln>
                  <a:noFill/>
                </a:ln>
                <a:solidFill>
                  <a:schemeClr val="tx1"/>
                </a:solidFill>
                <a:effectLst/>
                <a:latin typeface="Quicksand Book" panose="02070303000000060000" pitchFamily="18" charset="0"/>
                <a:ea typeface="Times New Roman" panose="02020603050405020304" pitchFamily="18" charset="0"/>
              </a:rPr>
              <a:t> n’oublie pas que mercredi tu vas chez mamie après l’école! </a:t>
            </a:r>
            <a:r>
              <a:rPr lang="fr-FR" altLang="fr-FR" sz="1200" dirty="0" smtClean="0">
                <a:latin typeface="Quicksand Book" panose="02070303000000060000" pitchFamily="18" charset="0"/>
                <a:ea typeface="Times New Roman" panose="02020603050405020304" pitchFamily="18" charset="0"/>
              </a:rPr>
              <a:t>J’ai une réunion et je ne pourrai pas te récupérer.</a:t>
            </a: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lang="fr-FR" altLang="fr-FR" sz="1200" dirty="0" smtClean="0">
                <a:latin typeface="Quicksand Book" panose="02070303000000060000" pitchFamily="18" charset="0"/>
                <a:ea typeface="Times New Roman" panose="02020603050405020304" pitchFamily="18" charset="0"/>
              </a:rPr>
              <a:t>Je viendrai te chercher après le goûter, il faudra que tu sois prêt car nous avons rendez-vous à 17h chez le dentiste,</a:t>
            </a: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fr-FR" altLang="fr-FR" sz="1200" b="0" i="0" u="none" strike="noStrike" cap="none" normalizeH="0" dirty="0" smtClean="0">
                <a:ln>
                  <a:noFill/>
                </a:ln>
                <a:solidFill>
                  <a:schemeClr val="tx1"/>
                </a:solidFill>
                <a:effectLst/>
                <a:latin typeface="Quicksand Book" panose="02070303000000060000" pitchFamily="18" charset="0"/>
                <a:ea typeface="Times New Roman" panose="02020603050405020304" pitchFamily="18" charset="0"/>
              </a:rPr>
              <a:t>Pense à te laver les dents! C’est très important!</a:t>
            </a:r>
          </a:p>
        </p:txBody>
      </p:sp>
      <p:sp>
        <p:nvSpPr>
          <p:cNvPr id="5" name="Titre 1"/>
          <p:cNvSpPr txBox="1">
            <a:spLocks/>
          </p:cNvSpPr>
          <p:nvPr/>
        </p:nvSpPr>
        <p:spPr>
          <a:xfrm>
            <a:off x="-99392" y="2339752"/>
            <a:ext cx="6957392" cy="173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dirty="0" smtClean="0">
                <a:latin typeface="Always In My Heart" panose="02000603000000000000" pitchFamily="2" charset="0"/>
                <a:ea typeface="Always In My Heart" panose="02000603000000000000" pitchFamily="2" charset="0"/>
              </a:rPr>
              <a:t>Texte</a:t>
            </a:r>
            <a:r>
              <a:rPr lang="fr-FR" sz="1100" dirty="0" smtClean="0">
                <a:latin typeface="Always In My Heart" panose="02000603000000000000" pitchFamily="2" charset="0"/>
                <a:ea typeface="Always In My Heart" panose="02000603000000000000" pitchFamily="2" charset="0"/>
              </a:rPr>
              <a:t> </a:t>
            </a:r>
            <a:r>
              <a:rPr lang="fr-FR" sz="1800" dirty="0" smtClean="0">
                <a:latin typeface="Always In My Heart" panose="02000603000000000000" pitchFamily="2" charset="0"/>
                <a:ea typeface="Always In My Heart" panose="02000603000000000000" pitchFamily="2" charset="0"/>
              </a:rPr>
              <a:t>lu par l’adulte:</a:t>
            </a:r>
            <a:r>
              <a:rPr lang="fr-FR" sz="1100" dirty="0" smtClean="0">
                <a:latin typeface="Always In My Heart" panose="02000603000000000000" pitchFamily="2" charset="0"/>
                <a:ea typeface="Always In My Heart" panose="02000603000000000000" pitchFamily="2" charset="0"/>
              </a:rPr>
              <a:t/>
            </a:r>
            <a:br>
              <a:rPr lang="fr-FR" sz="1100" dirty="0" smtClean="0">
                <a:latin typeface="Always In My Heart" panose="02000603000000000000" pitchFamily="2" charset="0"/>
                <a:ea typeface="Always In My Heart" panose="02000603000000000000" pitchFamily="2" charset="0"/>
              </a:rPr>
            </a:br>
            <a:r>
              <a:rPr lang="fr-FR" sz="1100" i="1" dirty="0" smtClean="0">
                <a:latin typeface="Quicksand Book" panose="02070303000000060000" pitchFamily="18" charset="0"/>
                <a:ea typeface="Always In My Heart" panose="02000603000000000000" pitchFamily="2" charset="0"/>
              </a:rPr>
              <a:t>FD3: les élèves colorient suite à la lecture les informations importantes</a:t>
            </a:r>
            <a:endParaRPr lang="fr-FR" sz="1100" i="1" dirty="0">
              <a:latin typeface="Quicksand Book" panose="02070303000000060000" pitchFamily="18" charset="0"/>
              <a:ea typeface="Always In My Heart" panose="02000603000000000000" pitchFamily="2" charset="0"/>
            </a:endParaRPr>
          </a:p>
        </p:txBody>
      </p:sp>
      <p:sp>
        <p:nvSpPr>
          <p:cNvPr id="3" name="ZoneTexte 2"/>
          <p:cNvSpPr txBox="1"/>
          <p:nvPr/>
        </p:nvSpPr>
        <p:spPr>
          <a:xfrm>
            <a:off x="213606" y="2771800"/>
            <a:ext cx="6364932" cy="646331"/>
          </a:xfrm>
          <a:prstGeom prst="rect">
            <a:avLst/>
          </a:prstGeom>
          <a:noFill/>
        </p:spPr>
        <p:txBody>
          <a:bodyPr wrap="square" rtlCol="0">
            <a:spAutoFit/>
          </a:bodyPr>
          <a:lstStyle/>
          <a:p>
            <a:r>
              <a:rPr lang="fr-FR" sz="1200" dirty="0" smtClean="0">
                <a:latin typeface="Quicksand Book" panose="02070303000000060000" pitchFamily="18" charset="0"/>
              </a:rPr>
              <a:t>Au son des trompettes, les chevaliers entrent dans la lice. </a:t>
            </a:r>
          </a:p>
          <a:p>
            <a:r>
              <a:rPr lang="fr-FR" sz="1200" dirty="0" smtClean="0">
                <a:latin typeface="Quicksand Book" panose="02070303000000060000" pitchFamily="18" charset="0"/>
              </a:rPr>
              <a:t>Protégés par le heaume et l’armure, maniant l’épée ou la lance, ils doivent désarçonner leurs adversaires pour faire triompher leur couleur.</a:t>
            </a:r>
            <a:endParaRPr lang="fr-FR" sz="1200" dirty="0">
              <a:latin typeface="Quicksand Book" panose="02070303000000060000" pitchFamily="18" charset="0"/>
            </a:endParaRPr>
          </a:p>
        </p:txBody>
      </p:sp>
      <p:sp>
        <p:nvSpPr>
          <p:cNvPr id="8" name="Espace réservé du pied de page 7"/>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9" name="Espace réservé du numéro de diapositive 8"/>
          <p:cNvSpPr>
            <a:spLocks noGrp="1"/>
          </p:cNvSpPr>
          <p:nvPr>
            <p:ph type="sldNum" sz="quarter" idx="12"/>
          </p:nvPr>
        </p:nvSpPr>
        <p:spPr/>
        <p:txBody>
          <a:bodyPr/>
          <a:lstStyle/>
          <a:p>
            <a:fld id="{1473093C-0CA7-4B79-A746-F5F6C1908E8F}" type="slidenum">
              <a:rPr lang="fr-FR" smtClean="0"/>
              <a:t>4</a:t>
            </a:fld>
            <a:endParaRPr lang="fr-FR"/>
          </a:p>
        </p:txBody>
      </p:sp>
    </p:spTree>
    <p:extLst>
      <p:ext uri="{BB962C8B-B14F-4D97-AF65-F5344CB8AC3E}">
        <p14:creationId xmlns:p14="http://schemas.microsoft.com/office/powerpoint/2010/main" val="467475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à coins arrondis 1"/>
          <p:cNvSpPr/>
          <p:nvPr/>
        </p:nvSpPr>
        <p:spPr>
          <a:xfrm>
            <a:off x="223837" y="29908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custDash>
              <a:ds d="299961" sp="299961"/>
              <a:ds d="100000" sp="299961"/>
            </a:custDash>
          </a:ln>
        </p:spPr>
        <p:txBody>
          <a:bodyPr lIns="0" tIns="0" rIns="0" bIns="0"/>
          <a:lstStyle/>
          <a:p>
            <a:endParaRPr lang="fr-FR"/>
          </a:p>
        </p:txBody>
      </p:sp>
      <p:sp>
        <p:nvSpPr>
          <p:cNvPr id="6" name="Rectangle 3"/>
          <p:cNvSpPr>
            <a:spLocks noChangeArrowheads="1"/>
          </p:cNvSpPr>
          <p:nvPr/>
        </p:nvSpPr>
        <p:spPr bwMode="auto">
          <a:xfrm>
            <a:off x="0" y="71310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7030A0"/>
                </a:solidFill>
                <a:effectLst/>
                <a:latin typeface="cinnamon cake" pitchFamily="2" charset="0"/>
                <a:ea typeface="Calibri" pitchFamily="34" charset="0"/>
                <a:cs typeface="Times New Roman" pitchFamily="18" charset="0"/>
              </a:rPr>
              <a:t>Grammaire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2" name="Groupe 71"/>
          <p:cNvGrpSpPr/>
          <p:nvPr/>
        </p:nvGrpSpPr>
        <p:grpSpPr>
          <a:xfrm>
            <a:off x="160577" y="1369476"/>
            <a:ext cx="1733331" cy="1371401"/>
            <a:chOff x="0" y="0"/>
            <a:chExt cx="2271826" cy="1664701"/>
          </a:xfrm>
        </p:grpSpPr>
        <p:sp>
          <p:nvSpPr>
            <p:cNvPr id="76" name="Rectangle à coins arrondis 133"/>
            <p:cNvSpPr/>
            <p:nvPr/>
          </p:nvSpPr>
          <p:spPr>
            <a:xfrm>
              <a:off x="43544" y="0"/>
              <a:ext cx="2228282" cy="16647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7" name="Zone de texte 134"/>
            <p:cNvSpPr txBox="1"/>
            <p:nvPr/>
          </p:nvSpPr>
          <p:spPr>
            <a:xfrm>
              <a:off x="0" y="49799"/>
              <a:ext cx="2228283" cy="669898"/>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7030A0"/>
                  </a:solidFill>
                  <a:latin typeface="cinnamon cake"/>
                  <a:ea typeface="Calibri"/>
                  <a:cs typeface="Times New Roman"/>
                </a:rPr>
                <a:t>G19</a:t>
              </a:r>
            </a:p>
            <a:p>
              <a:pPr algn="ctr">
                <a:lnSpc>
                  <a:spcPct val="115000"/>
                </a:lnSpc>
                <a:spcAft>
                  <a:spcPts val="0"/>
                </a:spcAft>
              </a:pPr>
              <a:r>
                <a:rPr lang="fr-FR" sz="1050" dirty="0">
                  <a:solidFill>
                    <a:srgbClr val="7030A0"/>
                  </a:solidFill>
                  <a:latin typeface="cinnamon cake"/>
                  <a:ea typeface="Calibri"/>
                  <a:cs typeface="Times New Roman"/>
                </a:rPr>
                <a:t>Je connais les signes de ponctuation.</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sp>
        <p:nvSpPr>
          <p:cNvPr id="68" name="Rectangle à coins arrondis 112"/>
          <p:cNvSpPr/>
          <p:nvPr/>
        </p:nvSpPr>
        <p:spPr>
          <a:xfrm>
            <a:off x="288137" y="4208711"/>
            <a:ext cx="1694165" cy="13714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p>
            <a:endParaRPr lang="fr-FR" sz="1200"/>
          </a:p>
        </p:txBody>
      </p:sp>
      <p:sp>
        <p:nvSpPr>
          <p:cNvPr id="69" name="Zone de texte 113"/>
          <p:cNvSpPr txBox="1"/>
          <p:nvPr/>
        </p:nvSpPr>
        <p:spPr>
          <a:xfrm>
            <a:off x="243868" y="4193345"/>
            <a:ext cx="1828263" cy="1244359"/>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7030A0"/>
                </a:solidFill>
                <a:latin typeface="cinnamon cake"/>
                <a:ea typeface="Calibri"/>
                <a:cs typeface="Times New Roman"/>
              </a:rPr>
              <a:t>G20</a:t>
            </a:r>
          </a:p>
          <a:p>
            <a:pPr algn="ctr">
              <a:lnSpc>
                <a:spcPct val="115000"/>
              </a:lnSpc>
              <a:spcAft>
                <a:spcPts val="0"/>
              </a:spcAft>
            </a:pPr>
            <a:r>
              <a:rPr lang="fr-FR" sz="1000" dirty="0">
                <a:solidFill>
                  <a:srgbClr val="7030A0"/>
                </a:solidFill>
                <a:latin typeface="cinnamon cake"/>
                <a:ea typeface="Calibri"/>
                <a:cs typeface="Times New Roman"/>
              </a:rPr>
              <a:t>Je connais les signes du discours rapporté.</a:t>
            </a:r>
            <a:r>
              <a:rPr lang="fr-FR" sz="1000" dirty="0">
                <a:effectLst/>
                <a:latin typeface="Calibri"/>
                <a:ea typeface="Calibri"/>
                <a:cs typeface="Times New Roman"/>
              </a:rPr>
              <a:t> </a:t>
            </a:r>
          </a:p>
          <a:p>
            <a:pPr indent="449580">
              <a:lnSpc>
                <a:spcPct val="115000"/>
              </a:lnSpc>
              <a:spcAft>
                <a:spcPts val="0"/>
              </a:spcAft>
            </a:pPr>
            <a:r>
              <a:rPr lang="fr-FR" sz="1200" dirty="0">
                <a:solidFill>
                  <a:srgbClr val="7030A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p:txBody>
      </p:sp>
      <p:graphicFrame>
        <p:nvGraphicFramePr>
          <p:cNvPr id="22" name="Tableau 21"/>
          <p:cNvGraphicFramePr>
            <a:graphicFrameLocks noGrp="1"/>
          </p:cNvGraphicFramePr>
          <p:nvPr>
            <p:extLst/>
          </p:nvPr>
        </p:nvGraphicFramePr>
        <p:xfrm>
          <a:off x="2636912" y="1506054"/>
          <a:ext cx="3306816" cy="1317116"/>
        </p:xfrm>
        <a:graphic>
          <a:graphicData uri="http://schemas.openxmlformats.org/drawingml/2006/table">
            <a:tbl>
              <a:tblPr firstRow="1" firstCol="1" bandRow="1">
                <a:tableStyleId>{5C22544A-7EE6-4342-B048-85BDC9FD1C3A}</a:tableStyleId>
              </a:tblPr>
              <a:tblGrid>
                <a:gridCol w="1102272"/>
                <a:gridCol w="1102272"/>
                <a:gridCol w="1102272"/>
              </a:tblGrid>
              <a:tr h="498540">
                <a:tc>
                  <a:txBody>
                    <a:bodyPr/>
                    <a:lstStyle/>
                    <a:p>
                      <a:pPr algn="ctr">
                        <a:spcAft>
                          <a:spcPts val="0"/>
                        </a:spcAft>
                      </a:pPr>
                      <a:r>
                        <a:rPr lang="fr-FR" sz="1100" b="0" kern="150" dirty="0" smtClean="0">
                          <a:solidFill>
                            <a:schemeClr val="tx1"/>
                          </a:solidFill>
                          <a:effectLst/>
                          <a:latin typeface="cinnamon cake" pitchFamily="2" charset="0"/>
                        </a:rPr>
                        <a:t>Phrase déclarative</a:t>
                      </a:r>
                      <a:endParaRPr lang="fr-FR" sz="1100" b="0" kern="150" dirty="0">
                        <a:solidFill>
                          <a:schemeClr val="tx1"/>
                        </a:solidFill>
                        <a:effectLst/>
                        <a:latin typeface="cinnamon cake"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0" kern="150" dirty="0" smtClean="0">
                          <a:solidFill>
                            <a:schemeClr val="tx1"/>
                          </a:solidFill>
                          <a:effectLst/>
                          <a:latin typeface="cinnamon cake" pitchFamily="2" charset="0"/>
                          <a:ea typeface="SimSun"/>
                          <a:cs typeface="Mangal"/>
                        </a:rPr>
                        <a:t>Phrase interrogative</a:t>
                      </a:r>
                      <a:endParaRPr lang="fr-FR" sz="1100" b="0" kern="150" dirty="0">
                        <a:solidFill>
                          <a:schemeClr val="tx1"/>
                        </a:solidFill>
                        <a:effectLst/>
                        <a:latin typeface="cinnamon cake"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0" kern="150" dirty="0" smtClean="0">
                          <a:solidFill>
                            <a:schemeClr val="tx1"/>
                          </a:solidFill>
                          <a:effectLst/>
                          <a:latin typeface="cinnamon cake" pitchFamily="2" charset="0"/>
                        </a:rPr>
                        <a:t>Phrase exclamative</a:t>
                      </a:r>
                      <a:endParaRPr lang="fr-FR" sz="1100" b="0" kern="150" dirty="0">
                        <a:solidFill>
                          <a:schemeClr val="tx1"/>
                        </a:solidFill>
                        <a:effectLst/>
                        <a:latin typeface="cinnamon cake" pitchFamily="2" charset="0"/>
                        <a:ea typeface="SimSun"/>
                        <a:cs typeface="Mangal"/>
                      </a:endParaRPr>
                    </a:p>
                  </a:txBody>
                  <a:tcPr marL="34925" marR="34925" marT="34925" marB="349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8576">
                <a:tc>
                  <a:txBody>
                    <a:bodyPr/>
                    <a:lstStyle/>
                    <a:p>
                      <a:pPr>
                        <a:spcAft>
                          <a:spcPts val="0"/>
                        </a:spcAft>
                      </a:pPr>
                      <a:r>
                        <a:rPr lang="fr-FR" sz="1100" b="0" kern="150" dirty="0" smtClean="0">
                          <a:solidFill>
                            <a:schemeClr val="tx1"/>
                          </a:solidFill>
                          <a:effectLst/>
                        </a:rPr>
                        <a:t> </a:t>
                      </a:r>
                    </a:p>
                    <a:p>
                      <a:pPr>
                        <a:spcAft>
                          <a:spcPts val="0"/>
                        </a:spcAft>
                      </a:pPr>
                      <a:r>
                        <a:rPr lang="fr-FR" sz="1100" b="0" kern="150" dirty="0" smtClean="0">
                          <a:solidFill>
                            <a:schemeClr val="tx1"/>
                          </a:solidFill>
                          <a:effectLst/>
                        </a:rPr>
                        <a:t> </a:t>
                      </a:r>
                    </a:p>
                    <a:p>
                      <a:pPr>
                        <a:spcAft>
                          <a:spcPts val="0"/>
                        </a:spcAft>
                      </a:pPr>
                      <a:r>
                        <a:rPr lang="fr-FR" sz="1100" b="0" kern="150" dirty="0" smtClean="0">
                          <a:solidFill>
                            <a:schemeClr val="tx1"/>
                          </a:solidFill>
                          <a:effectLst/>
                        </a:rPr>
                        <a:t> </a:t>
                      </a:r>
                      <a:endParaRPr lang="fr-FR" sz="1100" b="0" kern="150" dirty="0">
                        <a:solidFill>
                          <a:schemeClr val="tx1"/>
                        </a:solidFill>
                        <a:effectLst/>
                        <a:latin typeface="Times New Roman"/>
                        <a:ea typeface="SimSun"/>
                        <a:cs typeface="Mangal"/>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fr-FR" sz="1100" b="0" kern="150" dirty="0">
                        <a:solidFill>
                          <a:schemeClr val="tx1"/>
                        </a:solidFill>
                        <a:effectLst/>
                        <a:latin typeface="Times New Roman"/>
                        <a:ea typeface="SimSun"/>
                        <a:cs typeface="Mangal"/>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b="0" kern="150" dirty="0">
                          <a:solidFill>
                            <a:schemeClr val="tx1"/>
                          </a:solidFill>
                          <a:effectLst/>
                        </a:rPr>
                        <a:t> </a:t>
                      </a:r>
                      <a:endParaRPr lang="fr-FR" sz="1100" b="0" kern="150" dirty="0">
                        <a:solidFill>
                          <a:schemeClr val="tx1"/>
                        </a:solidFill>
                        <a:effectLst/>
                        <a:latin typeface="Times New Roman"/>
                        <a:ea typeface="SimSun"/>
                        <a:cs typeface="Mangal"/>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3" name="Rectangle 6"/>
          <p:cNvSpPr>
            <a:spLocks noChangeArrowheads="1"/>
          </p:cNvSpPr>
          <p:nvPr/>
        </p:nvSpPr>
        <p:spPr bwMode="auto">
          <a:xfrm>
            <a:off x="2075630" y="2880759"/>
            <a:ext cx="4737746"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638175" rtl="0" eaLnBrk="1" fontAlgn="base" latinLnBrk="0" hangingPunct="1">
              <a:lnSpc>
                <a:spcPct val="150000"/>
              </a:lnSpc>
              <a:spcBef>
                <a:spcPct val="0"/>
              </a:spcBef>
              <a:spcAft>
                <a:spcPct val="0"/>
              </a:spcAft>
              <a:buClrTx/>
              <a:buSzTx/>
              <a:buFontTx/>
              <a:buNone/>
              <a:tabLst/>
            </a:pP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638175" rtl="0" eaLnBrk="0" fontAlgn="base" latinLnBrk="0" hangingPunct="0">
              <a:lnSpc>
                <a:spcPct val="15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ursive standard" pitchFamily="2" charset="0"/>
                <a:cs typeface="Arial" pitchFamily="34" charset="0"/>
              </a:rPr>
              <a:t>1/ Nous</a:t>
            </a:r>
            <a:r>
              <a:rPr kumimoji="0" lang="fr-FR" altLang="fr-FR" sz="1400" b="0" i="0" u="none" strike="noStrike" cap="none" normalizeH="0" dirty="0" smtClean="0">
                <a:ln>
                  <a:noFill/>
                </a:ln>
                <a:solidFill>
                  <a:schemeClr val="tx1"/>
                </a:solidFill>
                <a:effectLst/>
                <a:latin typeface="Cursive standard" pitchFamily="2" charset="0"/>
                <a:cs typeface="Arial" pitchFamily="34" charset="0"/>
              </a:rPr>
              <a:t> travaillons dans le calme.</a:t>
            </a:r>
            <a:r>
              <a:rPr kumimoji="0" lang="fr-FR" altLang="fr-FR" sz="1400" b="0" i="0" u="none" strike="noStrike" cap="none" normalizeH="0" baseline="0" dirty="0" smtClean="0">
                <a:ln>
                  <a:noFill/>
                </a:ln>
                <a:solidFill>
                  <a:schemeClr val="tx1"/>
                </a:solidFill>
                <a:effectLst/>
                <a:latin typeface="Cursive standard" pitchFamily="2" charset="0"/>
                <a:cs typeface="Arial" pitchFamily="34" charset="0"/>
              </a:rPr>
              <a:t>	</a:t>
            </a:r>
            <a:r>
              <a:rPr kumimoji="0" lang="fr-FR" altLang="fr-FR" sz="1400" b="0" i="0" u="none" strike="noStrike" cap="none" normalizeH="0" baseline="0" dirty="0" smtClean="0">
                <a:ln>
                  <a:noFill/>
                </a:ln>
                <a:solidFill>
                  <a:schemeClr val="tx1"/>
                </a:solidFill>
                <a:effectLst/>
                <a:latin typeface="Cursive standard" pitchFamily="2" charset="0"/>
                <a:cs typeface="Arial" pitchFamily="34" charset="0"/>
              </a:rPr>
              <a:t>4</a:t>
            </a:r>
            <a:r>
              <a:rPr kumimoji="0" lang="fr-FR" altLang="fr-FR" sz="1400" b="0" i="0" u="none" strike="noStrike" cap="none" normalizeH="0" baseline="0" dirty="0" smtClean="0">
                <a:ln>
                  <a:noFill/>
                </a:ln>
                <a:solidFill>
                  <a:schemeClr val="tx1"/>
                </a:solidFill>
                <a:effectLst/>
                <a:latin typeface="Cursive standard" pitchFamily="2" charset="0"/>
                <a:cs typeface="Arial" pitchFamily="34" charset="0"/>
              </a:rPr>
              <a:t>/ Papa ramasse le linge.</a:t>
            </a:r>
          </a:p>
          <a:p>
            <a:pPr lvl="0" defTabSz="638175" eaLnBrk="0" fontAlgn="base" hangingPunct="0">
              <a:lnSpc>
                <a:spcPct val="150000"/>
              </a:lnSpc>
              <a:spcBef>
                <a:spcPct val="0"/>
              </a:spcBef>
              <a:spcAft>
                <a:spcPct val="0"/>
              </a:spcAft>
            </a:pPr>
            <a:r>
              <a:rPr kumimoji="0" lang="fr-FR" altLang="zh-CN" sz="1400" b="0" i="0" u="none" strike="noStrike" cap="none" normalizeH="0" baseline="0" dirty="0" smtClean="0">
                <a:ln>
                  <a:noFill/>
                </a:ln>
                <a:solidFill>
                  <a:schemeClr val="tx1"/>
                </a:solidFill>
                <a:effectLst/>
                <a:latin typeface="Cursive standard" pitchFamily="2" charset="0"/>
                <a:ea typeface="SimSun" pitchFamily="2" charset="-122"/>
                <a:cs typeface="Times New Roman" pitchFamily="18" charset="0"/>
              </a:rPr>
              <a:t>2/ Qu’il</a:t>
            </a:r>
            <a:r>
              <a:rPr kumimoji="0" lang="fr-FR" altLang="zh-CN" sz="1400" b="0" i="0" u="none" strike="noStrike" cap="none" normalizeH="0" dirty="0" smtClean="0">
                <a:ln>
                  <a:noFill/>
                </a:ln>
                <a:solidFill>
                  <a:schemeClr val="tx1"/>
                </a:solidFill>
                <a:effectLst/>
                <a:latin typeface="Cursive standard" pitchFamily="2" charset="0"/>
                <a:ea typeface="SimSun" pitchFamily="2" charset="-122"/>
                <a:cs typeface="Times New Roman" pitchFamily="18" charset="0"/>
              </a:rPr>
              <a:t> est mignon!</a:t>
            </a:r>
            <a:r>
              <a:rPr kumimoji="0" lang="fr-FR" altLang="zh-CN" sz="1400" b="0" i="0" u="none" strike="noStrike" cap="none" normalizeH="0" baseline="0" dirty="0" smtClean="0">
                <a:ln>
                  <a:noFill/>
                </a:ln>
                <a:solidFill>
                  <a:schemeClr val="tx1"/>
                </a:solidFill>
                <a:effectLst/>
                <a:latin typeface="Cursive standard" pitchFamily="2" charset="0"/>
                <a:ea typeface="SimSun" pitchFamily="2" charset="-122"/>
                <a:cs typeface="Times New Roman" pitchFamily="18" charset="0"/>
              </a:rPr>
              <a:t>		</a:t>
            </a:r>
            <a:r>
              <a:rPr kumimoji="0" lang="fr-FR" altLang="zh-CN" sz="1400" b="0" i="0" u="none" strike="noStrike" cap="none" normalizeH="0" baseline="0" dirty="0" smtClean="0">
                <a:ln>
                  <a:noFill/>
                </a:ln>
                <a:solidFill>
                  <a:schemeClr val="tx1"/>
                </a:solidFill>
                <a:effectLst/>
                <a:latin typeface="Cursive standard" pitchFamily="2" charset="0"/>
                <a:ea typeface="SimSun" pitchFamily="2" charset="-122"/>
                <a:cs typeface="Times New Roman" pitchFamily="18" charset="0"/>
              </a:rPr>
              <a:t>5</a:t>
            </a:r>
            <a:r>
              <a:rPr kumimoji="0" lang="fr-FR" altLang="zh-CN" sz="1400" b="0" i="0" u="none" strike="noStrike" cap="none" normalizeH="0" baseline="0" dirty="0" smtClean="0">
                <a:ln>
                  <a:noFill/>
                </a:ln>
                <a:solidFill>
                  <a:schemeClr val="tx1"/>
                </a:solidFill>
                <a:effectLst/>
                <a:latin typeface="Cursive standard" pitchFamily="2" charset="0"/>
                <a:ea typeface="SimSun" pitchFamily="2" charset="-122"/>
                <a:cs typeface="Times New Roman" pitchFamily="18" charset="0"/>
              </a:rPr>
              <a:t>/ Comment</a:t>
            </a:r>
            <a:r>
              <a:rPr kumimoji="0" lang="fr-FR" altLang="zh-CN" sz="1400" b="0" i="0" u="none" strike="noStrike" cap="none" normalizeH="0" dirty="0" smtClean="0">
                <a:ln>
                  <a:noFill/>
                </a:ln>
                <a:solidFill>
                  <a:schemeClr val="tx1"/>
                </a:solidFill>
                <a:effectLst/>
                <a:latin typeface="Cursive standard" pitchFamily="2" charset="0"/>
                <a:ea typeface="SimSun" pitchFamily="2" charset="-122"/>
                <a:cs typeface="Times New Roman" pitchFamily="18" charset="0"/>
              </a:rPr>
              <a:t> avez-</a:t>
            </a:r>
            <a:r>
              <a:rPr kumimoji="0" lang="fr-FR" altLang="zh-CN" sz="1400" b="0" i="0" u="none" strike="noStrike" cap="none" normalizeH="0" dirty="0" err="1" smtClean="0">
                <a:ln>
                  <a:noFill/>
                </a:ln>
                <a:solidFill>
                  <a:schemeClr val="tx1"/>
                </a:solidFill>
                <a:effectLst/>
                <a:latin typeface="Cursive standard" pitchFamily="2" charset="0"/>
                <a:ea typeface="SimSun" pitchFamily="2" charset="-122"/>
                <a:cs typeface="Times New Roman" pitchFamily="18" charset="0"/>
              </a:rPr>
              <a:t>vou</a:t>
            </a:r>
            <a:r>
              <a:rPr kumimoji="0" lang="fr-FR" altLang="zh-CN" sz="1400" b="0" i="0" u="none" strike="noStrike" cap="none" normalizeH="0" dirty="0" smtClean="0">
                <a:ln>
                  <a:noFill/>
                </a:ln>
                <a:solidFill>
                  <a:schemeClr val="tx1"/>
                </a:solidFill>
                <a:effectLst/>
                <a:latin typeface="Cursive standard" pitchFamily="2" charset="0"/>
                <a:ea typeface="SimSun" pitchFamily="2" charset="-122"/>
                <a:cs typeface="Times New Roman" pitchFamily="18" charset="0"/>
              </a:rPr>
              <a:t>$ fait? </a:t>
            </a:r>
          </a:p>
          <a:p>
            <a:pPr lvl="0" defTabSz="638175" eaLnBrk="0" fontAlgn="base" hangingPunct="0">
              <a:lnSpc>
                <a:spcPct val="150000"/>
              </a:lnSpc>
              <a:spcBef>
                <a:spcPct val="0"/>
              </a:spcBef>
              <a:spcAft>
                <a:spcPct val="0"/>
              </a:spcAft>
            </a:pPr>
            <a:r>
              <a:rPr kumimoji="0" lang="fr-FR" altLang="zh-CN" sz="1400" b="0" i="0" u="none" strike="noStrike" cap="none" normalizeH="0" baseline="0" dirty="0" smtClean="0">
                <a:ln>
                  <a:noFill/>
                </a:ln>
                <a:solidFill>
                  <a:schemeClr val="tx1"/>
                </a:solidFill>
                <a:effectLst/>
                <a:latin typeface="Cursive standard" pitchFamily="2" charset="0"/>
                <a:ea typeface="SimSun" pitchFamily="2" charset="-122"/>
                <a:cs typeface="Times New Roman" pitchFamily="18" charset="0"/>
              </a:rPr>
              <a:t>3/ Quel âge a$-tu? 		</a:t>
            </a:r>
            <a:r>
              <a:rPr kumimoji="0" lang="fr-FR" altLang="zh-CN" sz="1400" b="0" i="0" u="none" strike="noStrike" cap="none" normalizeH="0" baseline="0" dirty="0" smtClean="0">
                <a:ln>
                  <a:noFill/>
                </a:ln>
                <a:solidFill>
                  <a:schemeClr val="tx1"/>
                </a:solidFill>
                <a:effectLst/>
                <a:latin typeface="Cursive standard" pitchFamily="2" charset="0"/>
                <a:ea typeface="SimSun" pitchFamily="2" charset="-122"/>
                <a:cs typeface="Times New Roman" pitchFamily="18" charset="0"/>
              </a:rPr>
              <a:t>6/Termine </a:t>
            </a:r>
            <a:r>
              <a:rPr kumimoji="0" lang="fr-FR" altLang="zh-CN" sz="1400" b="0" i="0" u="none" strike="noStrike" cap="none" normalizeH="0" baseline="0" dirty="0" smtClean="0">
                <a:ln>
                  <a:noFill/>
                </a:ln>
                <a:solidFill>
                  <a:schemeClr val="tx1"/>
                </a:solidFill>
                <a:effectLst/>
                <a:latin typeface="Cursive standard" pitchFamily="2" charset="0"/>
                <a:ea typeface="SimSun" pitchFamily="2" charset="-122"/>
                <a:cs typeface="Times New Roman" pitchFamily="18" charset="0"/>
              </a:rPr>
              <a:t>te$ devoir$!</a:t>
            </a:r>
            <a:endParaRPr kumimoji="0" lang="fr-FR" altLang="zh-CN" sz="1400" b="0" i="0" u="none" strike="noStrike" cap="none" normalizeH="0" baseline="0" dirty="0" smtClean="0">
              <a:ln>
                <a:noFill/>
              </a:ln>
              <a:solidFill>
                <a:schemeClr val="tx1"/>
              </a:solidFill>
              <a:effectLst/>
              <a:latin typeface="Cursive standard" pitchFamily="2" charset="0"/>
              <a:cs typeface="Arial" pitchFamily="34" charset="0"/>
            </a:endParaRPr>
          </a:p>
        </p:txBody>
      </p:sp>
      <p:grpSp>
        <p:nvGrpSpPr>
          <p:cNvPr id="24" name="Groupe 23"/>
          <p:cNvGrpSpPr/>
          <p:nvPr/>
        </p:nvGrpSpPr>
        <p:grpSpPr>
          <a:xfrm>
            <a:off x="1412776" y="2109204"/>
            <a:ext cx="366882" cy="647933"/>
            <a:chOff x="5852840" y="8163053"/>
            <a:chExt cx="366882" cy="647933"/>
          </a:xfrm>
        </p:grpSpPr>
        <p:pic>
          <p:nvPicPr>
            <p:cNvPr id="25" name="Image 2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6" name="Image 25"/>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7" name="Image 2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0" y="1933782"/>
            <a:ext cx="525229" cy="809869"/>
          </a:xfrm>
          <a:prstGeom prst="rect">
            <a:avLst/>
          </a:prstGeom>
        </p:spPr>
      </p:pic>
      <p:grpSp>
        <p:nvGrpSpPr>
          <p:cNvPr id="29" name="Groupe 28"/>
          <p:cNvGrpSpPr/>
          <p:nvPr/>
        </p:nvGrpSpPr>
        <p:grpSpPr>
          <a:xfrm>
            <a:off x="1541528" y="4905158"/>
            <a:ext cx="366882" cy="647933"/>
            <a:chOff x="5852840" y="8163053"/>
            <a:chExt cx="366882" cy="647933"/>
          </a:xfrm>
        </p:grpSpPr>
        <p:pic>
          <p:nvPicPr>
            <p:cNvPr id="30" name="Image 2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1" name="Image 30"/>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32" name="Image 31"/>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98" y="4702904"/>
            <a:ext cx="424114" cy="815094"/>
          </a:xfrm>
          <a:prstGeom prst="rect">
            <a:avLst/>
          </a:prstGeom>
        </p:spPr>
      </p:pic>
      <p:sp>
        <p:nvSpPr>
          <p:cNvPr id="34" name="ZoneTexte 33"/>
          <p:cNvSpPr txBox="1"/>
          <p:nvPr/>
        </p:nvSpPr>
        <p:spPr>
          <a:xfrm>
            <a:off x="476672" y="3108493"/>
            <a:ext cx="1202036" cy="938719"/>
          </a:xfrm>
          <a:prstGeom prst="rect">
            <a:avLst/>
          </a:prstGeom>
          <a:noFill/>
        </p:spPr>
        <p:txBody>
          <a:bodyPr wrap="square" rtlCol="0">
            <a:spAutoFit/>
          </a:bodyPr>
          <a:lstStyle/>
          <a:p>
            <a:r>
              <a:rPr lang="fr-FR" sz="1100" dirty="0" smtClean="0">
                <a:latin typeface="Quicksand Book" panose="02070303000000060000" pitchFamily="18" charset="0"/>
              </a:rPr>
              <a:t>Range le numéro des phrases dans la bonne colonne</a:t>
            </a:r>
            <a:endParaRPr lang="fr-FR" sz="1100" dirty="0">
              <a:latin typeface="Quicksand Book" panose="02070303000000060000" pitchFamily="18" charset="0"/>
            </a:endParaRPr>
          </a:p>
        </p:txBody>
      </p:sp>
      <p:sp>
        <p:nvSpPr>
          <p:cNvPr id="35" name="Ruban vers le bas 34"/>
          <p:cNvSpPr/>
          <p:nvPr/>
        </p:nvSpPr>
        <p:spPr>
          <a:xfrm>
            <a:off x="157948" y="2917922"/>
            <a:ext cx="1737607" cy="1163166"/>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2967566" y="4627229"/>
            <a:ext cx="1884658" cy="600164"/>
          </a:xfrm>
          <a:prstGeom prst="rect">
            <a:avLst/>
          </a:prstGeom>
          <a:noFill/>
        </p:spPr>
        <p:txBody>
          <a:bodyPr wrap="square" rtlCol="0">
            <a:spAutoFit/>
          </a:bodyPr>
          <a:lstStyle/>
          <a:p>
            <a:r>
              <a:rPr lang="fr-FR" sz="1100" dirty="0" smtClean="0">
                <a:latin typeface="Quicksand Book" panose="02070303000000060000" pitchFamily="18" charset="0"/>
              </a:rPr>
              <a:t>Colorie dans le texte les paroles des personnages.</a:t>
            </a:r>
            <a:endParaRPr lang="fr-FR" sz="1100" dirty="0">
              <a:latin typeface="Quicksand Book" panose="02070303000000060000" pitchFamily="18" charset="0"/>
            </a:endParaRPr>
          </a:p>
        </p:txBody>
      </p:sp>
      <p:sp>
        <p:nvSpPr>
          <p:cNvPr id="38" name="Ruban vers le bas 37"/>
          <p:cNvSpPr/>
          <p:nvPr/>
        </p:nvSpPr>
        <p:spPr>
          <a:xfrm>
            <a:off x="2648842" y="4436658"/>
            <a:ext cx="2724374" cy="914318"/>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279474" y="5580112"/>
            <a:ext cx="6346026" cy="3139321"/>
          </a:xfrm>
          <a:prstGeom prst="rect">
            <a:avLst/>
          </a:prstGeom>
          <a:noFill/>
          <a:ln>
            <a:noFill/>
          </a:ln>
        </p:spPr>
        <p:txBody>
          <a:bodyPr wrap="square" rtlCol="0">
            <a:spAutoFit/>
          </a:bodyPr>
          <a:lstStyle/>
          <a:p>
            <a:pPr>
              <a:lnSpc>
                <a:spcPct val="150000"/>
              </a:lnSpc>
            </a:pPr>
            <a:r>
              <a:rPr lang="fr-FR" sz="1200" dirty="0">
                <a:latin typeface="Quicksand Book" panose="02070303000000060000" pitchFamily="18" charset="0"/>
              </a:rPr>
              <a:t>La voix a l’air enchantée : « Bonjour, Monsieur </a:t>
            </a:r>
            <a:r>
              <a:rPr lang="fr-FR" sz="1200" dirty="0" err="1">
                <a:latin typeface="Quicksand Book" panose="02070303000000060000" pitchFamily="18" charset="0"/>
              </a:rPr>
              <a:t>Valleteau</a:t>
            </a:r>
            <a:r>
              <a:rPr lang="fr-FR" sz="1200" dirty="0">
                <a:latin typeface="Quicksand Book" panose="02070303000000060000" pitchFamily="18" charset="0"/>
              </a:rPr>
              <a:t> </a:t>
            </a:r>
            <a:r>
              <a:rPr lang="fr-FR" sz="1200" dirty="0" smtClean="0">
                <a:latin typeface="Quicksand Book" panose="02070303000000060000" pitchFamily="18" charset="0"/>
              </a:rPr>
              <a:t>! Vous </a:t>
            </a:r>
            <a:r>
              <a:rPr lang="fr-FR" sz="1200" dirty="0">
                <a:latin typeface="Quicksand Book" panose="02070303000000060000" pitchFamily="18" charset="0"/>
              </a:rPr>
              <a:t>téléphonez sans doute pour une nouvelle commande ?</a:t>
            </a:r>
          </a:p>
          <a:p>
            <a:pPr>
              <a:lnSpc>
                <a:spcPct val="150000"/>
              </a:lnSpc>
            </a:pPr>
            <a:r>
              <a:rPr lang="fr-FR" sz="1200" dirty="0">
                <a:latin typeface="Quicksand Book" panose="02070303000000060000" pitchFamily="18" charset="0"/>
              </a:rPr>
              <a:t>— Oui, c’est ça.</a:t>
            </a:r>
          </a:p>
          <a:p>
            <a:pPr>
              <a:lnSpc>
                <a:spcPct val="150000"/>
              </a:lnSpc>
            </a:pPr>
            <a:r>
              <a:rPr lang="fr-FR" sz="1200" dirty="0">
                <a:latin typeface="Quicksand Book" panose="02070303000000060000" pitchFamily="18" charset="0"/>
              </a:rPr>
              <a:t>— Et que désirez-vous aujourd’hui ? N’avez-vous pas </a:t>
            </a:r>
            <a:r>
              <a:rPr lang="fr-FR" sz="1200" dirty="0" smtClean="0">
                <a:latin typeface="Quicksand Book" panose="02070303000000060000" pitchFamily="18" charset="0"/>
              </a:rPr>
              <a:t>envie d’un </a:t>
            </a:r>
            <a:r>
              <a:rPr lang="fr-FR" sz="1200" dirty="0">
                <a:latin typeface="Quicksand Book" panose="02070303000000060000" pitchFamily="18" charset="0"/>
              </a:rPr>
              <a:t>petit tracteur ? »</a:t>
            </a:r>
          </a:p>
          <a:p>
            <a:pPr>
              <a:lnSpc>
                <a:spcPct val="150000"/>
              </a:lnSpc>
            </a:pPr>
            <a:r>
              <a:rPr lang="fr-FR" sz="1200" dirty="0">
                <a:latin typeface="Quicksand Book" panose="02070303000000060000" pitchFamily="18" charset="0"/>
              </a:rPr>
              <a:t>J’ai failli dire « oui » ! Mais d’un seul coup, je me rappelle </a:t>
            </a:r>
            <a:r>
              <a:rPr lang="fr-FR" sz="1200" dirty="0" smtClean="0">
                <a:latin typeface="Quicksand Book" panose="02070303000000060000" pitchFamily="18" charset="0"/>
              </a:rPr>
              <a:t>ce fameux </a:t>
            </a:r>
            <a:r>
              <a:rPr lang="fr-FR" sz="1200" dirty="0">
                <a:latin typeface="Quicksand Book" panose="02070303000000060000" pitchFamily="18" charset="0"/>
              </a:rPr>
              <a:t>règlement : pas de mot finissant par « </a:t>
            </a:r>
            <a:r>
              <a:rPr lang="fr-FR" sz="1200" dirty="0" err="1">
                <a:latin typeface="Quicksand Book" panose="02070303000000060000" pitchFamily="18" charset="0"/>
              </a:rPr>
              <a:t>eur</a:t>
            </a:r>
            <a:r>
              <a:rPr lang="fr-FR" sz="1200" dirty="0">
                <a:latin typeface="Quicksand Book" panose="02070303000000060000" pitchFamily="18" charset="0"/>
              </a:rPr>
              <a:t> » ! Alors je </a:t>
            </a:r>
            <a:r>
              <a:rPr lang="fr-FR" sz="1200" dirty="0" smtClean="0">
                <a:latin typeface="Quicksand Book" panose="02070303000000060000" pitchFamily="18" charset="0"/>
              </a:rPr>
              <a:t>dis d’une </a:t>
            </a:r>
            <a:r>
              <a:rPr lang="fr-FR" sz="1200" dirty="0">
                <a:latin typeface="Quicksand Book" panose="02070303000000060000" pitchFamily="18" charset="0"/>
              </a:rPr>
              <a:t>voix très polie : « Merci beaucoup ! je n’en veux pas !</a:t>
            </a:r>
          </a:p>
          <a:p>
            <a:pPr>
              <a:lnSpc>
                <a:spcPct val="150000"/>
              </a:lnSpc>
            </a:pPr>
            <a:r>
              <a:rPr lang="fr-FR" sz="1200" dirty="0">
                <a:latin typeface="Quicksand Book" panose="02070303000000060000" pitchFamily="18" charset="0"/>
              </a:rPr>
              <a:t>— Vous préférez un petit ventilateur ?</a:t>
            </a:r>
          </a:p>
          <a:p>
            <a:pPr>
              <a:lnSpc>
                <a:spcPct val="150000"/>
              </a:lnSpc>
            </a:pPr>
            <a:r>
              <a:rPr lang="fr-FR" sz="1200" dirty="0">
                <a:latin typeface="Quicksand Book" panose="02070303000000060000" pitchFamily="18" charset="0"/>
              </a:rPr>
              <a:t>— Euh... non ! Je veux un avion. »</a:t>
            </a:r>
          </a:p>
          <a:p>
            <a:pPr>
              <a:lnSpc>
                <a:spcPct val="150000"/>
              </a:lnSpc>
            </a:pPr>
            <a:r>
              <a:rPr lang="fr-FR" sz="1200" dirty="0">
                <a:latin typeface="Quicksand Book" panose="02070303000000060000" pitchFamily="18" charset="0"/>
              </a:rPr>
              <a:t>Là au moins, je ne risque </a:t>
            </a:r>
            <a:r>
              <a:rPr lang="fr-FR" sz="1200" dirty="0" smtClean="0">
                <a:latin typeface="Quicksand Book" panose="02070303000000060000" pitchFamily="18" charset="0"/>
              </a:rPr>
              <a:t>rien.</a:t>
            </a:r>
          </a:p>
          <a:p>
            <a:pPr algn="r">
              <a:lnSpc>
                <a:spcPct val="150000"/>
              </a:lnSpc>
            </a:pPr>
            <a:r>
              <a:rPr lang="fr-FR" sz="1000" i="1" dirty="0">
                <a:latin typeface="Quicksand Book" panose="02070303000000060000" pitchFamily="18" charset="0"/>
              </a:rPr>
              <a:t>Nicolas DE HIRSCHING, Le Mot interdit</a:t>
            </a:r>
          </a:p>
        </p:txBody>
      </p:sp>
      <p:sp>
        <p:nvSpPr>
          <p:cNvPr id="9" name="Espace réservé du pied de page 8"/>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0" name="Espace réservé du numéro de diapositive 9"/>
          <p:cNvSpPr>
            <a:spLocks noGrp="1"/>
          </p:cNvSpPr>
          <p:nvPr>
            <p:ph type="sldNum" sz="quarter" idx="12"/>
          </p:nvPr>
        </p:nvSpPr>
        <p:spPr/>
        <p:txBody>
          <a:bodyPr/>
          <a:lstStyle/>
          <a:p>
            <a:fld id="{1473093C-0CA7-4B79-A746-F5F6C1908E8F}" type="slidenum">
              <a:rPr lang="fr-FR" smtClean="0"/>
              <a:t>40</a:t>
            </a:fld>
            <a:endParaRPr lang="fr-FR"/>
          </a:p>
        </p:txBody>
      </p:sp>
    </p:spTree>
    <p:extLst>
      <p:ext uri="{BB962C8B-B14F-4D97-AF65-F5344CB8AC3E}">
        <p14:creationId xmlns:p14="http://schemas.microsoft.com/office/powerpoint/2010/main" val="17362934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à coins arrondis 1"/>
          <p:cNvSpPr/>
          <p:nvPr/>
        </p:nvSpPr>
        <p:spPr>
          <a:xfrm>
            <a:off x="223837" y="29908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custDash>
              <a:ds d="299961" sp="299961"/>
              <a:ds d="100000" sp="299961"/>
            </a:custDash>
          </a:ln>
        </p:spPr>
        <p:txBody>
          <a:bodyPr lIns="0" tIns="0" rIns="0" bIns="0"/>
          <a:lstStyle/>
          <a:p>
            <a:endParaRPr lang="fr-FR"/>
          </a:p>
        </p:txBody>
      </p:sp>
      <p:sp>
        <p:nvSpPr>
          <p:cNvPr id="6" name="Rectangle 3"/>
          <p:cNvSpPr>
            <a:spLocks noChangeArrowheads="1"/>
          </p:cNvSpPr>
          <p:nvPr/>
        </p:nvSpPr>
        <p:spPr bwMode="auto">
          <a:xfrm>
            <a:off x="0" y="71310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7030A0"/>
                </a:solidFill>
                <a:effectLst/>
                <a:latin typeface="cinnamon cake" pitchFamily="2" charset="0"/>
                <a:ea typeface="Calibri" pitchFamily="34" charset="0"/>
                <a:cs typeface="Times New Roman" pitchFamily="18" charset="0"/>
              </a:rPr>
              <a:t>Grammaire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ZoneTexte 33"/>
          <p:cNvSpPr txBox="1"/>
          <p:nvPr/>
        </p:nvSpPr>
        <p:spPr>
          <a:xfrm>
            <a:off x="2753984" y="1785938"/>
            <a:ext cx="2682394" cy="261610"/>
          </a:xfrm>
          <a:prstGeom prst="rect">
            <a:avLst/>
          </a:prstGeom>
          <a:noFill/>
        </p:spPr>
        <p:txBody>
          <a:bodyPr wrap="square" rtlCol="0">
            <a:spAutoFit/>
          </a:bodyPr>
          <a:lstStyle/>
          <a:p>
            <a:r>
              <a:rPr lang="fr-FR" sz="1100" dirty="0" smtClean="0">
                <a:latin typeface="Quicksand Book" panose="02070303000000060000" pitchFamily="18" charset="0"/>
              </a:rPr>
              <a:t>Complète par un, une ou des</a:t>
            </a:r>
            <a:endParaRPr lang="fr-FR" sz="1100" dirty="0">
              <a:latin typeface="Quicksand Book" panose="02070303000000060000" pitchFamily="18" charset="0"/>
            </a:endParaRPr>
          </a:p>
        </p:txBody>
      </p:sp>
      <p:sp>
        <p:nvSpPr>
          <p:cNvPr id="35" name="Ruban vers le bas 34"/>
          <p:cNvSpPr/>
          <p:nvPr/>
        </p:nvSpPr>
        <p:spPr>
          <a:xfrm>
            <a:off x="2011873" y="1547255"/>
            <a:ext cx="3877543" cy="58912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2011873" y="2195103"/>
            <a:ext cx="4692736" cy="1061829"/>
          </a:xfrm>
          <a:prstGeom prst="rect">
            <a:avLst/>
          </a:prstGeom>
          <a:noFill/>
          <a:ln>
            <a:solidFill>
              <a:schemeClr val="tx1"/>
            </a:solidFill>
          </a:ln>
        </p:spPr>
        <p:txBody>
          <a:bodyPr wrap="square" rtlCol="0">
            <a:spAutoFit/>
          </a:bodyPr>
          <a:lstStyle/>
          <a:p>
            <a:pPr>
              <a:lnSpc>
                <a:spcPct val="150000"/>
              </a:lnSpc>
            </a:pPr>
            <a:r>
              <a:rPr lang="fr-FR" sz="1400" dirty="0" smtClean="0">
                <a:latin typeface="Quicksand Book" pitchFamily="18" charset="0"/>
              </a:rPr>
              <a:t>____  dragon	____  renards</a:t>
            </a:r>
          </a:p>
          <a:p>
            <a:pPr>
              <a:lnSpc>
                <a:spcPct val="150000"/>
              </a:lnSpc>
            </a:pPr>
            <a:r>
              <a:rPr lang="fr-FR" sz="1400" dirty="0" smtClean="0">
                <a:latin typeface="Quicksand Book" pitchFamily="18" charset="0"/>
              </a:rPr>
              <a:t>____  monstres	____  voitures</a:t>
            </a:r>
          </a:p>
          <a:p>
            <a:pPr>
              <a:lnSpc>
                <a:spcPct val="150000"/>
              </a:lnSpc>
            </a:pPr>
            <a:r>
              <a:rPr lang="fr-FR" sz="1400" dirty="0" smtClean="0">
                <a:latin typeface="Quicksand Book" pitchFamily="18" charset="0"/>
              </a:rPr>
              <a:t>____  fusée	____  enfant</a:t>
            </a:r>
            <a:endParaRPr lang="fr-FR" sz="1400" dirty="0">
              <a:latin typeface="Quicksand Book" pitchFamily="18" charset="0"/>
            </a:endParaRPr>
          </a:p>
        </p:txBody>
      </p:sp>
      <p:sp>
        <p:nvSpPr>
          <p:cNvPr id="59" name="ZoneTexte 58"/>
          <p:cNvSpPr txBox="1"/>
          <p:nvPr/>
        </p:nvSpPr>
        <p:spPr>
          <a:xfrm>
            <a:off x="2017662" y="4164723"/>
            <a:ext cx="4697350" cy="1343381"/>
          </a:xfrm>
          <a:prstGeom prst="rect">
            <a:avLst/>
          </a:prstGeom>
          <a:noFill/>
          <a:ln>
            <a:solidFill>
              <a:schemeClr val="tx1"/>
            </a:solidFill>
          </a:ln>
        </p:spPr>
        <p:txBody>
          <a:bodyPr wrap="square" rtlCol="0">
            <a:spAutoFit/>
          </a:bodyPr>
          <a:lstStyle/>
          <a:p>
            <a:pPr>
              <a:lnSpc>
                <a:spcPct val="150000"/>
              </a:lnSpc>
            </a:pPr>
            <a:r>
              <a:rPr lang="fr-FR" sz="1400" dirty="0" smtClean="0">
                <a:latin typeface="Quicksand Book" pitchFamily="18" charset="0"/>
              </a:rPr>
              <a:t>Les enfant__ attaquent l’araignée__ . </a:t>
            </a:r>
          </a:p>
          <a:p>
            <a:pPr>
              <a:lnSpc>
                <a:spcPct val="150000"/>
              </a:lnSpc>
            </a:pPr>
            <a:r>
              <a:rPr lang="fr-FR" sz="1400" dirty="0" smtClean="0">
                <a:latin typeface="Quicksand Book" pitchFamily="18" charset="0"/>
              </a:rPr>
              <a:t>Une sirène__ chante des chanson__ .</a:t>
            </a:r>
          </a:p>
          <a:p>
            <a:pPr>
              <a:lnSpc>
                <a:spcPct val="150000"/>
              </a:lnSpc>
            </a:pPr>
            <a:r>
              <a:rPr lang="fr-FR" sz="1400" dirty="0" smtClean="0">
                <a:latin typeface="Quicksand Book" pitchFamily="18" charset="0"/>
              </a:rPr>
              <a:t>Ma sœur__ regarde la télévision__ et je joue avec mes jouet__ . Mange tes haricot__!</a:t>
            </a:r>
            <a:endParaRPr lang="fr-FR" sz="1400" dirty="0">
              <a:latin typeface="Quicksand Book" pitchFamily="18" charset="0"/>
            </a:endParaRPr>
          </a:p>
        </p:txBody>
      </p:sp>
      <p:grpSp>
        <p:nvGrpSpPr>
          <p:cNvPr id="9" name="Groupe 8"/>
          <p:cNvGrpSpPr/>
          <p:nvPr/>
        </p:nvGrpSpPr>
        <p:grpSpPr>
          <a:xfrm>
            <a:off x="114216" y="1956083"/>
            <a:ext cx="1733331" cy="1371401"/>
            <a:chOff x="160577" y="1369476"/>
            <a:chExt cx="1733331" cy="1371401"/>
          </a:xfrm>
        </p:grpSpPr>
        <p:grpSp>
          <p:nvGrpSpPr>
            <p:cNvPr id="72" name="Groupe 71"/>
            <p:cNvGrpSpPr/>
            <p:nvPr/>
          </p:nvGrpSpPr>
          <p:grpSpPr>
            <a:xfrm>
              <a:off x="160577" y="1369476"/>
              <a:ext cx="1733331" cy="1371401"/>
              <a:chOff x="0" y="0"/>
              <a:chExt cx="2271826" cy="1664701"/>
            </a:xfrm>
          </p:grpSpPr>
          <p:sp>
            <p:nvSpPr>
              <p:cNvPr id="76" name="Rectangle à coins arrondis 133"/>
              <p:cNvSpPr/>
              <p:nvPr/>
            </p:nvSpPr>
            <p:spPr>
              <a:xfrm>
                <a:off x="43544" y="0"/>
                <a:ext cx="2228282" cy="16647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7" name="Zone de texte 134"/>
              <p:cNvSpPr txBox="1"/>
              <p:nvPr/>
            </p:nvSpPr>
            <p:spPr>
              <a:xfrm>
                <a:off x="0" y="49798"/>
                <a:ext cx="2228283" cy="109188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7030A0"/>
                    </a:solidFill>
                    <a:latin typeface="cinnamon cake"/>
                    <a:ea typeface="Calibri"/>
                    <a:cs typeface="Times New Roman"/>
                  </a:rPr>
                  <a:t>G21</a:t>
                </a:r>
              </a:p>
              <a:p>
                <a:pPr algn="ctr">
                  <a:spcAft>
                    <a:spcPts val="0"/>
                  </a:spcAft>
                </a:pPr>
                <a:r>
                  <a:rPr lang="fr-FR" sz="1050" dirty="0">
                    <a:solidFill>
                      <a:srgbClr val="7030A0"/>
                    </a:solidFill>
                    <a:latin typeface="cinnamon cake"/>
                    <a:ea typeface="Calibri"/>
                    <a:cs typeface="Times New Roman"/>
                  </a:rPr>
                  <a:t>Je sais </a:t>
                </a:r>
                <a:r>
                  <a:rPr lang="fr-FR" sz="1050" dirty="0" smtClean="0">
                    <a:solidFill>
                      <a:srgbClr val="7030A0"/>
                    </a:solidFill>
                    <a:latin typeface="cinnamon cake"/>
                    <a:ea typeface="Calibri"/>
                    <a:cs typeface="Times New Roman"/>
                  </a:rPr>
                  <a:t>accorder le nom et </a:t>
                </a:r>
              </a:p>
              <a:p>
                <a:pPr>
                  <a:spcAft>
                    <a:spcPts val="0"/>
                  </a:spcAft>
                </a:pPr>
                <a:r>
                  <a:rPr lang="fr-FR" sz="1050" dirty="0">
                    <a:solidFill>
                      <a:srgbClr val="7030A0"/>
                    </a:solidFill>
                    <a:latin typeface="cinnamon cake"/>
                    <a:ea typeface="Calibri"/>
                    <a:cs typeface="Times New Roman"/>
                  </a:rPr>
                  <a:t> </a:t>
                </a:r>
                <a:r>
                  <a:rPr lang="fr-FR" sz="1050" dirty="0" smtClean="0">
                    <a:solidFill>
                      <a:srgbClr val="7030A0"/>
                    </a:solidFill>
                    <a:latin typeface="cinnamon cake"/>
                    <a:ea typeface="Calibri"/>
                    <a:cs typeface="Times New Roman"/>
                  </a:rPr>
                  <a:t>             Le déterminant 1</a:t>
                </a:r>
                <a:endParaRPr lang="fr-FR" sz="1050" dirty="0">
                  <a:solidFill>
                    <a:srgbClr val="7030A0"/>
                  </a:solidFill>
                  <a:latin typeface="cinnamon cake"/>
                  <a:ea typeface="Calibri"/>
                  <a:cs typeface="Times New Roman"/>
                </a:endParaRPr>
              </a:p>
            </p:txBody>
          </p:sp>
        </p:grpSp>
        <p:pic>
          <p:nvPicPr>
            <p:cNvPr id="42" name="Image 4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7535" y="2004686"/>
              <a:ext cx="533356" cy="487474"/>
            </a:xfrm>
            <a:prstGeom prst="rect">
              <a:avLst/>
            </a:prstGeom>
            <a:noFill/>
            <a:ln>
              <a:noFill/>
            </a:ln>
          </p:spPr>
        </p:pic>
        <p:grpSp>
          <p:nvGrpSpPr>
            <p:cNvPr id="45" name="Groupe 44"/>
            <p:cNvGrpSpPr/>
            <p:nvPr/>
          </p:nvGrpSpPr>
          <p:grpSpPr>
            <a:xfrm>
              <a:off x="291467" y="1848775"/>
              <a:ext cx="612561" cy="889007"/>
              <a:chOff x="-2391707" y="1940599"/>
              <a:chExt cx="612561" cy="889007"/>
            </a:xfrm>
          </p:grpSpPr>
          <p:pic>
            <p:nvPicPr>
              <p:cNvPr id="46" name="Image 45" descr="http://clesdelaclasse.fr/wp-content/uploads/2014/01/det-MASC-PLUR-sans-ombre.png"/>
              <p:cNvPicPr/>
              <p:nvPr/>
            </p:nvPicPr>
            <p:blipFill>
              <a:blip r:embed="rId3"/>
              <a:srcRect/>
              <a:stretch>
                <a:fillRect/>
              </a:stretch>
            </p:blipFill>
            <p:spPr>
              <a:xfrm>
                <a:off x="-2391707" y="2404927"/>
                <a:ext cx="612561" cy="424679"/>
              </a:xfrm>
              <a:prstGeom prst="rect">
                <a:avLst/>
              </a:prstGeom>
              <a:noFill/>
              <a:ln>
                <a:noFill/>
                <a:prstDash/>
              </a:ln>
            </p:spPr>
          </p:pic>
          <p:pic>
            <p:nvPicPr>
              <p:cNvPr id="47" name="Picture 4" descr="C:\Users\Julie\AppData\Local\Microsoft\Windows\Temporary Internet Files\Content.IE5\54IXOFI3\letter-146013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8946" y="1940599"/>
                <a:ext cx="164004" cy="2271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e 59"/>
            <p:cNvGrpSpPr/>
            <p:nvPr/>
          </p:nvGrpSpPr>
          <p:grpSpPr>
            <a:xfrm>
              <a:off x="1471139" y="2275375"/>
              <a:ext cx="366882" cy="443410"/>
              <a:chOff x="5852840" y="8367576"/>
              <a:chExt cx="366882" cy="443410"/>
            </a:xfrm>
          </p:grpSpPr>
          <p:pic>
            <p:nvPicPr>
              <p:cNvPr id="61" name="Image 60"/>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62" name="Image 6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grpSp>
        <p:nvGrpSpPr>
          <p:cNvPr id="8" name="Groupe 7"/>
          <p:cNvGrpSpPr/>
          <p:nvPr/>
        </p:nvGrpSpPr>
        <p:grpSpPr>
          <a:xfrm>
            <a:off x="129722" y="4042229"/>
            <a:ext cx="1828263" cy="1371401"/>
            <a:chOff x="129722" y="3776663"/>
            <a:chExt cx="1828263" cy="1371401"/>
          </a:xfrm>
        </p:grpSpPr>
        <p:sp>
          <p:nvSpPr>
            <p:cNvPr id="68" name="Rectangle à coins arrondis 112"/>
            <p:cNvSpPr/>
            <p:nvPr/>
          </p:nvSpPr>
          <p:spPr>
            <a:xfrm>
              <a:off x="199743" y="3776663"/>
              <a:ext cx="1694165" cy="13714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p>
              <a:endParaRPr lang="fr-FR" sz="1200"/>
            </a:p>
          </p:txBody>
        </p:sp>
        <p:sp>
          <p:nvSpPr>
            <p:cNvPr id="69" name="Zone de texte 113"/>
            <p:cNvSpPr txBox="1"/>
            <p:nvPr/>
          </p:nvSpPr>
          <p:spPr>
            <a:xfrm>
              <a:off x="129722" y="3787051"/>
              <a:ext cx="1828263" cy="1244359"/>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7030A0"/>
                  </a:solidFill>
                  <a:latin typeface="cinnamon cake"/>
                  <a:ea typeface="Calibri"/>
                  <a:cs typeface="Times New Roman"/>
                </a:rPr>
                <a:t>G21</a:t>
              </a:r>
              <a:endParaRPr lang="fr-FR" sz="1000" dirty="0">
                <a:solidFill>
                  <a:srgbClr val="7030A0"/>
                </a:solidFill>
                <a:latin typeface="cinnamon cake"/>
                <a:ea typeface="Calibri"/>
                <a:cs typeface="Times New Roman"/>
              </a:endParaRPr>
            </a:p>
            <a:p>
              <a:pPr algn="ctr">
                <a:spcAft>
                  <a:spcPts val="0"/>
                </a:spcAft>
              </a:pPr>
              <a:r>
                <a:rPr lang="fr-FR" sz="1000" dirty="0">
                  <a:solidFill>
                    <a:srgbClr val="7030A0"/>
                  </a:solidFill>
                  <a:latin typeface="cinnamon cake"/>
                  <a:ea typeface="Calibri"/>
                  <a:cs typeface="Times New Roman"/>
                </a:rPr>
                <a:t>Je sais accorder le nom et </a:t>
              </a:r>
            </a:p>
            <a:p>
              <a:pPr>
                <a:spcAft>
                  <a:spcPts val="0"/>
                </a:spcAft>
              </a:pPr>
              <a:r>
                <a:rPr lang="fr-FR" sz="1000" dirty="0">
                  <a:solidFill>
                    <a:srgbClr val="7030A0"/>
                  </a:solidFill>
                  <a:latin typeface="cinnamon cake"/>
                  <a:ea typeface="Calibri"/>
                  <a:cs typeface="Times New Roman"/>
                </a:rPr>
                <a:t>              Le déterminant </a:t>
              </a:r>
              <a:r>
                <a:rPr lang="fr-FR" sz="1000" dirty="0" smtClean="0">
                  <a:solidFill>
                    <a:srgbClr val="7030A0"/>
                  </a:solidFill>
                  <a:latin typeface="cinnamon cake"/>
                  <a:ea typeface="Calibri"/>
                  <a:cs typeface="Times New Roman"/>
                </a:rPr>
                <a:t>2</a:t>
              </a:r>
              <a:endParaRPr lang="fr-FR" sz="1000" dirty="0">
                <a:solidFill>
                  <a:srgbClr val="7030A0"/>
                </a:solidFill>
                <a:latin typeface="cinnamon cake"/>
                <a:ea typeface="Calibri"/>
                <a:cs typeface="Times New Roman"/>
              </a:endParaRPr>
            </a:p>
            <a:p>
              <a:pPr indent="449580">
                <a:lnSpc>
                  <a:spcPct val="115000"/>
                </a:lnSpc>
                <a:spcAft>
                  <a:spcPts val="0"/>
                </a:spcAft>
              </a:pPr>
              <a:r>
                <a:rPr lang="fr-FR" sz="1200" dirty="0">
                  <a:solidFill>
                    <a:srgbClr val="7030A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p:txBody>
        </p:sp>
        <p:pic>
          <p:nvPicPr>
            <p:cNvPr id="63" name="Image 62"/>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45018" y="4405580"/>
              <a:ext cx="533356" cy="487474"/>
            </a:xfrm>
            <a:prstGeom prst="rect">
              <a:avLst/>
            </a:prstGeom>
            <a:noFill/>
            <a:ln>
              <a:noFill/>
            </a:ln>
          </p:spPr>
        </p:pic>
        <p:grpSp>
          <p:nvGrpSpPr>
            <p:cNvPr id="64" name="Groupe 63"/>
            <p:cNvGrpSpPr/>
            <p:nvPr/>
          </p:nvGrpSpPr>
          <p:grpSpPr>
            <a:xfrm>
              <a:off x="308950" y="4249669"/>
              <a:ext cx="612561" cy="889007"/>
              <a:chOff x="-2391707" y="1940599"/>
              <a:chExt cx="612561" cy="889007"/>
            </a:xfrm>
          </p:grpSpPr>
          <p:pic>
            <p:nvPicPr>
              <p:cNvPr id="65" name="Image 64" descr="http://clesdelaclasse.fr/wp-content/uploads/2014/01/det-MASC-PLUR-sans-ombre.png"/>
              <p:cNvPicPr/>
              <p:nvPr/>
            </p:nvPicPr>
            <p:blipFill>
              <a:blip r:embed="rId3"/>
              <a:srcRect/>
              <a:stretch>
                <a:fillRect/>
              </a:stretch>
            </p:blipFill>
            <p:spPr>
              <a:xfrm>
                <a:off x="-2391707" y="2404927"/>
                <a:ext cx="612561" cy="424679"/>
              </a:xfrm>
              <a:prstGeom prst="rect">
                <a:avLst/>
              </a:prstGeom>
              <a:noFill/>
              <a:ln>
                <a:noFill/>
                <a:prstDash/>
              </a:ln>
            </p:spPr>
          </p:pic>
          <p:pic>
            <p:nvPicPr>
              <p:cNvPr id="66" name="Picture 4" descr="C:\Users\Julie\AppData\Local\Microsoft\Windows\Temporary Internet Files\Content.IE5\54IXOFI3\letter-146013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8946" y="1940599"/>
                <a:ext cx="164004" cy="22719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7" name="ZoneTexte 66"/>
          <p:cNvSpPr txBox="1"/>
          <p:nvPr/>
        </p:nvSpPr>
        <p:spPr>
          <a:xfrm>
            <a:off x="2753984" y="3755558"/>
            <a:ext cx="2682394" cy="261610"/>
          </a:xfrm>
          <a:prstGeom prst="rect">
            <a:avLst/>
          </a:prstGeom>
          <a:noFill/>
        </p:spPr>
        <p:txBody>
          <a:bodyPr wrap="square" rtlCol="0">
            <a:spAutoFit/>
          </a:bodyPr>
          <a:lstStyle/>
          <a:p>
            <a:r>
              <a:rPr lang="fr-FR" sz="1100" dirty="0" smtClean="0">
                <a:latin typeface="Quicksand Book" panose="02070303000000060000" pitchFamily="18" charset="0"/>
              </a:rPr>
              <a:t>Mets un –s- lorsqu’il y en a besoin.</a:t>
            </a:r>
            <a:endParaRPr lang="fr-FR" sz="1100" dirty="0">
              <a:latin typeface="Quicksand Book" panose="02070303000000060000" pitchFamily="18" charset="0"/>
            </a:endParaRPr>
          </a:p>
        </p:txBody>
      </p:sp>
      <p:sp>
        <p:nvSpPr>
          <p:cNvPr id="73" name="Ruban vers le bas 72"/>
          <p:cNvSpPr/>
          <p:nvPr/>
        </p:nvSpPr>
        <p:spPr>
          <a:xfrm>
            <a:off x="2011873" y="3516875"/>
            <a:ext cx="3877543" cy="58912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a:off x="2017662" y="6429107"/>
            <a:ext cx="4697350" cy="2031325"/>
          </a:xfrm>
          <a:prstGeom prst="rect">
            <a:avLst/>
          </a:prstGeom>
          <a:noFill/>
          <a:ln>
            <a:solidFill>
              <a:schemeClr val="tx1"/>
            </a:solidFill>
          </a:ln>
        </p:spPr>
        <p:txBody>
          <a:bodyPr wrap="square" rtlCol="0">
            <a:spAutoFit/>
          </a:bodyPr>
          <a:lstStyle/>
          <a:p>
            <a:pPr>
              <a:lnSpc>
                <a:spcPct val="150000"/>
              </a:lnSpc>
            </a:pPr>
            <a:r>
              <a:rPr lang="fr-FR" sz="1400" dirty="0" smtClean="0">
                <a:latin typeface="Quicksand Book" pitchFamily="18" charset="0"/>
              </a:rPr>
              <a:t>Les grand__ navire__ partent sur l’océan bleu__. </a:t>
            </a:r>
          </a:p>
          <a:p>
            <a:pPr>
              <a:lnSpc>
                <a:spcPct val="150000"/>
              </a:lnSpc>
            </a:pPr>
            <a:r>
              <a:rPr lang="fr-FR" sz="1400" dirty="0" smtClean="0">
                <a:latin typeface="Quicksand Book" pitchFamily="18" charset="0"/>
              </a:rPr>
              <a:t>Les monstre__ terrifiant__ mangent une petite__ carotte__ .</a:t>
            </a:r>
          </a:p>
          <a:p>
            <a:pPr>
              <a:lnSpc>
                <a:spcPct val="150000"/>
              </a:lnSpc>
            </a:pPr>
            <a:r>
              <a:rPr lang="fr-FR" sz="1400" dirty="0" smtClean="0">
                <a:latin typeface="Quicksand Book" pitchFamily="18" charset="0"/>
              </a:rPr>
              <a:t>Ce livre__ passionnant__ raconte les aventure__ extraordinaire__ de deux jeune__  enfant__ téméraire__.</a:t>
            </a:r>
            <a:endParaRPr lang="fr-FR" sz="1400" dirty="0">
              <a:latin typeface="Quicksand Book" pitchFamily="18" charset="0"/>
            </a:endParaRPr>
          </a:p>
        </p:txBody>
      </p:sp>
      <p:sp>
        <p:nvSpPr>
          <p:cNvPr id="75" name="Rectangle à coins arrondis 112"/>
          <p:cNvSpPr/>
          <p:nvPr/>
        </p:nvSpPr>
        <p:spPr>
          <a:xfrm>
            <a:off x="190585" y="6735853"/>
            <a:ext cx="1694165" cy="145672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p>
            <a:endParaRPr lang="fr-FR" sz="1200"/>
          </a:p>
        </p:txBody>
      </p:sp>
      <p:sp>
        <p:nvSpPr>
          <p:cNvPr id="84" name="Zone de texte 113"/>
          <p:cNvSpPr txBox="1"/>
          <p:nvPr/>
        </p:nvSpPr>
        <p:spPr>
          <a:xfrm>
            <a:off x="99458" y="6726465"/>
            <a:ext cx="1828263" cy="1244359"/>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7030A0"/>
                </a:solidFill>
                <a:latin typeface="cinnamon cake"/>
                <a:ea typeface="Calibri"/>
                <a:cs typeface="Times New Roman"/>
              </a:rPr>
              <a:t>G22</a:t>
            </a:r>
            <a:endParaRPr lang="fr-FR" sz="1000" dirty="0">
              <a:solidFill>
                <a:srgbClr val="7030A0"/>
              </a:solidFill>
              <a:latin typeface="cinnamon cake"/>
              <a:ea typeface="Calibri"/>
              <a:cs typeface="Times New Roman"/>
            </a:endParaRPr>
          </a:p>
          <a:p>
            <a:pPr algn="ctr">
              <a:spcAft>
                <a:spcPts val="0"/>
              </a:spcAft>
            </a:pPr>
            <a:r>
              <a:rPr lang="fr-FR" sz="1000" dirty="0">
                <a:solidFill>
                  <a:srgbClr val="7030A0"/>
                </a:solidFill>
                <a:latin typeface="cinnamon cake"/>
                <a:ea typeface="Calibri"/>
                <a:cs typeface="Times New Roman"/>
              </a:rPr>
              <a:t>Je sais accorder le </a:t>
            </a:r>
            <a:r>
              <a:rPr lang="fr-FR" sz="1000" dirty="0" smtClean="0">
                <a:solidFill>
                  <a:srgbClr val="7030A0"/>
                </a:solidFill>
                <a:latin typeface="cinnamon cake"/>
                <a:ea typeface="Calibri"/>
                <a:cs typeface="Times New Roman"/>
              </a:rPr>
              <a:t>nom, </a:t>
            </a:r>
            <a:endParaRPr lang="fr-FR" sz="1000" dirty="0">
              <a:solidFill>
                <a:srgbClr val="7030A0"/>
              </a:solidFill>
              <a:latin typeface="cinnamon cake"/>
              <a:ea typeface="Calibri"/>
              <a:cs typeface="Times New Roman"/>
            </a:endParaRPr>
          </a:p>
          <a:p>
            <a:pPr algn="ctr">
              <a:spcAft>
                <a:spcPts val="0"/>
              </a:spcAft>
            </a:pPr>
            <a:r>
              <a:rPr lang="fr-FR" sz="1000" dirty="0">
                <a:solidFill>
                  <a:srgbClr val="7030A0"/>
                </a:solidFill>
                <a:latin typeface="cinnamon cake"/>
                <a:ea typeface="Calibri"/>
                <a:cs typeface="Times New Roman"/>
              </a:rPr>
              <a:t>              </a:t>
            </a:r>
            <a:r>
              <a:rPr lang="fr-FR" sz="1000" dirty="0" smtClean="0">
                <a:solidFill>
                  <a:srgbClr val="7030A0"/>
                </a:solidFill>
                <a:latin typeface="cinnamon cake"/>
                <a:ea typeface="Calibri"/>
                <a:cs typeface="Times New Roman"/>
              </a:rPr>
              <a:t>le déterminant et </a:t>
            </a:r>
          </a:p>
          <a:p>
            <a:pPr algn="ctr">
              <a:spcAft>
                <a:spcPts val="0"/>
              </a:spcAft>
            </a:pPr>
            <a:r>
              <a:rPr lang="fr-FR" sz="1000" dirty="0">
                <a:solidFill>
                  <a:srgbClr val="7030A0"/>
                </a:solidFill>
                <a:latin typeface="cinnamon cake"/>
                <a:ea typeface="Calibri"/>
                <a:cs typeface="Times New Roman"/>
              </a:rPr>
              <a:t> </a:t>
            </a:r>
            <a:r>
              <a:rPr lang="fr-FR" sz="1000" dirty="0" smtClean="0">
                <a:solidFill>
                  <a:srgbClr val="7030A0"/>
                </a:solidFill>
                <a:latin typeface="cinnamon cake"/>
                <a:ea typeface="Calibri"/>
                <a:cs typeface="Times New Roman"/>
              </a:rPr>
              <a:t>         l’adjectif (nombre)</a:t>
            </a:r>
            <a:endParaRPr lang="fr-FR" sz="1000" dirty="0">
              <a:solidFill>
                <a:srgbClr val="7030A0"/>
              </a:solidFill>
              <a:latin typeface="cinnamon cake"/>
              <a:ea typeface="Calibri"/>
              <a:cs typeface="Times New Roman"/>
            </a:endParaRPr>
          </a:p>
          <a:p>
            <a:pPr algn="ctr">
              <a:lnSpc>
                <a:spcPct val="115000"/>
              </a:lnSpc>
              <a:spcAft>
                <a:spcPts val="0"/>
              </a:spcAft>
            </a:pPr>
            <a:r>
              <a:rPr lang="fr-FR" sz="1200" dirty="0">
                <a:solidFill>
                  <a:srgbClr val="7030A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p:txBody>
      </p:sp>
      <p:grpSp>
        <p:nvGrpSpPr>
          <p:cNvPr id="85" name="Groupe 84"/>
          <p:cNvGrpSpPr/>
          <p:nvPr/>
        </p:nvGrpSpPr>
        <p:grpSpPr>
          <a:xfrm>
            <a:off x="234844" y="7236973"/>
            <a:ext cx="636369" cy="955609"/>
            <a:chOff x="205370" y="7288801"/>
            <a:chExt cx="636369" cy="955609"/>
          </a:xfrm>
        </p:grpSpPr>
        <p:grpSp>
          <p:nvGrpSpPr>
            <p:cNvPr id="86" name="Groupe 85"/>
            <p:cNvGrpSpPr/>
            <p:nvPr/>
          </p:nvGrpSpPr>
          <p:grpSpPr>
            <a:xfrm>
              <a:off x="208532" y="7288801"/>
              <a:ext cx="633207" cy="737150"/>
              <a:chOff x="208532" y="7288801"/>
              <a:chExt cx="633207" cy="737150"/>
            </a:xfrm>
          </p:grpSpPr>
          <p:pic>
            <p:nvPicPr>
              <p:cNvPr id="93" name="Image 92"/>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62435" y="7546648"/>
                <a:ext cx="488481" cy="470126"/>
              </a:xfrm>
              <a:prstGeom prst="rect">
                <a:avLst/>
              </a:prstGeom>
              <a:noFill/>
              <a:ln>
                <a:noFill/>
              </a:ln>
            </p:spPr>
          </p:pic>
          <p:pic>
            <p:nvPicPr>
              <p:cNvPr id="94" name="Image 93"/>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532" y="7365001"/>
                <a:ext cx="570281" cy="344939"/>
              </a:xfrm>
              <a:prstGeom prst="rect">
                <a:avLst/>
              </a:prstGeom>
              <a:noFill/>
              <a:ln>
                <a:noFill/>
              </a:ln>
            </p:spPr>
          </p:pic>
          <p:pic>
            <p:nvPicPr>
              <p:cNvPr id="95" name="Picture 4" descr="C:\Users\Julie\AppData\Local\Microsoft\Windows\Temporary Internet Files\Content.IE5\54IXOFI3\letter-146013_64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flipV="1">
                <a:off x="399413" y="7288801"/>
                <a:ext cx="110014" cy="1524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C:\Users\Julie\AppData\Local\Microsoft\Windows\Temporary Internet Files\Content.IE5\54IXOFI3\letter-146013_64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flipV="1">
                <a:off x="438666" y="7468610"/>
                <a:ext cx="110014" cy="152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e 86"/>
            <p:cNvGrpSpPr/>
            <p:nvPr/>
          </p:nvGrpSpPr>
          <p:grpSpPr>
            <a:xfrm>
              <a:off x="205370" y="7463031"/>
              <a:ext cx="612561" cy="781379"/>
              <a:chOff x="205370" y="3430583"/>
              <a:chExt cx="612561" cy="781379"/>
            </a:xfrm>
          </p:grpSpPr>
          <p:pic>
            <p:nvPicPr>
              <p:cNvPr id="91" name="Image 90" descr="http://clesdelaclasse.fr/wp-content/uploads/2014/01/det-MASC-PLUR-sans-ombre.png"/>
              <p:cNvPicPr/>
              <p:nvPr/>
            </p:nvPicPr>
            <p:blipFill>
              <a:blip r:embed="rId3"/>
              <a:srcRect/>
              <a:stretch>
                <a:fillRect/>
              </a:stretch>
            </p:blipFill>
            <p:spPr>
              <a:xfrm>
                <a:off x="205370" y="3787283"/>
                <a:ext cx="612561" cy="424679"/>
              </a:xfrm>
              <a:prstGeom prst="rect">
                <a:avLst/>
              </a:prstGeom>
              <a:noFill/>
              <a:ln>
                <a:noFill/>
                <a:prstDash/>
              </a:ln>
            </p:spPr>
          </p:pic>
          <p:pic>
            <p:nvPicPr>
              <p:cNvPr id="92" name="Picture 4" descr="C:\Users\Julie\AppData\Local\Microsoft\Windows\Temporary Internet Files\Content.IE5\54IXOFI3\letter-146013_64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480" y="3430583"/>
                <a:ext cx="112200" cy="15542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97" name="Image 96"/>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5102277"/>
            <a:ext cx="248917" cy="248108"/>
          </a:xfrm>
          <a:prstGeom prst="rect">
            <a:avLst/>
          </a:prstGeom>
        </p:spPr>
      </p:pic>
      <p:pic>
        <p:nvPicPr>
          <p:cNvPr id="98" name="Image 97"/>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4906975"/>
            <a:ext cx="248917" cy="248108"/>
          </a:xfrm>
          <a:prstGeom prst="rect">
            <a:avLst/>
          </a:prstGeom>
        </p:spPr>
      </p:pic>
      <p:sp>
        <p:nvSpPr>
          <p:cNvPr id="101" name="ZoneTexte 100"/>
          <p:cNvSpPr txBox="1"/>
          <p:nvPr/>
        </p:nvSpPr>
        <p:spPr>
          <a:xfrm>
            <a:off x="2760458" y="6034819"/>
            <a:ext cx="2682394" cy="261610"/>
          </a:xfrm>
          <a:prstGeom prst="rect">
            <a:avLst/>
          </a:prstGeom>
          <a:noFill/>
        </p:spPr>
        <p:txBody>
          <a:bodyPr wrap="square" rtlCol="0">
            <a:spAutoFit/>
          </a:bodyPr>
          <a:lstStyle/>
          <a:p>
            <a:r>
              <a:rPr lang="fr-FR" sz="1100" dirty="0" smtClean="0">
                <a:latin typeface="Quicksand Book" panose="02070303000000060000" pitchFamily="18" charset="0"/>
              </a:rPr>
              <a:t>Mets un –s- lorsqu’il y en a besoin.</a:t>
            </a:r>
            <a:endParaRPr lang="fr-FR" sz="1100" dirty="0">
              <a:latin typeface="Quicksand Book" panose="02070303000000060000" pitchFamily="18" charset="0"/>
            </a:endParaRPr>
          </a:p>
        </p:txBody>
      </p:sp>
      <p:sp>
        <p:nvSpPr>
          <p:cNvPr id="102" name="Ruban vers le bas 101"/>
          <p:cNvSpPr/>
          <p:nvPr/>
        </p:nvSpPr>
        <p:spPr>
          <a:xfrm>
            <a:off x="2018347" y="5796136"/>
            <a:ext cx="3877543" cy="58912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3" name="Groupe 102"/>
          <p:cNvGrpSpPr/>
          <p:nvPr/>
        </p:nvGrpSpPr>
        <p:grpSpPr>
          <a:xfrm>
            <a:off x="1486220" y="7536052"/>
            <a:ext cx="366882" cy="647933"/>
            <a:chOff x="5852840" y="8163053"/>
            <a:chExt cx="366882" cy="647933"/>
          </a:xfrm>
        </p:grpSpPr>
        <p:pic>
          <p:nvPicPr>
            <p:cNvPr id="104" name="Image 103"/>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05" name="Image 104"/>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106" name="Image 105"/>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0" name="Espace réservé du numéro de diapositive 9"/>
          <p:cNvSpPr>
            <a:spLocks noGrp="1"/>
          </p:cNvSpPr>
          <p:nvPr>
            <p:ph type="sldNum" sz="quarter" idx="12"/>
          </p:nvPr>
        </p:nvSpPr>
        <p:spPr/>
        <p:txBody>
          <a:bodyPr/>
          <a:lstStyle/>
          <a:p>
            <a:fld id="{1473093C-0CA7-4B79-A746-F5F6C1908E8F}" type="slidenum">
              <a:rPr lang="fr-FR" smtClean="0"/>
              <a:t>41</a:t>
            </a:fld>
            <a:endParaRPr lang="fr-FR"/>
          </a:p>
        </p:txBody>
      </p:sp>
    </p:spTree>
    <p:extLst>
      <p:ext uri="{BB962C8B-B14F-4D97-AF65-F5344CB8AC3E}">
        <p14:creationId xmlns:p14="http://schemas.microsoft.com/office/powerpoint/2010/main" val="408018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à coins arrondis 1"/>
          <p:cNvSpPr/>
          <p:nvPr/>
        </p:nvSpPr>
        <p:spPr>
          <a:xfrm>
            <a:off x="223837" y="29908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custDash>
              <a:ds d="299961" sp="299961"/>
              <a:ds d="100000" sp="299961"/>
            </a:custDash>
          </a:ln>
        </p:spPr>
        <p:txBody>
          <a:bodyPr lIns="0" tIns="0" rIns="0" bIns="0"/>
          <a:lstStyle/>
          <a:p>
            <a:endParaRPr lang="fr-FR"/>
          </a:p>
        </p:txBody>
      </p:sp>
      <p:sp>
        <p:nvSpPr>
          <p:cNvPr id="6" name="Rectangle 3"/>
          <p:cNvSpPr>
            <a:spLocks noChangeArrowheads="1"/>
          </p:cNvSpPr>
          <p:nvPr/>
        </p:nvSpPr>
        <p:spPr bwMode="auto">
          <a:xfrm>
            <a:off x="0" y="71310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7030A0"/>
                </a:solidFill>
                <a:effectLst/>
                <a:latin typeface="cinnamon cake" pitchFamily="2" charset="0"/>
                <a:ea typeface="Calibri" pitchFamily="34" charset="0"/>
                <a:cs typeface="Times New Roman" pitchFamily="18" charset="0"/>
              </a:rPr>
              <a:t>Grammaire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ZoneTexte 58"/>
          <p:cNvSpPr txBox="1"/>
          <p:nvPr/>
        </p:nvSpPr>
        <p:spPr>
          <a:xfrm>
            <a:off x="1956802" y="2359784"/>
            <a:ext cx="4697350" cy="1708160"/>
          </a:xfrm>
          <a:prstGeom prst="rect">
            <a:avLst/>
          </a:prstGeom>
          <a:noFill/>
          <a:ln>
            <a:solidFill>
              <a:schemeClr val="tx1"/>
            </a:solidFill>
          </a:ln>
        </p:spPr>
        <p:txBody>
          <a:bodyPr wrap="square" rtlCol="0">
            <a:spAutoFit/>
          </a:bodyPr>
          <a:lstStyle/>
          <a:p>
            <a:pPr>
              <a:lnSpc>
                <a:spcPct val="150000"/>
              </a:lnSpc>
            </a:pPr>
            <a:r>
              <a:rPr lang="fr-FR" sz="1400" dirty="0" smtClean="0">
                <a:latin typeface="Quicksand Book" pitchFamily="18" charset="0"/>
              </a:rPr>
              <a:t>Une fé</a:t>
            </a:r>
            <a:r>
              <a:rPr lang="fr-FR" sz="1400" dirty="0">
                <a:latin typeface="Quicksand Book" pitchFamily="18" charset="0"/>
              </a:rPr>
              <a:t>e</a:t>
            </a:r>
            <a:r>
              <a:rPr lang="fr-FR" sz="1400" dirty="0" smtClean="0">
                <a:latin typeface="Quicksand Book" pitchFamily="18" charset="0"/>
              </a:rPr>
              <a:t> </a:t>
            </a:r>
            <a:r>
              <a:rPr lang="fr-FR" sz="1400" dirty="0" err="1" smtClean="0">
                <a:latin typeface="Quicksand Book" pitchFamily="18" charset="0"/>
              </a:rPr>
              <a:t>mystérieu</a:t>
            </a:r>
            <a:r>
              <a:rPr lang="fr-FR" sz="1400" dirty="0" smtClean="0">
                <a:latin typeface="Quicksand Book" pitchFamily="18" charset="0"/>
              </a:rPr>
              <a:t>_____ découvre une bague bleu___. Un ogre fier___ dévore une </a:t>
            </a:r>
            <a:r>
              <a:rPr lang="fr-FR" sz="1400" dirty="0" err="1" smtClean="0">
                <a:latin typeface="Quicksand Book" pitchFamily="18" charset="0"/>
              </a:rPr>
              <a:t>délicieu</a:t>
            </a:r>
            <a:r>
              <a:rPr lang="fr-FR" sz="1400" dirty="0" smtClean="0">
                <a:latin typeface="Quicksand Book" pitchFamily="18" charset="0"/>
              </a:rPr>
              <a:t>____ tartine. Mon chat malin___ guette une souris gris___. Mets ton écharpe violet___!  Viens dans la piscine, l’eau est bon____!</a:t>
            </a:r>
            <a:endParaRPr lang="fr-FR" sz="1400" dirty="0">
              <a:latin typeface="Quicksand Book" pitchFamily="18" charset="0"/>
            </a:endParaRPr>
          </a:p>
        </p:txBody>
      </p:sp>
      <p:grpSp>
        <p:nvGrpSpPr>
          <p:cNvPr id="72" name="Groupe 71"/>
          <p:cNvGrpSpPr/>
          <p:nvPr/>
        </p:nvGrpSpPr>
        <p:grpSpPr>
          <a:xfrm>
            <a:off x="144633" y="2418134"/>
            <a:ext cx="1730374" cy="1431218"/>
            <a:chOff x="3876" y="-72610"/>
            <a:chExt cx="2267950" cy="1737311"/>
          </a:xfrm>
        </p:grpSpPr>
        <p:sp>
          <p:nvSpPr>
            <p:cNvPr id="76" name="Rectangle à coins arrondis 133"/>
            <p:cNvSpPr/>
            <p:nvPr/>
          </p:nvSpPr>
          <p:spPr>
            <a:xfrm>
              <a:off x="43544" y="0"/>
              <a:ext cx="2228282" cy="16647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7" name="Zone de texte 134"/>
            <p:cNvSpPr txBox="1"/>
            <p:nvPr/>
          </p:nvSpPr>
          <p:spPr>
            <a:xfrm>
              <a:off x="3876" y="-72610"/>
              <a:ext cx="2228283" cy="109188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7030A0"/>
                  </a:solidFill>
                  <a:latin typeface="cinnamon cake"/>
                  <a:ea typeface="Calibri"/>
                  <a:cs typeface="Times New Roman"/>
                </a:rPr>
                <a:t>G23</a:t>
              </a:r>
            </a:p>
            <a:p>
              <a:pPr algn="ctr">
                <a:spcAft>
                  <a:spcPts val="0"/>
                </a:spcAft>
              </a:pPr>
              <a:r>
                <a:rPr lang="fr-FR" sz="1050" dirty="0">
                  <a:solidFill>
                    <a:srgbClr val="7030A0"/>
                  </a:solidFill>
                  <a:latin typeface="cinnamon cake"/>
                  <a:ea typeface="Calibri"/>
                  <a:cs typeface="Times New Roman"/>
                </a:rPr>
                <a:t>Je sais accorder le nom, </a:t>
              </a:r>
            </a:p>
            <a:p>
              <a:pPr algn="ctr">
                <a:spcAft>
                  <a:spcPts val="0"/>
                </a:spcAft>
              </a:pPr>
              <a:r>
                <a:rPr lang="fr-FR" sz="1050" dirty="0">
                  <a:solidFill>
                    <a:srgbClr val="7030A0"/>
                  </a:solidFill>
                  <a:latin typeface="cinnamon cake"/>
                  <a:ea typeface="Calibri"/>
                  <a:cs typeface="Times New Roman"/>
                </a:rPr>
                <a:t>              le déterminant et </a:t>
              </a:r>
            </a:p>
            <a:p>
              <a:pPr algn="ctr">
                <a:spcAft>
                  <a:spcPts val="0"/>
                </a:spcAft>
              </a:pPr>
              <a:r>
                <a:rPr lang="fr-FR" sz="1050" dirty="0" smtClean="0">
                  <a:solidFill>
                    <a:srgbClr val="7030A0"/>
                  </a:solidFill>
                  <a:latin typeface="cinnamon cake"/>
                  <a:ea typeface="Calibri"/>
                  <a:cs typeface="Times New Roman"/>
                </a:rPr>
                <a:t>                 </a:t>
              </a:r>
              <a:r>
                <a:rPr lang="fr-FR" sz="1050" dirty="0">
                  <a:solidFill>
                    <a:srgbClr val="7030A0"/>
                  </a:solidFill>
                  <a:latin typeface="cinnamon cake"/>
                  <a:ea typeface="Calibri"/>
                  <a:cs typeface="Times New Roman"/>
                </a:rPr>
                <a:t>l’adjectif </a:t>
              </a:r>
              <a:r>
                <a:rPr lang="fr-FR" sz="1050" dirty="0" smtClean="0">
                  <a:solidFill>
                    <a:srgbClr val="7030A0"/>
                  </a:solidFill>
                  <a:latin typeface="cinnamon cake"/>
                  <a:ea typeface="Calibri"/>
                  <a:cs typeface="Times New Roman"/>
                </a:rPr>
                <a:t>(genre)</a:t>
              </a:r>
              <a:endParaRPr lang="fr-FR" sz="1050" dirty="0">
                <a:solidFill>
                  <a:srgbClr val="7030A0"/>
                </a:solidFill>
                <a:latin typeface="cinnamon cake"/>
                <a:ea typeface="Calibri"/>
                <a:cs typeface="Times New Roman"/>
              </a:endParaRPr>
            </a:p>
          </p:txBody>
        </p:sp>
      </p:grpSp>
      <p:grpSp>
        <p:nvGrpSpPr>
          <p:cNvPr id="8" name="Groupe 7"/>
          <p:cNvGrpSpPr/>
          <p:nvPr/>
        </p:nvGrpSpPr>
        <p:grpSpPr>
          <a:xfrm>
            <a:off x="128539" y="5864895"/>
            <a:ext cx="1828263" cy="1371401"/>
            <a:chOff x="129722" y="3776663"/>
            <a:chExt cx="1828263" cy="1371401"/>
          </a:xfrm>
        </p:grpSpPr>
        <p:sp>
          <p:nvSpPr>
            <p:cNvPr id="68" name="Rectangle à coins arrondis 112"/>
            <p:cNvSpPr/>
            <p:nvPr/>
          </p:nvSpPr>
          <p:spPr>
            <a:xfrm>
              <a:off x="199743" y="3776663"/>
              <a:ext cx="1694165" cy="13714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p>
              <a:endParaRPr lang="fr-FR" sz="1200"/>
            </a:p>
          </p:txBody>
        </p:sp>
        <p:sp>
          <p:nvSpPr>
            <p:cNvPr id="69" name="Zone de texte 113"/>
            <p:cNvSpPr txBox="1"/>
            <p:nvPr/>
          </p:nvSpPr>
          <p:spPr>
            <a:xfrm>
              <a:off x="129722" y="3787051"/>
              <a:ext cx="1828263" cy="1244359"/>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7030A0"/>
                  </a:solidFill>
                  <a:latin typeface="cinnamon cake"/>
                  <a:ea typeface="Calibri"/>
                  <a:cs typeface="Times New Roman"/>
                </a:rPr>
                <a:t>G24</a:t>
              </a:r>
              <a:endParaRPr lang="fr-FR" sz="1000" dirty="0">
                <a:solidFill>
                  <a:srgbClr val="7030A0"/>
                </a:solidFill>
                <a:latin typeface="cinnamon cake"/>
                <a:ea typeface="Calibri"/>
                <a:cs typeface="Times New Roman"/>
              </a:endParaRPr>
            </a:p>
            <a:p>
              <a:pPr algn="ctr">
                <a:spcAft>
                  <a:spcPts val="0"/>
                </a:spcAft>
              </a:pPr>
              <a:r>
                <a:rPr lang="fr-FR" sz="1000" dirty="0">
                  <a:solidFill>
                    <a:srgbClr val="7030A0"/>
                  </a:solidFill>
                  <a:latin typeface="cinnamon cake"/>
                  <a:ea typeface="Calibri"/>
                  <a:cs typeface="Times New Roman"/>
                </a:rPr>
                <a:t>Je </a:t>
              </a:r>
              <a:r>
                <a:rPr lang="fr-FR" sz="1000" dirty="0" smtClean="0">
                  <a:solidFill>
                    <a:srgbClr val="7030A0"/>
                  </a:solidFill>
                  <a:latin typeface="cinnamon cake"/>
                  <a:ea typeface="Calibri"/>
                  <a:cs typeface="Times New Roman"/>
                </a:rPr>
                <a:t>sais mettre un nom au féminin.</a:t>
              </a:r>
              <a:r>
                <a:rPr lang="fr-FR" sz="1200" dirty="0">
                  <a:solidFill>
                    <a:srgbClr val="7030A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p:txBody>
        </p:sp>
        <p:pic>
          <p:nvPicPr>
            <p:cNvPr id="63" name="Image 62"/>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7626" y="4542292"/>
              <a:ext cx="460481" cy="394020"/>
            </a:xfrm>
            <a:prstGeom prst="rect">
              <a:avLst/>
            </a:prstGeom>
            <a:noFill/>
            <a:ln>
              <a:noFill/>
            </a:ln>
          </p:spPr>
        </p:pic>
      </p:grpSp>
      <p:sp>
        <p:nvSpPr>
          <p:cNvPr id="67" name="ZoneTexte 66"/>
          <p:cNvSpPr txBox="1"/>
          <p:nvPr/>
        </p:nvSpPr>
        <p:spPr>
          <a:xfrm>
            <a:off x="2554376" y="1872400"/>
            <a:ext cx="2682394" cy="261610"/>
          </a:xfrm>
          <a:prstGeom prst="rect">
            <a:avLst/>
          </a:prstGeom>
          <a:noFill/>
        </p:spPr>
        <p:txBody>
          <a:bodyPr wrap="square" rtlCol="0">
            <a:spAutoFit/>
          </a:bodyPr>
          <a:lstStyle/>
          <a:p>
            <a:r>
              <a:rPr lang="fr-FR" sz="1100" dirty="0" smtClean="0">
                <a:latin typeface="Quicksand Book" panose="02070303000000060000" pitchFamily="18" charset="0"/>
              </a:rPr>
              <a:t>Accorde les groupes nominaux</a:t>
            </a:r>
            <a:endParaRPr lang="fr-FR" sz="1100" dirty="0">
              <a:latin typeface="Quicksand Book" panose="02070303000000060000" pitchFamily="18" charset="0"/>
            </a:endParaRPr>
          </a:p>
        </p:txBody>
      </p:sp>
      <p:sp>
        <p:nvSpPr>
          <p:cNvPr id="73" name="Ruban vers le bas 72"/>
          <p:cNvSpPr/>
          <p:nvPr/>
        </p:nvSpPr>
        <p:spPr>
          <a:xfrm>
            <a:off x="1956802" y="1650212"/>
            <a:ext cx="3877543" cy="58912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a:off x="1956802" y="5631604"/>
            <a:ext cx="4697350" cy="2677656"/>
          </a:xfrm>
          <a:prstGeom prst="rect">
            <a:avLst/>
          </a:prstGeom>
          <a:noFill/>
          <a:ln>
            <a:solidFill>
              <a:schemeClr val="tx1"/>
            </a:solidFill>
          </a:ln>
        </p:spPr>
        <p:txBody>
          <a:bodyPr wrap="square" rtlCol="0">
            <a:spAutoFit/>
          </a:bodyPr>
          <a:lstStyle/>
          <a:p>
            <a:pPr>
              <a:lnSpc>
                <a:spcPct val="150000"/>
              </a:lnSpc>
            </a:pPr>
            <a:r>
              <a:rPr lang="fr-FR" sz="1400" dirty="0" smtClean="0">
                <a:latin typeface="Quicksand Book" pitchFamily="18" charset="0"/>
              </a:rPr>
              <a:t>1) ___ ambassadeur </a:t>
            </a:r>
            <a:r>
              <a:rPr lang="fr-FR" sz="1400" dirty="0">
                <a:latin typeface="Quicksand Book" pitchFamily="18" charset="0"/>
              </a:rPr>
              <a:t>➝ </a:t>
            </a:r>
            <a:r>
              <a:rPr lang="fr-FR" sz="1400" dirty="0" smtClean="0">
                <a:latin typeface="Quicksand Book" pitchFamily="18" charset="0"/>
              </a:rPr>
              <a:t>_____________________ </a:t>
            </a:r>
          </a:p>
          <a:p>
            <a:pPr>
              <a:lnSpc>
                <a:spcPct val="150000"/>
              </a:lnSpc>
            </a:pPr>
            <a:r>
              <a:rPr lang="fr-FR" sz="1400" dirty="0" smtClean="0">
                <a:latin typeface="Quicksand Book" pitchFamily="18" charset="0"/>
              </a:rPr>
              <a:t>2) ___ messagère ➝ _______________________</a:t>
            </a:r>
            <a:endParaRPr lang="fr-FR" sz="1400" dirty="0">
              <a:latin typeface="Quicksand Book" pitchFamily="18" charset="0"/>
            </a:endParaRPr>
          </a:p>
          <a:p>
            <a:pPr>
              <a:lnSpc>
                <a:spcPct val="150000"/>
              </a:lnSpc>
            </a:pPr>
            <a:r>
              <a:rPr lang="fr-FR" sz="1400" dirty="0" smtClean="0">
                <a:latin typeface="Quicksand Book" pitchFamily="18" charset="0"/>
              </a:rPr>
              <a:t>3) ___ </a:t>
            </a:r>
            <a:r>
              <a:rPr lang="fr-FR" sz="1400" dirty="0">
                <a:latin typeface="Quicksand Book" pitchFamily="18" charset="0"/>
              </a:rPr>
              <a:t>lion </a:t>
            </a:r>
            <a:r>
              <a:rPr lang="fr-FR" sz="1400" dirty="0" smtClean="0">
                <a:latin typeface="Quicksand Book" pitchFamily="18" charset="0"/>
              </a:rPr>
              <a:t>➝ _____________________________ </a:t>
            </a:r>
          </a:p>
          <a:p>
            <a:pPr>
              <a:lnSpc>
                <a:spcPct val="150000"/>
              </a:lnSpc>
            </a:pPr>
            <a:r>
              <a:rPr lang="fr-FR" sz="1400" dirty="0" smtClean="0">
                <a:latin typeface="Quicksand Book" pitchFamily="18" charset="0"/>
              </a:rPr>
              <a:t>4) ___ conseiller  </a:t>
            </a:r>
            <a:r>
              <a:rPr lang="fr-FR" sz="1400" dirty="0">
                <a:latin typeface="Quicksand Book" pitchFamily="18" charset="0"/>
              </a:rPr>
              <a:t>➝ </a:t>
            </a:r>
            <a:r>
              <a:rPr lang="fr-FR" sz="1400" dirty="0" smtClean="0">
                <a:latin typeface="Quicksand Book" pitchFamily="18" charset="0"/>
              </a:rPr>
              <a:t>________________________</a:t>
            </a:r>
            <a:endParaRPr lang="fr-FR" sz="1400" dirty="0">
              <a:latin typeface="Quicksand Book" pitchFamily="18" charset="0"/>
            </a:endParaRPr>
          </a:p>
          <a:p>
            <a:pPr>
              <a:lnSpc>
                <a:spcPct val="150000"/>
              </a:lnSpc>
            </a:pPr>
            <a:r>
              <a:rPr lang="fr-FR" sz="1400" dirty="0" smtClean="0">
                <a:latin typeface="Quicksand Book" pitchFamily="18" charset="0"/>
              </a:rPr>
              <a:t>5) ___ </a:t>
            </a:r>
            <a:r>
              <a:rPr lang="fr-FR" sz="1400" dirty="0">
                <a:latin typeface="Quicksand Book" pitchFamily="18" charset="0"/>
              </a:rPr>
              <a:t>spectatrice </a:t>
            </a:r>
            <a:r>
              <a:rPr lang="fr-FR" sz="1400" dirty="0" smtClean="0">
                <a:latin typeface="Quicksand Book" pitchFamily="18" charset="0"/>
              </a:rPr>
              <a:t>➝ _______________________  6) ___ chat  </a:t>
            </a:r>
            <a:r>
              <a:rPr lang="fr-FR" sz="1400" dirty="0">
                <a:latin typeface="Quicksand Book" pitchFamily="18" charset="0"/>
              </a:rPr>
              <a:t>➝ </a:t>
            </a:r>
            <a:r>
              <a:rPr lang="fr-FR" sz="1400" dirty="0" smtClean="0">
                <a:latin typeface="Quicksand Book" pitchFamily="18" charset="0"/>
              </a:rPr>
              <a:t>____________________________</a:t>
            </a:r>
            <a:endParaRPr lang="fr-FR" sz="1400" dirty="0">
              <a:latin typeface="Quicksand Book" pitchFamily="18" charset="0"/>
            </a:endParaRPr>
          </a:p>
          <a:p>
            <a:pPr>
              <a:lnSpc>
                <a:spcPct val="150000"/>
              </a:lnSpc>
            </a:pPr>
            <a:r>
              <a:rPr lang="fr-FR" sz="1400" dirty="0" smtClean="0">
                <a:latin typeface="Quicksand Book" pitchFamily="18" charset="0"/>
              </a:rPr>
              <a:t>7) ___ lycéenne  </a:t>
            </a:r>
            <a:r>
              <a:rPr lang="fr-FR" sz="1400" dirty="0">
                <a:latin typeface="Quicksand Book" pitchFamily="18" charset="0"/>
              </a:rPr>
              <a:t>➝ </a:t>
            </a:r>
            <a:r>
              <a:rPr lang="fr-FR" sz="1400" dirty="0" smtClean="0">
                <a:latin typeface="Quicksand Book" pitchFamily="18" charset="0"/>
              </a:rPr>
              <a:t>________________________  8) ___ vacancier  </a:t>
            </a:r>
            <a:r>
              <a:rPr lang="fr-FR" sz="1400" dirty="0">
                <a:latin typeface="Quicksand Book" pitchFamily="18" charset="0"/>
              </a:rPr>
              <a:t>➝ </a:t>
            </a:r>
            <a:r>
              <a:rPr lang="fr-FR" sz="1400" dirty="0" smtClean="0">
                <a:latin typeface="Quicksand Book" pitchFamily="18" charset="0"/>
              </a:rPr>
              <a:t>________________________</a:t>
            </a:r>
            <a:endParaRPr lang="fr-FR" sz="1400" dirty="0">
              <a:latin typeface="Quicksand Book" pitchFamily="18" charset="0"/>
            </a:endParaRPr>
          </a:p>
        </p:txBody>
      </p:sp>
      <p:pic>
        <p:nvPicPr>
          <p:cNvPr id="97" name="Image 9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6932853"/>
            <a:ext cx="248917" cy="248108"/>
          </a:xfrm>
          <a:prstGeom prst="rect">
            <a:avLst/>
          </a:prstGeom>
        </p:spPr>
      </p:pic>
      <p:pic>
        <p:nvPicPr>
          <p:cNvPr id="98" name="Image 9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6737551"/>
            <a:ext cx="248917" cy="248108"/>
          </a:xfrm>
          <a:prstGeom prst="rect">
            <a:avLst/>
          </a:prstGeom>
        </p:spPr>
      </p:pic>
      <p:sp>
        <p:nvSpPr>
          <p:cNvPr id="101" name="ZoneTexte 100"/>
          <p:cNvSpPr txBox="1"/>
          <p:nvPr/>
        </p:nvSpPr>
        <p:spPr>
          <a:xfrm>
            <a:off x="2554376" y="4939406"/>
            <a:ext cx="2762392" cy="600164"/>
          </a:xfrm>
          <a:prstGeom prst="rect">
            <a:avLst/>
          </a:prstGeom>
          <a:noFill/>
        </p:spPr>
        <p:txBody>
          <a:bodyPr wrap="square" rtlCol="0">
            <a:spAutoFit/>
          </a:bodyPr>
          <a:lstStyle/>
          <a:p>
            <a:r>
              <a:rPr lang="fr-FR" sz="1100" dirty="0">
                <a:latin typeface="Quicksand Book" panose="02070303000000060000" pitchFamily="18" charset="0"/>
              </a:rPr>
              <a:t>Écris le </a:t>
            </a:r>
            <a:r>
              <a:rPr lang="fr-FR" sz="1100" dirty="0" smtClean="0">
                <a:latin typeface="Quicksand Book" panose="02070303000000060000" pitchFamily="18" charset="0"/>
              </a:rPr>
              <a:t>déterminant correspondant à chaque nom , </a:t>
            </a:r>
            <a:r>
              <a:rPr lang="fr-FR" sz="1100" dirty="0">
                <a:latin typeface="Quicksand Book" panose="02070303000000060000" pitchFamily="18" charset="0"/>
              </a:rPr>
              <a:t>puis mets-le au genre opposé.</a:t>
            </a:r>
          </a:p>
        </p:txBody>
      </p:sp>
      <p:sp>
        <p:nvSpPr>
          <p:cNvPr id="102" name="Ruban vers le bas 101"/>
          <p:cNvSpPr/>
          <p:nvPr/>
        </p:nvSpPr>
        <p:spPr>
          <a:xfrm>
            <a:off x="2036800" y="4860032"/>
            <a:ext cx="3877543" cy="660025"/>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clrChange>
              <a:clrFrom>
                <a:srgbClr val="FFFFFF"/>
              </a:clrFrom>
              <a:clrTo>
                <a:srgbClr val="FFFFFF">
                  <a:alpha val="0"/>
                </a:srgbClr>
              </a:clrTo>
            </a:clrChange>
          </a:blip>
          <a:stretch>
            <a:fillRect/>
          </a:stretch>
        </p:blipFill>
        <p:spPr>
          <a:xfrm>
            <a:off x="269659" y="3051097"/>
            <a:ext cx="599544" cy="597553"/>
          </a:xfrm>
          <a:prstGeom prst="rect">
            <a:avLst/>
          </a:prstGeom>
        </p:spPr>
      </p:pic>
      <p:grpSp>
        <p:nvGrpSpPr>
          <p:cNvPr id="48" name="Groupe 47"/>
          <p:cNvGrpSpPr/>
          <p:nvPr/>
        </p:nvGrpSpPr>
        <p:grpSpPr>
          <a:xfrm>
            <a:off x="1476772" y="3203881"/>
            <a:ext cx="366882" cy="647933"/>
            <a:chOff x="5852840" y="8163053"/>
            <a:chExt cx="366882" cy="647933"/>
          </a:xfrm>
        </p:grpSpPr>
        <p:pic>
          <p:nvPicPr>
            <p:cNvPr id="49" name="Image 4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50" name="Image 4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51" name="Image 50"/>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15362" name="Picture 2" descr="http://ekladata.com/UgatKckmq8nkIG4Hv8AZznRg5k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21" y="3372405"/>
            <a:ext cx="549846" cy="47364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6">
            <a:clrChange>
              <a:clrFrom>
                <a:srgbClr val="FFFFFF"/>
              </a:clrFrom>
              <a:clrTo>
                <a:srgbClr val="FFFFFF">
                  <a:alpha val="0"/>
                </a:srgbClr>
              </a:clrTo>
            </a:clrChange>
          </a:blip>
          <a:stretch>
            <a:fillRect/>
          </a:stretch>
        </p:blipFill>
        <p:spPr>
          <a:xfrm>
            <a:off x="188640" y="2829339"/>
            <a:ext cx="623636" cy="408343"/>
          </a:xfrm>
          <a:prstGeom prst="rect">
            <a:avLst/>
          </a:prstGeom>
        </p:spPr>
      </p:pic>
      <p:pic>
        <p:nvPicPr>
          <p:cNvPr id="58" name="Image 57"/>
          <p:cNvPicPr>
            <a:picLocks noChangeAspect="1"/>
          </p:cNvPicPr>
          <p:nvPr/>
        </p:nvPicPr>
        <p:blipFill>
          <a:blip r:embed="rId4">
            <a:clrChange>
              <a:clrFrom>
                <a:srgbClr val="FFFFFF"/>
              </a:clrFrom>
              <a:clrTo>
                <a:srgbClr val="FFFFFF">
                  <a:alpha val="0"/>
                </a:srgbClr>
              </a:clrTo>
            </a:clrChange>
          </a:blip>
          <a:stretch>
            <a:fillRect/>
          </a:stretch>
        </p:blipFill>
        <p:spPr>
          <a:xfrm>
            <a:off x="935448" y="6590501"/>
            <a:ext cx="497793" cy="465375"/>
          </a:xfrm>
          <a:prstGeom prst="rect">
            <a:avLst/>
          </a:prstGeom>
        </p:spPr>
      </p:pic>
      <p:pic>
        <p:nvPicPr>
          <p:cNvPr id="70" name="Picture 2" descr="http://ekladata.com/UgatKckmq8nkIG4Hv8AZznRg5k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604" y="6860758"/>
            <a:ext cx="428221" cy="368876"/>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ekladata.com/meXZFoTxf-p-ecAcUjBoi0PTRA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041" y="6881536"/>
            <a:ext cx="404755" cy="350089"/>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pied de page 9"/>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1" name="Espace réservé du numéro de diapositive 10"/>
          <p:cNvSpPr>
            <a:spLocks noGrp="1"/>
          </p:cNvSpPr>
          <p:nvPr>
            <p:ph type="sldNum" sz="quarter" idx="12"/>
          </p:nvPr>
        </p:nvSpPr>
        <p:spPr/>
        <p:txBody>
          <a:bodyPr/>
          <a:lstStyle/>
          <a:p>
            <a:fld id="{1473093C-0CA7-4B79-A746-F5F6C1908E8F}" type="slidenum">
              <a:rPr lang="fr-FR" smtClean="0"/>
              <a:t>42</a:t>
            </a:fld>
            <a:endParaRPr lang="fr-FR"/>
          </a:p>
        </p:txBody>
      </p:sp>
    </p:spTree>
    <p:extLst>
      <p:ext uri="{BB962C8B-B14F-4D97-AF65-F5344CB8AC3E}">
        <p14:creationId xmlns:p14="http://schemas.microsoft.com/office/powerpoint/2010/main" val="361766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à coins arrondis 1"/>
          <p:cNvSpPr/>
          <p:nvPr/>
        </p:nvSpPr>
        <p:spPr>
          <a:xfrm>
            <a:off x="223837" y="299085"/>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custDash>
              <a:ds d="299961" sp="299961"/>
              <a:ds d="100000" sp="299961"/>
            </a:custDash>
          </a:ln>
        </p:spPr>
        <p:txBody>
          <a:bodyPr lIns="0" tIns="0" rIns="0" bIns="0"/>
          <a:lstStyle/>
          <a:p>
            <a:endParaRPr lang="fr-FR"/>
          </a:p>
        </p:txBody>
      </p:sp>
      <p:sp>
        <p:nvSpPr>
          <p:cNvPr id="6" name="Rectangle 3"/>
          <p:cNvSpPr>
            <a:spLocks noChangeArrowheads="1"/>
          </p:cNvSpPr>
          <p:nvPr/>
        </p:nvSpPr>
        <p:spPr bwMode="auto">
          <a:xfrm>
            <a:off x="0" y="71310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7030A0"/>
                </a:solidFill>
                <a:effectLst/>
                <a:latin typeface="cinnamon cake" pitchFamily="2" charset="0"/>
                <a:ea typeface="Calibri" pitchFamily="34" charset="0"/>
                <a:cs typeface="Times New Roman" pitchFamily="18" charset="0"/>
              </a:rPr>
              <a:t>Grammaire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ZoneTexte 58"/>
          <p:cNvSpPr txBox="1"/>
          <p:nvPr/>
        </p:nvSpPr>
        <p:spPr>
          <a:xfrm>
            <a:off x="2009194" y="2006999"/>
            <a:ext cx="4697350" cy="3647152"/>
          </a:xfrm>
          <a:prstGeom prst="rect">
            <a:avLst/>
          </a:prstGeom>
          <a:noFill/>
          <a:ln>
            <a:solidFill>
              <a:schemeClr val="tx1"/>
            </a:solidFill>
          </a:ln>
        </p:spPr>
        <p:txBody>
          <a:bodyPr wrap="square" rtlCol="0">
            <a:spAutoFit/>
          </a:bodyPr>
          <a:lstStyle/>
          <a:p>
            <a:pPr>
              <a:lnSpc>
                <a:spcPct val="150000"/>
              </a:lnSpc>
            </a:pPr>
            <a:r>
              <a:rPr lang="fr-FR" sz="1400" dirty="0">
                <a:latin typeface="Quicksand Book" pitchFamily="18" charset="0"/>
              </a:rPr>
              <a:t>une marquise </a:t>
            </a:r>
            <a:r>
              <a:rPr lang="fr-FR" sz="1400" u="sng" dirty="0">
                <a:latin typeface="Quicksand Book" pitchFamily="18" charset="0"/>
              </a:rPr>
              <a:t>élégante</a:t>
            </a:r>
            <a:r>
              <a:rPr lang="fr-FR" sz="1400" dirty="0">
                <a:latin typeface="Quicksand Book" pitchFamily="18" charset="0"/>
              </a:rPr>
              <a:t> ➝ </a:t>
            </a:r>
            <a:r>
              <a:rPr lang="fr-FR" sz="1400" dirty="0" smtClean="0">
                <a:latin typeface="Quicksand Book" pitchFamily="18" charset="0"/>
              </a:rPr>
              <a:t>un marquis __________</a:t>
            </a:r>
            <a:endParaRPr lang="fr-FR" sz="1400" dirty="0">
              <a:latin typeface="Quicksand Book" pitchFamily="18" charset="0"/>
            </a:endParaRPr>
          </a:p>
          <a:p>
            <a:pPr>
              <a:lnSpc>
                <a:spcPct val="150000"/>
              </a:lnSpc>
            </a:pPr>
            <a:r>
              <a:rPr lang="fr-FR" sz="1400" dirty="0">
                <a:latin typeface="Quicksand Book" pitchFamily="18" charset="0"/>
              </a:rPr>
              <a:t>un homme </a:t>
            </a:r>
            <a:r>
              <a:rPr lang="fr-FR" sz="1400" u="sng" dirty="0">
                <a:latin typeface="Quicksand Book" pitchFamily="18" charset="0"/>
              </a:rPr>
              <a:t>angoissé</a:t>
            </a:r>
            <a:r>
              <a:rPr lang="fr-FR" sz="1400" dirty="0">
                <a:latin typeface="Quicksand Book" pitchFamily="18" charset="0"/>
              </a:rPr>
              <a:t> ➝ une </a:t>
            </a:r>
            <a:r>
              <a:rPr lang="fr-FR" sz="1400" dirty="0" smtClean="0">
                <a:latin typeface="Quicksand Book" pitchFamily="18" charset="0"/>
              </a:rPr>
              <a:t>femme ____________</a:t>
            </a:r>
            <a:endParaRPr lang="fr-FR" sz="1400" dirty="0">
              <a:latin typeface="Quicksand Book" pitchFamily="18" charset="0"/>
            </a:endParaRPr>
          </a:p>
          <a:p>
            <a:pPr>
              <a:lnSpc>
                <a:spcPct val="150000"/>
              </a:lnSpc>
            </a:pPr>
            <a:r>
              <a:rPr lang="fr-FR" sz="1400" dirty="0">
                <a:latin typeface="Quicksand Book" pitchFamily="18" charset="0"/>
              </a:rPr>
              <a:t>une étudiante </a:t>
            </a:r>
            <a:r>
              <a:rPr lang="fr-FR" sz="1400" u="sng" dirty="0">
                <a:latin typeface="Quicksand Book" pitchFamily="18" charset="0"/>
              </a:rPr>
              <a:t>bavarde</a:t>
            </a:r>
            <a:r>
              <a:rPr lang="fr-FR" sz="1400" dirty="0">
                <a:latin typeface="Quicksand Book" pitchFamily="18" charset="0"/>
              </a:rPr>
              <a:t> ➝ un étudiant___________</a:t>
            </a:r>
          </a:p>
          <a:p>
            <a:pPr>
              <a:lnSpc>
                <a:spcPct val="150000"/>
              </a:lnSpc>
            </a:pPr>
            <a:r>
              <a:rPr lang="fr-FR" sz="1400" dirty="0" smtClean="0">
                <a:latin typeface="Quicksand Book" pitchFamily="18" charset="0"/>
              </a:rPr>
              <a:t>un </a:t>
            </a:r>
            <a:r>
              <a:rPr lang="fr-FR" sz="1400" dirty="0">
                <a:latin typeface="Quicksand Book" pitchFamily="18" charset="0"/>
              </a:rPr>
              <a:t>chien </a:t>
            </a:r>
            <a:r>
              <a:rPr lang="fr-FR" sz="1400" u="sng" dirty="0">
                <a:latin typeface="Quicksand Book" pitchFamily="18" charset="0"/>
              </a:rPr>
              <a:t>malicieux</a:t>
            </a:r>
            <a:r>
              <a:rPr lang="fr-FR" sz="1400" dirty="0">
                <a:latin typeface="Quicksand Book" pitchFamily="18" charset="0"/>
              </a:rPr>
              <a:t> et </a:t>
            </a:r>
            <a:r>
              <a:rPr lang="fr-FR" sz="1400" u="sng" dirty="0">
                <a:latin typeface="Quicksand Book" pitchFamily="18" charset="0"/>
              </a:rPr>
              <a:t>têtu</a:t>
            </a:r>
            <a:r>
              <a:rPr lang="fr-FR" sz="1400" dirty="0">
                <a:latin typeface="Quicksand Book" pitchFamily="18" charset="0"/>
              </a:rPr>
              <a:t> </a:t>
            </a:r>
            <a:r>
              <a:rPr lang="fr-FR" sz="1400" dirty="0" smtClean="0">
                <a:latin typeface="Quicksand Book" pitchFamily="18" charset="0"/>
              </a:rPr>
              <a:t>➝ </a:t>
            </a:r>
            <a:r>
              <a:rPr lang="fr-FR" sz="1400" dirty="0">
                <a:latin typeface="Quicksand Book" pitchFamily="18" charset="0"/>
              </a:rPr>
              <a:t>une </a:t>
            </a:r>
            <a:r>
              <a:rPr lang="fr-FR" sz="1400" dirty="0" smtClean="0">
                <a:latin typeface="Quicksand Book" pitchFamily="18" charset="0"/>
              </a:rPr>
              <a:t>chienne ___________________et_____________________</a:t>
            </a:r>
            <a:endParaRPr lang="fr-FR" sz="1400" dirty="0">
              <a:latin typeface="Quicksand Book" pitchFamily="18" charset="0"/>
            </a:endParaRPr>
          </a:p>
          <a:p>
            <a:pPr>
              <a:lnSpc>
                <a:spcPct val="150000"/>
              </a:lnSpc>
            </a:pPr>
            <a:r>
              <a:rPr lang="fr-FR" sz="1400" dirty="0">
                <a:latin typeface="Quicksand Book" pitchFamily="18" charset="0"/>
              </a:rPr>
              <a:t>une candidate </a:t>
            </a:r>
            <a:r>
              <a:rPr lang="fr-FR" sz="1400" u="sng" dirty="0">
                <a:latin typeface="Quicksand Book" pitchFamily="18" charset="0"/>
              </a:rPr>
              <a:t>patiente</a:t>
            </a:r>
            <a:r>
              <a:rPr lang="fr-FR" sz="1400" dirty="0">
                <a:latin typeface="Quicksand Book" pitchFamily="18" charset="0"/>
              </a:rPr>
              <a:t> ➝ un candidat__________</a:t>
            </a:r>
          </a:p>
          <a:p>
            <a:pPr>
              <a:lnSpc>
                <a:spcPct val="150000"/>
              </a:lnSpc>
            </a:pPr>
            <a:r>
              <a:rPr lang="fr-FR" sz="1400" dirty="0" smtClean="0">
                <a:latin typeface="Quicksand Book" pitchFamily="18" charset="0"/>
              </a:rPr>
              <a:t>un </a:t>
            </a:r>
            <a:r>
              <a:rPr lang="fr-FR" sz="1400" dirty="0">
                <a:latin typeface="Quicksand Book" pitchFamily="18" charset="0"/>
              </a:rPr>
              <a:t>comte </a:t>
            </a:r>
            <a:r>
              <a:rPr lang="fr-FR" sz="1400" u="sng" dirty="0">
                <a:latin typeface="Quicksand Book" pitchFamily="18" charset="0"/>
              </a:rPr>
              <a:t>élégant</a:t>
            </a:r>
            <a:r>
              <a:rPr lang="fr-FR" sz="1400" dirty="0">
                <a:latin typeface="Quicksand Book" pitchFamily="18" charset="0"/>
              </a:rPr>
              <a:t> ➝ une </a:t>
            </a:r>
            <a:r>
              <a:rPr lang="fr-FR" sz="1400" dirty="0" smtClean="0">
                <a:latin typeface="Quicksand Book" pitchFamily="18" charset="0"/>
              </a:rPr>
              <a:t>comtesse _____________</a:t>
            </a:r>
            <a:endParaRPr lang="fr-FR" sz="1400" dirty="0">
              <a:latin typeface="Quicksand Book" pitchFamily="18" charset="0"/>
            </a:endParaRPr>
          </a:p>
          <a:p>
            <a:pPr>
              <a:lnSpc>
                <a:spcPct val="150000"/>
              </a:lnSpc>
            </a:pPr>
            <a:r>
              <a:rPr lang="fr-FR" sz="1400" dirty="0" smtClean="0">
                <a:latin typeface="Quicksand Book" pitchFamily="18" charset="0"/>
              </a:rPr>
              <a:t>un </a:t>
            </a:r>
            <a:r>
              <a:rPr lang="fr-FR" sz="1400" u="sng" dirty="0">
                <a:latin typeface="Quicksand Book" pitchFamily="18" charset="0"/>
              </a:rPr>
              <a:t>vieux</a:t>
            </a:r>
            <a:r>
              <a:rPr lang="fr-FR" sz="1400" dirty="0">
                <a:latin typeface="Quicksand Book" pitchFamily="18" charset="0"/>
              </a:rPr>
              <a:t> lion </a:t>
            </a:r>
            <a:r>
              <a:rPr lang="fr-FR" sz="1400" u="sng" dirty="0">
                <a:latin typeface="Quicksand Book" pitchFamily="18" charset="0"/>
              </a:rPr>
              <a:t>calme</a:t>
            </a:r>
            <a:r>
              <a:rPr lang="fr-FR" sz="1400" dirty="0">
                <a:latin typeface="Quicksand Book" pitchFamily="18" charset="0"/>
              </a:rPr>
              <a:t> ➝ une </a:t>
            </a:r>
            <a:r>
              <a:rPr lang="fr-FR" sz="1400" dirty="0" smtClean="0">
                <a:latin typeface="Quicksand Book" pitchFamily="18" charset="0"/>
              </a:rPr>
              <a:t>_______________</a:t>
            </a:r>
          </a:p>
          <a:p>
            <a:pPr>
              <a:lnSpc>
                <a:spcPct val="150000"/>
              </a:lnSpc>
            </a:pPr>
            <a:r>
              <a:rPr lang="fr-FR" sz="1400" dirty="0" smtClean="0">
                <a:latin typeface="Quicksand Book" pitchFamily="18" charset="0"/>
              </a:rPr>
              <a:t>lionne _________________</a:t>
            </a:r>
          </a:p>
          <a:p>
            <a:pPr>
              <a:lnSpc>
                <a:spcPct val="150000"/>
              </a:lnSpc>
            </a:pPr>
            <a:r>
              <a:rPr lang="fr-FR" sz="1400" dirty="0" smtClean="0">
                <a:latin typeface="Quicksand Book" pitchFamily="18" charset="0"/>
              </a:rPr>
              <a:t>un </a:t>
            </a:r>
            <a:r>
              <a:rPr lang="fr-FR" sz="1400" dirty="0">
                <a:latin typeface="Quicksand Book" pitchFamily="18" charset="0"/>
              </a:rPr>
              <a:t>commerçant </a:t>
            </a:r>
            <a:r>
              <a:rPr lang="fr-FR" sz="1400" u="sng" dirty="0">
                <a:latin typeface="Quicksand Book" pitchFamily="18" charset="0"/>
              </a:rPr>
              <a:t>curieux</a:t>
            </a:r>
            <a:r>
              <a:rPr lang="fr-FR" sz="1400" dirty="0">
                <a:latin typeface="Quicksand Book" pitchFamily="18" charset="0"/>
              </a:rPr>
              <a:t> ➝ une </a:t>
            </a:r>
            <a:r>
              <a:rPr lang="fr-FR" sz="1400" dirty="0" smtClean="0">
                <a:latin typeface="Quicksand Book" pitchFamily="18" charset="0"/>
              </a:rPr>
              <a:t>commerçante ___________________</a:t>
            </a:r>
            <a:endParaRPr lang="fr-FR" sz="1400" dirty="0">
              <a:latin typeface="Quicksand Book" pitchFamily="18" charset="0"/>
            </a:endParaRPr>
          </a:p>
        </p:txBody>
      </p:sp>
      <p:grpSp>
        <p:nvGrpSpPr>
          <p:cNvPr id="72" name="Groupe 71"/>
          <p:cNvGrpSpPr/>
          <p:nvPr/>
        </p:nvGrpSpPr>
        <p:grpSpPr>
          <a:xfrm>
            <a:off x="144633" y="2027554"/>
            <a:ext cx="1730374" cy="1431218"/>
            <a:chOff x="3876" y="-72610"/>
            <a:chExt cx="2267950" cy="1737311"/>
          </a:xfrm>
        </p:grpSpPr>
        <p:sp>
          <p:nvSpPr>
            <p:cNvPr id="76" name="Rectangle à coins arrondis 133"/>
            <p:cNvSpPr/>
            <p:nvPr/>
          </p:nvSpPr>
          <p:spPr>
            <a:xfrm>
              <a:off x="43544" y="0"/>
              <a:ext cx="2228282" cy="16647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7" name="Zone de texte 134"/>
            <p:cNvSpPr txBox="1"/>
            <p:nvPr/>
          </p:nvSpPr>
          <p:spPr>
            <a:xfrm>
              <a:off x="3876" y="-72610"/>
              <a:ext cx="2228283" cy="109188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7030A0"/>
                  </a:solidFill>
                  <a:latin typeface="cinnamon cake"/>
                  <a:ea typeface="Calibri"/>
                  <a:cs typeface="Times New Roman"/>
                </a:rPr>
                <a:t>G25</a:t>
              </a:r>
            </a:p>
            <a:p>
              <a:pPr algn="ctr">
                <a:spcAft>
                  <a:spcPts val="0"/>
                </a:spcAft>
              </a:pPr>
              <a:r>
                <a:rPr lang="fr-FR" sz="1050" dirty="0">
                  <a:solidFill>
                    <a:srgbClr val="7030A0"/>
                  </a:solidFill>
                  <a:latin typeface="cinnamon cake"/>
                  <a:ea typeface="Calibri"/>
                  <a:cs typeface="Times New Roman"/>
                </a:rPr>
                <a:t>Je </a:t>
              </a:r>
              <a:r>
                <a:rPr lang="fr-FR" sz="1050" dirty="0" smtClean="0">
                  <a:solidFill>
                    <a:srgbClr val="7030A0"/>
                  </a:solidFill>
                  <a:latin typeface="cinnamon cake"/>
                  <a:ea typeface="Calibri"/>
                  <a:cs typeface="Times New Roman"/>
                </a:rPr>
                <a:t>sais mettre un adjectif au féminin.</a:t>
              </a:r>
              <a:endParaRPr lang="fr-FR" sz="1050" dirty="0">
                <a:solidFill>
                  <a:srgbClr val="7030A0"/>
                </a:solidFill>
                <a:latin typeface="cinnamon cake"/>
                <a:ea typeface="Calibri"/>
                <a:cs typeface="Times New Roman"/>
              </a:endParaRPr>
            </a:p>
          </p:txBody>
        </p:sp>
      </p:grpSp>
      <p:grpSp>
        <p:nvGrpSpPr>
          <p:cNvPr id="8" name="Groupe 7"/>
          <p:cNvGrpSpPr/>
          <p:nvPr/>
        </p:nvGrpSpPr>
        <p:grpSpPr>
          <a:xfrm>
            <a:off x="128539" y="5953531"/>
            <a:ext cx="1828263" cy="1371401"/>
            <a:chOff x="129722" y="3776663"/>
            <a:chExt cx="1828263" cy="1371401"/>
          </a:xfrm>
        </p:grpSpPr>
        <p:sp>
          <p:nvSpPr>
            <p:cNvPr id="68" name="Rectangle à coins arrondis 112"/>
            <p:cNvSpPr/>
            <p:nvPr/>
          </p:nvSpPr>
          <p:spPr>
            <a:xfrm>
              <a:off x="199743" y="3776663"/>
              <a:ext cx="1694165" cy="13714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7030A0"/>
              </a:solidFill>
              <a:prstDash val="solid"/>
            </a:ln>
          </p:spPr>
          <p:txBody>
            <a:bodyPr lIns="0" tIns="0" rIns="0" bIns="0"/>
            <a:lstStyle/>
            <a:p>
              <a:endParaRPr lang="fr-FR" sz="1200"/>
            </a:p>
          </p:txBody>
        </p:sp>
        <p:sp>
          <p:nvSpPr>
            <p:cNvPr id="69" name="Zone de texte 113"/>
            <p:cNvSpPr txBox="1"/>
            <p:nvPr/>
          </p:nvSpPr>
          <p:spPr>
            <a:xfrm>
              <a:off x="129722" y="3787051"/>
              <a:ext cx="1828263" cy="1244359"/>
            </a:xfrm>
            <a:prstGeom prst="rect">
              <a:avLst/>
            </a:prstGeom>
          </p:spPr>
          <p:txBody>
            <a:bodyPr vert="horz" wrap="square" lIns="91440" tIns="45720" rIns="91440" bIns="45720" anchor="t" anchorCtr="0" compatLnSpc="1"/>
            <a:lstStyle/>
            <a:p>
              <a:pPr algn="ctr">
                <a:lnSpc>
                  <a:spcPct val="115000"/>
                </a:lnSpc>
                <a:spcAft>
                  <a:spcPts val="0"/>
                </a:spcAft>
              </a:pPr>
              <a:r>
                <a:rPr lang="fr-FR" sz="1000" dirty="0" smtClean="0">
                  <a:solidFill>
                    <a:srgbClr val="7030A0"/>
                  </a:solidFill>
                  <a:latin typeface="cinnamon cake"/>
                  <a:ea typeface="Calibri"/>
                  <a:cs typeface="Times New Roman"/>
                </a:rPr>
                <a:t>G26</a:t>
              </a:r>
              <a:endParaRPr lang="fr-FR" sz="1000" dirty="0">
                <a:solidFill>
                  <a:srgbClr val="7030A0"/>
                </a:solidFill>
                <a:latin typeface="cinnamon cake"/>
                <a:ea typeface="Calibri"/>
                <a:cs typeface="Times New Roman"/>
              </a:endParaRPr>
            </a:p>
            <a:p>
              <a:pPr algn="ctr">
                <a:spcAft>
                  <a:spcPts val="0"/>
                </a:spcAft>
              </a:pPr>
              <a:r>
                <a:rPr lang="fr-FR" sz="1000" dirty="0">
                  <a:solidFill>
                    <a:srgbClr val="7030A0"/>
                  </a:solidFill>
                  <a:latin typeface="cinnamon cake"/>
                  <a:ea typeface="Calibri"/>
                  <a:cs typeface="Times New Roman"/>
                </a:rPr>
                <a:t>Je sais </a:t>
              </a:r>
              <a:r>
                <a:rPr lang="fr-FR" sz="1000" dirty="0" smtClean="0">
                  <a:solidFill>
                    <a:srgbClr val="7030A0"/>
                  </a:solidFill>
                  <a:latin typeface="cinnamon cake"/>
                  <a:ea typeface="Calibri"/>
                  <a:cs typeface="Times New Roman"/>
                </a:rPr>
                <a:t>accorder le verbe avec le sujet.</a:t>
              </a:r>
              <a:r>
                <a:rPr lang="fr-FR" sz="1200" dirty="0">
                  <a:solidFill>
                    <a:srgbClr val="7030A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a:p>
              <a:pPr>
                <a:lnSpc>
                  <a:spcPct val="115000"/>
                </a:lnSpc>
                <a:spcAft>
                  <a:spcPts val="1000"/>
                </a:spcAft>
              </a:pPr>
              <a:r>
                <a:rPr lang="fr-FR" sz="1200" dirty="0">
                  <a:effectLst/>
                  <a:latin typeface="Calibri"/>
                  <a:ea typeface="Calibri"/>
                  <a:cs typeface="Times New Roman"/>
                </a:rPr>
                <a:t> </a:t>
              </a:r>
            </a:p>
          </p:txBody>
        </p:sp>
      </p:grpSp>
      <p:sp>
        <p:nvSpPr>
          <p:cNvPr id="67" name="ZoneTexte 66"/>
          <p:cNvSpPr txBox="1"/>
          <p:nvPr/>
        </p:nvSpPr>
        <p:spPr>
          <a:xfrm>
            <a:off x="2554376" y="1417872"/>
            <a:ext cx="2682394" cy="430887"/>
          </a:xfrm>
          <a:prstGeom prst="rect">
            <a:avLst/>
          </a:prstGeom>
          <a:noFill/>
        </p:spPr>
        <p:txBody>
          <a:bodyPr wrap="square" rtlCol="0">
            <a:spAutoFit/>
          </a:bodyPr>
          <a:lstStyle/>
          <a:p>
            <a:r>
              <a:rPr lang="fr-FR" sz="1100" dirty="0" smtClean="0">
                <a:latin typeface="Quicksand Book" panose="02070303000000060000" pitchFamily="18" charset="0"/>
              </a:rPr>
              <a:t>Transforme les adjectif du féminin au masculin et inversement</a:t>
            </a:r>
            <a:endParaRPr lang="fr-FR" sz="1100" dirty="0">
              <a:latin typeface="Quicksand Book" panose="02070303000000060000" pitchFamily="18" charset="0"/>
            </a:endParaRPr>
          </a:p>
        </p:txBody>
      </p:sp>
      <p:sp>
        <p:nvSpPr>
          <p:cNvPr id="73" name="Ruban vers le bas 72"/>
          <p:cNvSpPr/>
          <p:nvPr/>
        </p:nvSpPr>
        <p:spPr>
          <a:xfrm>
            <a:off x="1956802" y="1259632"/>
            <a:ext cx="3877543" cy="58912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p:cNvGrpSpPr/>
          <p:nvPr/>
        </p:nvGrpSpPr>
        <p:grpSpPr>
          <a:xfrm>
            <a:off x="1476647" y="6826187"/>
            <a:ext cx="366882" cy="443410"/>
            <a:chOff x="1476647" y="7216767"/>
            <a:chExt cx="366882" cy="443410"/>
          </a:xfrm>
        </p:grpSpPr>
        <p:pic>
          <p:nvPicPr>
            <p:cNvPr id="97" name="Image 9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98" name="Image 97"/>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sp>
        <p:nvSpPr>
          <p:cNvPr id="101" name="ZoneTexte 100"/>
          <p:cNvSpPr txBox="1"/>
          <p:nvPr/>
        </p:nvSpPr>
        <p:spPr>
          <a:xfrm>
            <a:off x="2566769" y="6099361"/>
            <a:ext cx="2762392" cy="430887"/>
          </a:xfrm>
          <a:prstGeom prst="rect">
            <a:avLst/>
          </a:prstGeom>
          <a:noFill/>
        </p:spPr>
        <p:txBody>
          <a:bodyPr wrap="square" rtlCol="0">
            <a:spAutoFit/>
          </a:bodyPr>
          <a:lstStyle/>
          <a:p>
            <a:r>
              <a:rPr lang="fr-FR" sz="1100" dirty="0">
                <a:latin typeface="Quicksand Book" panose="02070303000000060000" pitchFamily="18" charset="0"/>
              </a:rPr>
              <a:t>Écris </a:t>
            </a:r>
            <a:r>
              <a:rPr lang="fr-FR" sz="1100" dirty="0" smtClean="0">
                <a:latin typeface="Quicksand Book" panose="02070303000000060000" pitchFamily="18" charset="0"/>
              </a:rPr>
              <a:t>la bonne terminaison du verbe: e ou </a:t>
            </a:r>
            <a:r>
              <a:rPr lang="fr-FR" sz="1100" dirty="0" err="1" smtClean="0">
                <a:latin typeface="Quicksand Book" panose="02070303000000060000" pitchFamily="18" charset="0"/>
              </a:rPr>
              <a:t>ent</a:t>
            </a:r>
            <a:endParaRPr lang="fr-FR" sz="1100" dirty="0">
              <a:latin typeface="Quicksand Book" panose="02070303000000060000" pitchFamily="18" charset="0"/>
            </a:endParaRPr>
          </a:p>
        </p:txBody>
      </p:sp>
      <p:sp>
        <p:nvSpPr>
          <p:cNvPr id="102" name="Ruban vers le bas 101"/>
          <p:cNvSpPr/>
          <p:nvPr/>
        </p:nvSpPr>
        <p:spPr>
          <a:xfrm>
            <a:off x="2009194" y="5963919"/>
            <a:ext cx="3877543" cy="660025"/>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8" name="Groupe 47"/>
          <p:cNvGrpSpPr/>
          <p:nvPr/>
        </p:nvGrpSpPr>
        <p:grpSpPr>
          <a:xfrm>
            <a:off x="1476772" y="2813301"/>
            <a:ext cx="366882" cy="647933"/>
            <a:chOff x="5852840" y="8163053"/>
            <a:chExt cx="366882" cy="647933"/>
          </a:xfrm>
        </p:grpSpPr>
        <p:pic>
          <p:nvPicPr>
            <p:cNvPr id="49" name="Image 48"/>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50" name="Image 4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51" name="Image 50"/>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3" name="Image 2"/>
          <p:cNvPicPr>
            <a:picLocks noChangeAspect="1"/>
          </p:cNvPicPr>
          <p:nvPr/>
        </p:nvPicPr>
        <p:blipFill>
          <a:blip r:embed="rId3">
            <a:clrChange>
              <a:clrFrom>
                <a:srgbClr val="FFFFFF"/>
              </a:clrFrom>
              <a:clrTo>
                <a:srgbClr val="FFFFFF">
                  <a:alpha val="0"/>
                </a:srgbClr>
              </a:clrTo>
            </a:clrChange>
          </a:blip>
          <a:stretch>
            <a:fillRect/>
          </a:stretch>
        </p:blipFill>
        <p:spPr>
          <a:xfrm>
            <a:off x="861148" y="2980596"/>
            <a:ext cx="623636" cy="408343"/>
          </a:xfrm>
          <a:prstGeom prst="rect">
            <a:avLst/>
          </a:prstGeom>
        </p:spPr>
      </p:pic>
      <p:pic>
        <p:nvPicPr>
          <p:cNvPr id="30" name="Image 29"/>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221" y="3054388"/>
            <a:ext cx="570281" cy="344939"/>
          </a:xfrm>
          <a:prstGeom prst="rect">
            <a:avLst/>
          </a:prstGeom>
          <a:noFill/>
          <a:ln>
            <a:noFill/>
          </a:ln>
        </p:spPr>
      </p:pic>
      <p:grpSp>
        <p:nvGrpSpPr>
          <p:cNvPr id="32" name="Groupe 31"/>
          <p:cNvGrpSpPr/>
          <p:nvPr/>
        </p:nvGrpSpPr>
        <p:grpSpPr>
          <a:xfrm>
            <a:off x="370896" y="6652266"/>
            <a:ext cx="779388" cy="697506"/>
            <a:chOff x="259659" y="1695612"/>
            <a:chExt cx="1144143" cy="1081975"/>
          </a:xfrm>
        </p:grpSpPr>
        <p:pic>
          <p:nvPicPr>
            <p:cNvPr id="33" name="Image 32"/>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659" y="1695612"/>
              <a:ext cx="1046164" cy="1018851"/>
            </a:xfrm>
            <a:prstGeom prst="rect">
              <a:avLst/>
            </a:prstGeom>
            <a:noFill/>
            <a:ln>
              <a:noFill/>
            </a:ln>
          </p:spPr>
        </p:pic>
        <p:grpSp>
          <p:nvGrpSpPr>
            <p:cNvPr id="34" name="Groupe 33"/>
            <p:cNvGrpSpPr/>
            <p:nvPr/>
          </p:nvGrpSpPr>
          <p:grpSpPr>
            <a:xfrm>
              <a:off x="723589" y="2120675"/>
              <a:ext cx="680213" cy="656912"/>
              <a:chOff x="2856947" y="1921711"/>
              <a:chExt cx="680213" cy="656912"/>
            </a:xfrm>
          </p:grpSpPr>
          <p:pic>
            <p:nvPicPr>
              <p:cNvPr id="3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747" t="10747" r="12845" b="5419"/>
              <a:stretch/>
            </p:blipFill>
            <p:spPr bwMode="auto">
              <a:xfrm>
                <a:off x="2856947" y="2068999"/>
                <a:ext cx="417651" cy="46568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descr="C:\Users\Julie\AppData\Local\Microsoft\Windows\INetCache\IE\8DZXHXQC\490px-Magnifying_glass_icon.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523713">
                <a:off x="2880248" y="1921711"/>
                <a:ext cx="656912" cy="65691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7" name="ZoneTexte 36"/>
          <p:cNvSpPr txBox="1"/>
          <p:nvPr/>
        </p:nvSpPr>
        <p:spPr>
          <a:xfrm>
            <a:off x="2003150" y="6778324"/>
            <a:ext cx="4694906" cy="1708160"/>
          </a:xfrm>
          <a:prstGeom prst="rect">
            <a:avLst/>
          </a:prstGeom>
          <a:noFill/>
          <a:ln>
            <a:solidFill>
              <a:schemeClr val="tx1"/>
            </a:solidFill>
          </a:ln>
        </p:spPr>
        <p:txBody>
          <a:bodyPr wrap="square" rtlCol="0">
            <a:spAutoFit/>
          </a:bodyPr>
          <a:lstStyle/>
          <a:p>
            <a:pPr>
              <a:lnSpc>
                <a:spcPct val="150000"/>
              </a:lnSpc>
            </a:pPr>
            <a:r>
              <a:rPr lang="fr-FR" sz="1400" dirty="0" smtClean="0">
                <a:latin typeface="Quicksand Book" pitchFamily="18" charset="0"/>
              </a:rPr>
              <a:t>La princesse </a:t>
            </a:r>
            <a:r>
              <a:rPr lang="fr-FR" sz="1400" dirty="0" err="1" smtClean="0">
                <a:latin typeface="Quicksand Book" pitchFamily="18" charset="0"/>
              </a:rPr>
              <a:t>sauv</a:t>
            </a:r>
            <a:r>
              <a:rPr lang="fr-FR" sz="1400" dirty="0" smtClean="0">
                <a:latin typeface="Quicksand Book" pitchFamily="18" charset="0"/>
              </a:rPr>
              <a:t> ___ le prince.</a:t>
            </a:r>
          </a:p>
          <a:p>
            <a:pPr>
              <a:lnSpc>
                <a:spcPct val="150000"/>
              </a:lnSpc>
            </a:pPr>
            <a:r>
              <a:rPr lang="fr-FR" sz="1400" dirty="0" smtClean="0">
                <a:latin typeface="Quicksand Book" pitchFamily="18" charset="0"/>
              </a:rPr>
              <a:t>Les sorcières </a:t>
            </a:r>
            <a:r>
              <a:rPr lang="fr-FR" sz="1400" dirty="0" err="1" smtClean="0">
                <a:latin typeface="Quicksand Book" pitchFamily="18" charset="0"/>
              </a:rPr>
              <a:t>mang</a:t>
            </a:r>
            <a:r>
              <a:rPr lang="fr-FR" sz="1400" dirty="0" smtClean="0">
                <a:latin typeface="Quicksand Book" pitchFamily="18" charset="0"/>
              </a:rPr>
              <a:t>___ les crapauds.</a:t>
            </a:r>
          </a:p>
          <a:p>
            <a:pPr>
              <a:lnSpc>
                <a:spcPct val="150000"/>
              </a:lnSpc>
            </a:pPr>
            <a:r>
              <a:rPr lang="fr-FR" sz="1400" dirty="0" smtClean="0">
                <a:latin typeface="Quicksand Book" pitchFamily="18" charset="0"/>
              </a:rPr>
              <a:t>Ils </a:t>
            </a:r>
            <a:r>
              <a:rPr lang="fr-FR" sz="1400" dirty="0" err="1" smtClean="0">
                <a:latin typeface="Quicksand Book" pitchFamily="18" charset="0"/>
              </a:rPr>
              <a:t>prépar</a:t>
            </a:r>
            <a:r>
              <a:rPr lang="fr-FR" sz="1400" dirty="0" smtClean="0">
                <a:latin typeface="Quicksand Book" pitchFamily="18" charset="0"/>
              </a:rPr>
              <a:t>___ le repas.</a:t>
            </a:r>
          </a:p>
          <a:p>
            <a:pPr>
              <a:lnSpc>
                <a:spcPct val="150000"/>
              </a:lnSpc>
            </a:pPr>
            <a:r>
              <a:rPr lang="fr-FR" sz="1400" dirty="0" smtClean="0">
                <a:latin typeface="Quicksand Book" pitchFamily="18" charset="0"/>
              </a:rPr>
              <a:t>Le chevalier regard___ les fourmis.</a:t>
            </a:r>
          </a:p>
          <a:p>
            <a:pPr>
              <a:lnSpc>
                <a:spcPct val="150000"/>
              </a:lnSpc>
            </a:pPr>
            <a:r>
              <a:rPr lang="fr-FR" sz="1400" dirty="0" smtClean="0">
                <a:latin typeface="Quicksand Book" pitchFamily="18" charset="0"/>
              </a:rPr>
              <a:t>Elle </a:t>
            </a:r>
            <a:r>
              <a:rPr lang="fr-FR" sz="1400" dirty="0" err="1" smtClean="0">
                <a:latin typeface="Quicksand Book" pitchFamily="18" charset="0"/>
              </a:rPr>
              <a:t>préfèr</a:t>
            </a:r>
            <a:r>
              <a:rPr lang="fr-FR" sz="1400" dirty="0" smtClean="0">
                <a:latin typeface="Quicksand Book" pitchFamily="18" charset="0"/>
              </a:rPr>
              <a:t>___ les araignées.</a:t>
            </a:r>
            <a:endParaRPr lang="fr-FR" sz="1400" dirty="0">
              <a:latin typeface="Quicksand Book" pitchFamily="18" charset="0"/>
            </a:endParaRPr>
          </a:p>
        </p:txBody>
      </p:sp>
      <p:sp>
        <p:nvSpPr>
          <p:cNvPr id="10" name="Espace réservé du pied de page 9"/>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1" name="Espace réservé du numéro de diapositive 10"/>
          <p:cNvSpPr>
            <a:spLocks noGrp="1"/>
          </p:cNvSpPr>
          <p:nvPr>
            <p:ph type="sldNum" sz="quarter" idx="12"/>
          </p:nvPr>
        </p:nvSpPr>
        <p:spPr/>
        <p:txBody>
          <a:bodyPr/>
          <a:lstStyle/>
          <a:p>
            <a:fld id="{1473093C-0CA7-4B79-A746-F5F6C1908E8F}" type="slidenum">
              <a:rPr lang="fr-FR" smtClean="0"/>
              <a:t>43</a:t>
            </a:fld>
            <a:endParaRPr lang="fr-FR"/>
          </a:p>
        </p:txBody>
      </p:sp>
    </p:spTree>
    <p:extLst>
      <p:ext uri="{BB962C8B-B14F-4D97-AF65-F5344CB8AC3E}">
        <p14:creationId xmlns:p14="http://schemas.microsoft.com/office/powerpoint/2010/main" val="4267908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42" name="Groupe 41"/>
          <p:cNvGrpSpPr/>
          <p:nvPr/>
        </p:nvGrpSpPr>
        <p:grpSpPr>
          <a:xfrm>
            <a:off x="188434" y="2051720"/>
            <a:ext cx="1703353" cy="1384234"/>
            <a:chOff x="223836" y="1477997"/>
            <a:chExt cx="1703353" cy="1384234"/>
          </a:xfrm>
        </p:grpSpPr>
        <p:sp>
          <p:nvSpPr>
            <p:cNvPr id="1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C1</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conjuguer(aux troisièmes personnes)  au </a:t>
              </a:r>
              <a:r>
                <a:rPr lang="fr-FR" sz="1050" u="sng" dirty="0">
                  <a:solidFill>
                    <a:srgbClr val="92D050"/>
                  </a:solidFill>
                  <a:latin typeface="cinnamon cake"/>
                  <a:ea typeface="Calibri"/>
                  <a:cs typeface="Times New Roman"/>
                </a:rPr>
                <a:t>présent</a:t>
              </a:r>
              <a:r>
                <a:rPr lang="fr-FR" sz="1050" dirty="0">
                  <a:solidFill>
                    <a:srgbClr val="92D050"/>
                  </a:solidFill>
                  <a:latin typeface="cinnamon cake"/>
                  <a:ea typeface="Calibri"/>
                  <a:cs typeface="Times New Roman"/>
                </a:rPr>
                <a:t> les verbes en-ER.</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8" name="Groupe 7"/>
            <p:cNvGrpSpPr/>
            <p:nvPr/>
          </p:nvGrpSpPr>
          <p:grpSpPr>
            <a:xfrm>
              <a:off x="223837" y="1497251"/>
              <a:ext cx="1632548" cy="1364980"/>
              <a:chOff x="168499" y="1349483"/>
              <a:chExt cx="1632548" cy="1364980"/>
            </a:xfrm>
          </p:grpSpPr>
          <p:pic>
            <p:nvPicPr>
              <p:cNvPr id="11" name="Imag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720" y="2120007"/>
                <a:ext cx="595459" cy="570126"/>
              </a:xfrm>
              <a:prstGeom prst="rect">
                <a:avLst/>
              </a:prstGeom>
              <a:noFill/>
              <a:ln>
                <a:noFill/>
              </a:ln>
            </p:spPr>
          </p:pic>
          <p:sp>
            <p:nvSpPr>
              <p:cNvPr id="9"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47" name="ZoneTexte 46"/>
          <p:cNvSpPr txBox="1"/>
          <p:nvPr/>
        </p:nvSpPr>
        <p:spPr>
          <a:xfrm>
            <a:off x="1922508" y="4139952"/>
            <a:ext cx="4814179" cy="2739211"/>
          </a:xfrm>
          <a:prstGeom prst="rect">
            <a:avLst/>
          </a:prstGeom>
          <a:noFill/>
          <a:ln>
            <a:solidFill>
              <a:schemeClr val="tx1"/>
            </a:solidFill>
          </a:ln>
        </p:spPr>
        <p:txBody>
          <a:bodyPr wrap="square" rtlCol="0">
            <a:spAutoFit/>
          </a:bodyPr>
          <a:lstStyle/>
          <a:p>
            <a:r>
              <a:rPr lang="fr-FR" sz="1400" dirty="0">
                <a:latin typeface="Quicksand Book" pitchFamily="18" charset="0"/>
              </a:rPr>
              <a:t>Je </a:t>
            </a:r>
            <a:r>
              <a:rPr lang="fr-FR" sz="1400" dirty="0" smtClean="0">
                <a:latin typeface="Quicksand Book" pitchFamily="18" charset="0"/>
              </a:rPr>
              <a:t>__________ </a:t>
            </a:r>
            <a:r>
              <a:rPr lang="fr-FR" sz="1400" dirty="0">
                <a:latin typeface="Quicksand Book" pitchFamily="18" charset="0"/>
              </a:rPr>
              <a:t>fatigué.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Ils </a:t>
            </a:r>
            <a:r>
              <a:rPr lang="fr-FR" sz="1400" dirty="0">
                <a:latin typeface="Quicksand Book" pitchFamily="18" charset="0"/>
              </a:rPr>
              <a:t>__________ malades.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Nous __________________ </a:t>
            </a:r>
            <a:r>
              <a:rPr lang="fr-FR" sz="1400" dirty="0">
                <a:latin typeface="Quicksand Book" pitchFamily="18" charset="0"/>
              </a:rPr>
              <a:t>en retard</a:t>
            </a:r>
            <a:r>
              <a:rPr lang="fr-FR" sz="1400" dirty="0" smtClean="0">
                <a:latin typeface="Quicksand Book" pitchFamily="18" charset="0"/>
              </a:rPr>
              <a:t>.</a:t>
            </a:r>
            <a:endParaRPr lang="fr-FR" sz="1400" dirty="0">
              <a:latin typeface="Quicksand Book" pitchFamily="18" charset="0"/>
            </a:endParaRPr>
          </a:p>
          <a:p>
            <a:r>
              <a:rPr lang="fr-FR" sz="1400" dirty="0">
                <a:latin typeface="Quicksand Book" pitchFamily="18" charset="0"/>
              </a:rPr>
              <a:t> </a:t>
            </a:r>
          </a:p>
          <a:p>
            <a:r>
              <a:rPr lang="fr-FR" sz="1400" dirty="0" err="1" smtClean="0">
                <a:latin typeface="Quicksand Book" pitchFamily="18" charset="0"/>
              </a:rPr>
              <a:t>Isha</a:t>
            </a:r>
            <a:r>
              <a:rPr lang="fr-FR" sz="1400" dirty="0" smtClean="0">
                <a:latin typeface="Quicksand Book" pitchFamily="18" charset="0"/>
              </a:rPr>
              <a:t> __________ en colère. </a:t>
            </a:r>
          </a:p>
          <a:p>
            <a:endParaRPr lang="fr-FR" sz="1400" dirty="0">
              <a:latin typeface="Quicksand Book" pitchFamily="18" charset="0"/>
            </a:endParaRPr>
          </a:p>
          <a:p>
            <a:r>
              <a:rPr lang="fr-FR" sz="1400" dirty="0" smtClean="0">
                <a:latin typeface="Quicksand Book" pitchFamily="18" charset="0"/>
              </a:rPr>
              <a:t>Tu </a:t>
            </a:r>
            <a:r>
              <a:rPr lang="fr-FR" sz="1400" dirty="0">
                <a:latin typeface="Quicksand Book" pitchFamily="18" charset="0"/>
              </a:rPr>
              <a:t>__________ absent.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Vous </a:t>
            </a:r>
            <a:r>
              <a:rPr lang="fr-FR" sz="1400" dirty="0">
                <a:latin typeface="Quicksand Book" pitchFamily="18" charset="0"/>
              </a:rPr>
              <a:t>____________ en vacances.</a:t>
            </a:r>
          </a:p>
          <a:p>
            <a:pPr>
              <a:lnSpc>
                <a:spcPct val="150000"/>
              </a:lnSpc>
            </a:pPr>
            <a:endParaRPr lang="fr-FR" sz="1200" dirty="0">
              <a:latin typeface="Quicksand Book" pitchFamily="18" charset="0"/>
            </a:endParaRPr>
          </a:p>
        </p:txBody>
      </p:sp>
      <p:grpSp>
        <p:nvGrpSpPr>
          <p:cNvPr id="31" name="Groupe 30"/>
          <p:cNvGrpSpPr/>
          <p:nvPr/>
        </p:nvGrpSpPr>
        <p:grpSpPr>
          <a:xfrm>
            <a:off x="188640" y="4860032"/>
            <a:ext cx="1703353" cy="1364980"/>
            <a:chOff x="201786" y="5940152"/>
            <a:chExt cx="1703353" cy="1364980"/>
          </a:xfrm>
        </p:grpSpPr>
        <p:grpSp>
          <p:nvGrpSpPr>
            <p:cNvPr id="41" name="Groupe 40"/>
            <p:cNvGrpSpPr/>
            <p:nvPr/>
          </p:nvGrpSpPr>
          <p:grpSpPr>
            <a:xfrm>
              <a:off x="201786" y="5940152"/>
              <a:ext cx="1703353" cy="1364980"/>
              <a:chOff x="201786" y="5572078"/>
              <a:chExt cx="1703353" cy="1364980"/>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01786" y="5580112"/>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00" dirty="0" smtClean="0">
                    <a:solidFill>
                      <a:srgbClr val="92D050"/>
                    </a:solidFill>
                    <a:latin typeface="cinnamon cake"/>
                    <a:ea typeface="Calibri"/>
                    <a:cs typeface="Times New Roman"/>
                  </a:rPr>
                  <a:t>C2</a:t>
                </a:r>
              </a:p>
              <a:p>
                <a:pPr algn="ctr">
                  <a:lnSpc>
                    <a:spcPct val="115000"/>
                  </a:lnSpc>
                  <a:spcAft>
                    <a:spcPts val="0"/>
                  </a:spcAft>
                </a:pPr>
                <a:r>
                  <a:rPr lang="fr-FR" sz="1000" dirty="0" smtClean="0">
                    <a:solidFill>
                      <a:srgbClr val="92D050"/>
                    </a:solidFill>
                    <a:latin typeface="cinnamon cake"/>
                    <a:ea typeface="Calibri"/>
                    <a:cs typeface="Times New Roman"/>
                  </a:rPr>
                  <a:t>Je </a:t>
                </a:r>
                <a:r>
                  <a:rPr lang="fr-FR" sz="1000" dirty="0">
                    <a:solidFill>
                      <a:srgbClr val="92D050"/>
                    </a:solidFill>
                    <a:latin typeface="cinnamon cake"/>
                    <a:ea typeface="Calibri"/>
                    <a:cs typeface="Times New Roman"/>
                  </a:rPr>
                  <a:t>sais conjuguer au </a:t>
                </a:r>
                <a:r>
                  <a:rPr lang="fr-FR" sz="1000" u="sng" dirty="0">
                    <a:solidFill>
                      <a:srgbClr val="92D050"/>
                    </a:solidFill>
                    <a:latin typeface="cinnamon cake"/>
                    <a:ea typeface="Calibri"/>
                    <a:cs typeface="Times New Roman"/>
                  </a:rPr>
                  <a:t>présent</a:t>
                </a:r>
                <a:r>
                  <a:rPr lang="fr-FR" sz="1000" dirty="0">
                    <a:solidFill>
                      <a:srgbClr val="92D050"/>
                    </a:solidFill>
                    <a:latin typeface="cinnamon cake"/>
                    <a:ea typeface="Calibri"/>
                    <a:cs typeface="Times New Roman"/>
                  </a:rPr>
                  <a:t> </a:t>
                </a:r>
                <a:r>
                  <a:rPr lang="fr-FR" sz="1000" dirty="0" smtClean="0">
                    <a:solidFill>
                      <a:srgbClr val="92D050"/>
                    </a:solidFill>
                    <a:latin typeface="cinnamon cake"/>
                    <a:ea typeface="Calibri"/>
                    <a:cs typeface="Times New Roman"/>
                  </a:rPr>
                  <a:t>ETRE.</a:t>
                </a:r>
                <a:r>
                  <a:rPr lang="fr-FR" sz="1000" dirty="0" smtClean="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490" y="6621903"/>
              <a:ext cx="697304" cy="671993"/>
            </a:xfrm>
            <a:prstGeom prst="rect">
              <a:avLst/>
            </a:prstGeom>
            <a:noFill/>
            <a:ln>
              <a:noFill/>
            </a:ln>
          </p:spPr>
        </p:pic>
      </p:grpSp>
      <p:sp>
        <p:nvSpPr>
          <p:cNvPr id="50" name="ZoneTexte 49"/>
          <p:cNvSpPr txBox="1"/>
          <p:nvPr/>
        </p:nvSpPr>
        <p:spPr>
          <a:xfrm>
            <a:off x="1905139" y="1331640"/>
            <a:ext cx="4814179" cy="2677656"/>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Pierre ______________ dans </a:t>
            </a:r>
            <a:r>
              <a:rPr lang="fr-FR" sz="1400" dirty="0">
                <a:latin typeface="Quicksand Book" pitchFamily="18" charset="0"/>
              </a:rPr>
              <a:t>un trou. </a:t>
            </a:r>
            <a:r>
              <a:rPr lang="fr-FR" sz="1400" dirty="0" smtClean="0">
                <a:latin typeface="Quicksand Book" pitchFamily="18" charset="0"/>
              </a:rPr>
              <a:t>	(</a:t>
            </a:r>
            <a:r>
              <a:rPr lang="fr-FR" sz="1400" dirty="0">
                <a:latin typeface="Quicksand Book" pitchFamily="18" charset="0"/>
              </a:rPr>
              <a:t>sauter) </a:t>
            </a:r>
          </a:p>
          <a:p>
            <a:pPr>
              <a:lnSpc>
                <a:spcPct val="200000"/>
              </a:lnSpc>
            </a:pPr>
            <a:r>
              <a:rPr lang="fr-FR" sz="1400" dirty="0" smtClean="0">
                <a:latin typeface="Quicksand Book" pitchFamily="18" charset="0"/>
              </a:rPr>
              <a:t>Elle ______________  </a:t>
            </a:r>
            <a:r>
              <a:rPr lang="fr-FR" sz="1400" dirty="0" smtClean="0">
                <a:latin typeface="Quicksand Book" pitchFamily="18" charset="0"/>
              </a:rPr>
              <a:t>très </a:t>
            </a:r>
            <a:r>
              <a:rPr lang="fr-FR" sz="1400" dirty="0">
                <a:latin typeface="Quicksand Book" pitchFamily="18" charset="0"/>
              </a:rPr>
              <a:t>longtemps. </a:t>
            </a:r>
            <a:r>
              <a:rPr lang="fr-FR" sz="1400" dirty="0" smtClean="0">
                <a:latin typeface="Quicksand Book" pitchFamily="18" charset="0"/>
              </a:rPr>
              <a:t>	(</a:t>
            </a:r>
            <a:r>
              <a:rPr lang="fr-FR" sz="1400" dirty="0">
                <a:latin typeface="Quicksand Book" pitchFamily="18" charset="0"/>
              </a:rPr>
              <a:t>jouer) </a:t>
            </a:r>
            <a:endParaRPr lang="fr-FR" sz="1400" dirty="0" smtClean="0">
              <a:latin typeface="Quicksand Book" pitchFamily="18" charset="0"/>
            </a:endParaRPr>
          </a:p>
          <a:p>
            <a:pPr>
              <a:lnSpc>
                <a:spcPct val="200000"/>
              </a:lnSpc>
            </a:pPr>
            <a:r>
              <a:rPr lang="fr-FR" sz="1400" dirty="0" smtClean="0">
                <a:latin typeface="Quicksand Book" pitchFamily="18" charset="0"/>
              </a:rPr>
              <a:t>Mes frères  _____________________! 	(</a:t>
            </a:r>
            <a:r>
              <a:rPr lang="fr-FR" sz="1400" dirty="0">
                <a:latin typeface="Quicksand Book" pitchFamily="18" charset="0"/>
              </a:rPr>
              <a:t>arriver</a:t>
            </a:r>
            <a:r>
              <a:rPr lang="fr-FR" sz="1400" dirty="0" smtClean="0">
                <a:latin typeface="Quicksand Book" pitchFamily="18" charset="0"/>
              </a:rPr>
              <a:t>)</a:t>
            </a:r>
            <a:endParaRPr lang="fr-FR" sz="1400" dirty="0">
              <a:latin typeface="Quicksand Book" pitchFamily="18" charset="0"/>
            </a:endParaRPr>
          </a:p>
          <a:p>
            <a:pPr>
              <a:lnSpc>
                <a:spcPct val="200000"/>
              </a:lnSpc>
            </a:pPr>
            <a:r>
              <a:rPr lang="fr-FR" sz="1400" dirty="0" smtClean="0">
                <a:latin typeface="Quicksand Book" pitchFamily="18" charset="0"/>
              </a:rPr>
              <a:t>Le groupe </a:t>
            </a:r>
            <a:r>
              <a:rPr lang="fr-FR" sz="1400" dirty="0" smtClean="0">
                <a:latin typeface="Quicksand Book" pitchFamily="18" charset="0"/>
              </a:rPr>
              <a:t>_________________</a:t>
            </a:r>
            <a:r>
              <a:rPr lang="fr-FR" sz="1400" dirty="0" smtClean="0">
                <a:latin typeface="Quicksand Book" pitchFamily="18" charset="0"/>
              </a:rPr>
              <a:t>un concert</a:t>
            </a:r>
            <a:r>
              <a:rPr lang="fr-FR" sz="1400" dirty="0" smtClean="0">
                <a:latin typeface="Quicksand Book" pitchFamily="18" charset="0"/>
              </a:rPr>
              <a:t>. (</a:t>
            </a:r>
            <a:r>
              <a:rPr lang="fr-FR" sz="1400" dirty="0">
                <a:latin typeface="Quicksand Book" pitchFamily="18" charset="0"/>
              </a:rPr>
              <a:t>donner) </a:t>
            </a:r>
            <a:endParaRPr lang="fr-FR" sz="1400" dirty="0" smtClean="0">
              <a:latin typeface="Quicksand Book" pitchFamily="18" charset="0"/>
            </a:endParaRPr>
          </a:p>
          <a:p>
            <a:pPr>
              <a:lnSpc>
                <a:spcPct val="200000"/>
              </a:lnSpc>
            </a:pPr>
            <a:r>
              <a:rPr lang="fr-FR" sz="1400" dirty="0" smtClean="0">
                <a:latin typeface="Quicksand Book" pitchFamily="18" charset="0"/>
              </a:rPr>
              <a:t>Ma sœur _________________</a:t>
            </a:r>
            <a:r>
              <a:rPr lang="fr-FR" sz="1400" dirty="0" smtClean="0">
                <a:latin typeface="Quicksand Book" pitchFamily="18" charset="0"/>
              </a:rPr>
              <a:t>une </a:t>
            </a:r>
            <a:r>
              <a:rPr lang="fr-FR" sz="1400" dirty="0">
                <a:latin typeface="Quicksand Book" pitchFamily="18" charset="0"/>
              </a:rPr>
              <a:t>poire. </a:t>
            </a:r>
            <a:r>
              <a:rPr lang="fr-FR" sz="1400" dirty="0" smtClean="0">
                <a:latin typeface="Quicksand Book" pitchFamily="18" charset="0"/>
              </a:rPr>
              <a:t>	(</a:t>
            </a:r>
            <a:r>
              <a:rPr lang="fr-FR" sz="1400" dirty="0">
                <a:latin typeface="Quicksand Book" pitchFamily="18" charset="0"/>
              </a:rPr>
              <a:t>manger) </a:t>
            </a:r>
          </a:p>
          <a:p>
            <a:pPr>
              <a:lnSpc>
                <a:spcPct val="200000"/>
              </a:lnSpc>
            </a:pPr>
            <a:r>
              <a:rPr lang="fr-FR" sz="1400" dirty="0" smtClean="0">
                <a:latin typeface="Quicksand Book" pitchFamily="18" charset="0"/>
              </a:rPr>
              <a:t>Ma sœur _________________ </a:t>
            </a:r>
            <a:r>
              <a:rPr lang="fr-FR" sz="1400" dirty="0" smtClean="0">
                <a:latin typeface="Quicksand Book" pitchFamily="18" charset="0"/>
              </a:rPr>
              <a:t>trop </a:t>
            </a:r>
            <a:r>
              <a:rPr lang="fr-FR" sz="1400" dirty="0">
                <a:latin typeface="Quicksand Book" pitchFamily="18" charset="0"/>
              </a:rPr>
              <a:t>fort ! </a:t>
            </a:r>
            <a:r>
              <a:rPr lang="fr-FR" sz="1400" dirty="0" smtClean="0">
                <a:latin typeface="Quicksand Book" pitchFamily="18" charset="0"/>
              </a:rPr>
              <a:t>	(</a:t>
            </a:r>
            <a:r>
              <a:rPr lang="fr-FR" sz="1400" dirty="0">
                <a:latin typeface="Quicksand Book" pitchFamily="18" charset="0"/>
              </a:rPr>
              <a:t>crier</a:t>
            </a:r>
            <a:r>
              <a:rPr lang="fr-FR" sz="1400" dirty="0" smtClean="0">
                <a:latin typeface="Quicksand Book" pitchFamily="18" charset="0"/>
              </a:rPr>
              <a:t>)</a:t>
            </a:r>
            <a:endParaRPr lang="fr-FR" sz="1400" dirty="0">
              <a:latin typeface="Quicksand Book" pitchFamily="18" charset="0"/>
            </a:endParaRPr>
          </a:p>
        </p:txBody>
      </p:sp>
      <p:grpSp>
        <p:nvGrpSpPr>
          <p:cNvPr id="52" name="Groupe 51"/>
          <p:cNvGrpSpPr/>
          <p:nvPr/>
        </p:nvGrpSpPr>
        <p:grpSpPr>
          <a:xfrm>
            <a:off x="223836" y="7380312"/>
            <a:ext cx="1703353" cy="1384234"/>
            <a:chOff x="223836" y="1477997"/>
            <a:chExt cx="1703353" cy="1384234"/>
          </a:xfrm>
        </p:grpSpPr>
        <p:sp>
          <p:nvSpPr>
            <p:cNvPr id="53"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C2</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 </a:t>
              </a:r>
              <a:r>
                <a:rPr lang="fr-FR" sz="1050" u="sng" dirty="0" smtClean="0">
                  <a:solidFill>
                    <a:srgbClr val="92D050"/>
                  </a:solidFill>
                  <a:latin typeface="cinnamon cake"/>
                  <a:ea typeface="Calibri"/>
                  <a:cs typeface="Times New Roman"/>
                </a:rPr>
                <a:t>présent</a:t>
              </a:r>
              <a:r>
                <a:rPr lang="fr-FR" sz="1050" dirty="0" smtClean="0">
                  <a:solidFill>
                    <a:srgbClr val="92D050"/>
                  </a:solidFill>
                  <a:latin typeface="cinnamon cake"/>
                  <a:ea typeface="Calibri"/>
                  <a:cs typeface="Times New Roman"/>
                </a:rPr>
                <a:t> </a:t>
              </a:r>
              <a:r>
                <a:rPr lang="fr-FR" sz="1050" dirty="0">
                  <a:solidFill>
                    <a:srgbClr val="92D050"/>
                  </a:solidFill>
                  <a:latin typeface="cinnamon cake"/>
                  <a:ea typeface="Calibri"/>
                  <a:cs typeface="Times New Roman"/>
                </a:rPr>
                <a:t>AVOIR.</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54" name="Groupe 53"/>
            <p:cNvGrpSpPr/>
            <p:nvPr/>
          </p:nvGrpSpPr>
          <p:grpSpPr>
            <a:xfrm>
              <a:off x="223837" y="1497251"/>
              <a:ext cx="1632548" cy="1364980"/>
              <a:chOff x="168499" y="1349483"/>
              <a:chExt cx="1632548" cy="1364980"/>
            </a:xfrm>
          </p:grpSpPr>
          <p:pic>
            <p:nvPicPr>
              <p:cNvPr id="55" name="Image 5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3" y="2020450"/>
                <a:ext cx="697304" cy="671993"/>
              </a:xfrm>
              <a:prstGeom prst="rect">
                <a:avLst/>
              </a:prstGeom>
              <a:noFill/>
              <a:ln>
                <a:noFill/>
              </a:ln>
            </p:spPr>
          </p:pic>
          <p:sp>
            <p:nvSpPr>
              <p:cNvPr id="56"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57" name="ZoneTexte 56"/>
          <p:cNvSpPr txBox="1"/>
          <p:nvPr/>
        </p:nvSpPr>
        <p:spPr>
          <a:xfrm>
            <a:off x="1905139" y="7020272"/>
            <a:ext cx="4814179" cy="1600438"/>
          </a:xfrm>
          <a:prstGeom prst="rect">
            <a:avLst/>
          </a:prstGeom>
          <a:noFill/>
          <a:ln>
            <a:solidFill>
              <a:schemeClr val="tx1"/>
            </a:solidFill>
          </a:ln>
        </p:spPr>
        <p:txBody>
          <a:bodyPr wrap="square" rtlCol="0">
            <a:spAutoFit/>
          </a:bodyPr>
          <a:lstStyle/>
          <a:p>
            <a:r>
              <a:rPr lang="fr-FR" sz="1400" dirty="0" smtClean="0">
                <a:latin typeface="Quicksand Book" pitchFamily="18" charset="0"/>
              </a:rPr>
              <a:t>Lou _______ </a:t>
            </a:r>
            <a:r>
              <a:rPr lang="fr-FR" sz="1400" dirty="0">
                <a:latin typeface="Quicksand Book" pitchFamily="18" charset="0"/>
              </a:rPr>
              <a:t>les cheveux bruns. </a:t>
            </a:r>
            <a:r>
              <a:rPr lang="fr-FR" sz="1400" dirty="0" smtClean="0">
                <a:latin typeface="Quicksand Book" pitchFamily="18" charset="0"/>
              </a:rPr>
              <a:t> Vous </a:t>
            </a:r>
            <a:r>
              <a:rPr lang="fr-FR" sz="1400" dirty="0">
                <a:latin typeface="Quicksand Book" pitchFamily="18" charset="0"/>
              </a:rPr>
              <a:t>_______ faim.</a:t>
            </a:r>
          </a:p>
          <a:p>
            <a:endParaRPr lang="fr-FR" sz="1400" dirty="0" smtClean="0">
              <a:latin typeface="Quicksand Book" pitchFamily="18" charset="0"/>
            </a:endParaRPr>
          </a:p>
          <a:p>
            <a:r>
              <a:rPr lang="fr-FR" sz="1400" dirty="0" smtClean="0">
                <a:latin typeface="Quicksand Book" pitchFamily="18" charset="0"/>
              </a:rPr>
              <a:t>Elles ________ </a:t>
            </a:r>
            <a:r>
              <a:rPr lang="fr-FR" sz="1400" dirty="0">
                <a:latin typeface="Quicksand Book" pitchFamily="18" charset="0"/>
              </a:rPr>
              <a:t>une belle voiture.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J</a:t>
            </a:r>
            <a:r>
              <a:rPr lang="fr-FR" sz="1400" dirty="0">
                <a:latin typeface="Quicksand Book" pitchFamily="18" charset="0"/>
              </a:rPr>
              <a:t>'_____ mal aux dents</a:t>
            </a:r>
            <a:r>
              <a:rPr lang="fr-FR" sz="1400" dirty="0" smtClean="0">
                <a:latin typeface="Quicksand Book" pitchFamily="18" charset="0"/>
              </a:rPr>
              <a:t>.   </a:t>
            </a:r>
            <a:r>
              <a:rPr lang="fr-FR" sz="1400" dirty="0">
                <a:latin typeface="Quicksand Book" pitchFamily="18" charset="0"/>
              </a:rPr>
              <a:t>Tu _____ froid ? </a:t>
            </a:r>
          </a:p>
          <a:p>
            <a:r>
              <a:rPr lang="fr-FR" sz="1400" dirty="0">
                <a:latin typeface="Quicksand Book" pitchFamily="18" charset="0"/>
              </a:rPr>
              <a:t> </a:t>
            </a:r>
          </a:p>
          <a:p>
            <a:r>
              <a:rPr lang="fr-FR" sz="1400" dirty="0">
                <a:latin typeface="Quicksand Book" pitchFamily="18" charset="0"/>
              </a:rPr>
              <a:t>Nous ______ un stylo bleu.  </a:t>
            </a:r>
          </a:p>
        </p:txBody>
      </p:sp>
      <p:grpSp>
        <p:nvGrpSpPr>
          <p:cNvPr id="22" name="Groupe 21"/>
          <p:cNvGrpSpPr/>
          <p:nvPr/>
        </p:nvGrpSpPr>
        <p:grpSpPr>
          <a:xfrm>
            <a:off x="1424164" y="2968214"/>
            <a:ext cx="366882" cy="443410"/>
            <a:chOff x="1476647" y="7216767"/>
            <a:chExt cx="366882" cy="443410"/>
          </a:xfrm>
        </p:grpSpPr>
        <p:pic>
          <p:nvPicPr>
            <p:cNvPr id="23" name="Image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24" name="Image 2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grpSp>
        <p:nvGrpSpPr>
          <p:cNvPr id="25" name="Groupe 24"/>
          <p:cNvGrpSpPr/>
          <p:nvPr/>
        </p:nvGrpSpPr>
        <p:grpSpPr>
          <a:xfrm>
            <a:off x="1435510" y="5745589"/>
            <a:ext cx="366882" cy="443410"/>
            <a:chOff x="1476647" y="7216767"/>
            <a:chExt cx="366882" cy="443410"/>
          </a:xfrm>
        </p:grpSpPr>
        <p:pic>
          <p:nvPicPr>
            <p:cNvPr id="26" name="Image 2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27" name="Image 2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grpSp>
        <p:nvGrpSpPr>
          <p:cNvPr id="28" name="Groupe 27"/>
          <p:cNvGrpSpPr/>
          <p:nvPr/>
        </p:nvGrpSpPr>
        <p:grpSpPr>
          <a:xfrm>
            <a:off x="1455930" y="8321136"/>
            <a:ext cx="366882" cy="443410"/>
            <a:chOff x="1476647" y="7216767"/>
            <a:chExt cx="366882" cy="443410"/>
          </a:xfrm>
        </p:grpSpPr>
        <p:pic>
          <p:nvPicPr>
            <p:cNvPr id="29" name="Image 2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30" name="Image 2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sp>
        <p:nvSpPr>
          <p:cNvPr id="6" name="Espace réservé du pied de page 5"/>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44</a:t>
            </a:fld>
            <a:endParaRPr lang="fr-FR"/>
          </a:p>
        </p:txBody>
      </p:sp>
    </p:spTree>
    <p:extLst>
      <p:ext uri="{BB962C8B-B14F-4D97-AF65-F5344CB8AC3E}">
        <p14:creationId xmlns:p14="http://schemas.microsoft.com/office/powerpoint/2010/main" val="2556445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sp>
        <p:nvSpPr>
          <p:cNvPr id="47" name="ZoneTexte 46"/>
          <p:cNvSpPr txBox="1"/>
          <p:nvPr/>
        </p:nvSpPr>
        <p:spPr>
          <a:xfrm>
            <a:off x="1935654" y="1403648"/>
            <a:ext cx="4814179" cy="2893100"/>
          </a:xfrm>
          <a:prstGeom prst="rect">
            <a:avLst/>
          </a:prstGeom>
          <a:noFill/>
          <a:ln>
            <a:solidFill>
              <a:schemeClr val="tx1"/>
            </a:solidFill>
          </a:ln>
        </p:spPr>
        <p:txBody>
          <a:bodyPr wrap="square" rtlCol="0">
            <a:spAutoFit/>
          </a:bodyPr>
          <a:lstStyle/>
          <a:p>
            <a:r>
              <a:rPr lang="fr-FR" sz="1400" dirty="0" smtClean="0">
                <a:latin typeface="Quicksand Book" pitchFamily="18" charset="0"/>
              </a:rPr>
              <a:t>Les filles _________________ </a:t>
            </a:r>
            <a:r>
              <a:rPr lang="fr-FR" sz="1400" dirty="0">
                <a:latin typeface="Quicksand Book" pitchFamily="18" charset="0"/>
              </a:rPr>
              <a:t>la course.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 </a:t>
            </a:r>
            <a:r>
              <a:rPr lang="fr-FR" sz="1400" dirty="0">
                <a:latin typeface="Quicksand Book" pitchFamily="18" charset="0"/>
              </a:rPr>
              <a:t>Il ______________ toujours son lit. </a:t>
            </a:r>
          </a:p>
          <a:p>
            <a:endParaRPr lang="fr-FR" sz="1400" dirty="0" smtClean="0">
              <a:latin typeface="Quicksand Book" pitchFamily="18" charset="0"/>
            </a:endParaRPr>
          </a:p>
          <a:p>
            <a:r>
              <a:rPr lang="fr-FR" sz="1400" dirty="0" smtClean="0">
                <a:latin typeface="Quicksand Book" pitchFamily="18" charset="0"/>
              </a:rPr>
              <a:t>Il ne  </a:t>
            </a:r>
            <a:r>
              <a:rPr lang="fr-FR" sz="1400" dirty="0">
                <a:latin typeface="Quicksand Book" pitchFamily="18" charset="0"/>
              </a:rPr>
              <a:t>__________ pas tes lacets ? .</a:t>
            </a:r>
          </a:p>
          <a:p>
            <a:endParaRPr lang="fr-FR" sz="1400" dirty="0">
              <a:latin typeface="Quicksand Book" pitchFamily="18" charset="0"/>
            </a:endParaRPr>
          </a:p>
          <a:p>
            <a:r>
              <a:rPr lang="fr-FR" sz="1400" dirty="0">
                <a:latin typeface="Quicksand Book" pitchFamily="18" charset="0"/>
              </a:rPr>
              <a:t>Elles __________________ souvent des farces.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Papa _______________ </a:t>
            </a:r>
            <a:r>
              <a:rPr lang="fr-FR" sz="1400" dirty="0">
                <a:latin typeface="Quicksand Book" pitchFamily="18" charset="0"/>
              </a:rPr>
              <a:t>une galette des rois. </a:t>
            </a:r>
          </a:p>
          <a:p>
            <a:endParaRPr lang="fr-FR" sz="1400" dirty="0">
              <a:latin typeface="Quicksand Book" pitchFamily="18" charset="0"/>
            </a:endParaRPr>
          </a:p>
          <a:p>
            <a:r>
              <a:rPr lang="fr-FR" sz="1400" dirty="0">
                <a:latin typeface="Quicksand Book" pitchFamily="18" charset="0"/>
              </a:rPr>
              <a:t>Mes frères </a:t>
            </a:r>
            <a:r>
              <a:rPr lang="fr-FR" sz="1400" dirty="0" smtClean="0">
                <a:latin typeface="Quicksand Book" pitchFamily="18" charset="0"/>
              </a:rPr>
              <a:t>_______________ rarement des bêtises,</a:t>
            </a:r>
          </a:p>
          <a:p>
            <a:endParaRPr lang="fr-FR" sz="1400" dirty="0">
              <a:latin typeface="Quicksand Book" pitchFamily="18" charset="0"/>
            </a:endParaRPr>
          </a:p>
          <a:p>
            <a:r>
              <a:rPr lang="fr-FR" sz="1400" dirty="0" smtClean="0">
                <a:latin typeface="Quicksand Book" pitchFamily="18" charset="0"/>
              </a:rPr>
              <a:t>Ma copine __________ </a:t>
            </a:r>
            <a:r>
              <a:rPr lang="fr-FR" sz="1400" dirty="0">
                <a:latin typeface="Quicksand Book" pitchFamily="18" charset="0"/>
              </a:rPr>
              <a:t>très attention. </a:t>
            </a:r>
          </a:p>
        </p:txBody>
      </p:sp>
      <p:grpSp>
        <p:nvGrpSpPr>
          <p:cNvPr id="2" name="Groupe 1"/>
          <p:cNvGrpSpPr/>
          <p:nvPr/>
        </p:nvGrpSpPr>
        <p:grpSpPr>
          <a:xfrm>
            <a:off x="201786" y="2051720"/>
            <a:ext cx="1703353" cy="1368152"/>
            <a:chOff x="201786" y="3563888"/>
            <a:chExt cx="1703353" cy="1368152"/>
          </a:xfrm>
        </p:grpSpPr>
        <p:grpSp>
          <p:nvGrpSpPr>
            <p:cNvPr id="41" name="Groupe 40"/>
            <p:cNvGrpSpPr/>
            <p:nvPr/>
          </p:nvGrpSpPr>
          <p:grpSpPr>
            <a:xfrm>
              <a:off x="201786" y="3563888"/>
              <a:ext cx="1703353" cy="1364980"/>
              <a:chOff x="201786" y="5572078"/>
              <a:chExt cx="1703353" cy="1364980"/>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01786" y="5580112"/>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00" dirty="0" smtClean="0">
                    <a:solidFill>
                      <a:srgbClr val="92D050"/>
                    </a:solidFill>
                    <a:latin typeface="cinnamon cake"/>
                    <a:ea typeface="Calibri"/>
                    <a:cs typeface="Times New Roman"/>
                  </a:rPr>
                  <a:t>C3</a:t>
                </a:r>
              </a:p>
              <a:p>
                <a:pPr algn="ctr">
                  <a:lnSpc>
                    <a:spcPct val="115000"/>
                  </a:lnSpc>
                  <a:spcAft>
                    <a:spcPts val="0"/>
                  </a:spcAft>
                </a:pPr>
                <a:r>
                  <a:rPr lang="fr-FR" sz="1000" dirty="0" smtClean="0">
                    <a:solidFill>
                      <a:srgbClr val="92D050"/>
                    </a:solidFill>
                    <a:latin typeface="cinnamon cake"/>
                    <a:ea typeface="Calibri"/>
                    <a:cs typeface="Times New Roman"/>
                  </a:rPr>
                  <a:t>Je </a:t>
                </a:r>
                <a:r>
                  <a:rPr lang="fr-FR" sz="1000" dirty="0">
                    <a:solidFill>
                      <a:srgbClr val="92D050"/>
                    </a:solidFill>
                    <a:latin typeface="cinnamon cake"/>
                    <a:ea typeface="Calibri"/>
                    <a:cs typeface="Times New Roman"/>
                  </a:rPr>
                  <a:t>sais conjuguer (aux troisièmes personnes) au </a:t>
                </a:r>
                <a:r>
                  <a:rPr lang="fr-FR" sz="1000" u="sng" dirty="0">
                    <a:solidFill>
                      <a:srgbClr val="92D050"/>
                    </a:solidFill>
                    <a:latin typeface="cinnamon cake"/>
                    <a:ea typeface="Calibri"/>
                    <a:cs typeface="Times New Roman"/>
                  </a:rPr>
                  <a:t>présent</a:t>
                </a:r>
                <a:r>
                  <a:rPr lang="fr-FR" sz="1000" dirty="0">
                    <a:solidFill>
                      <a:srgbClr val="92D050"/>
                    </a:solidFill>
                    <a:latin typeface="cinnamon cake"/>
                    <a:ea typeface="Calibri"/>
                    <a:cs typeface="Times New Roman"/>
                  </a:rPr>
                  <a:t> </a:t>
                </a:r>
                <a:r>
                  <a:rPr lang="fr-FR" sz="1000" dirty="0" smtClean="0">
                    <a:solidFill>
                      <a:srgbClr val="92D050"/>
                    </a:solidFill>
                    <a:latin typeface="cinnamon cake"/>
                    <a:ea typeface="Calibri"/>
                    <a:cs typeface="Times New Roman"/>
                  </a:rPr>
                  <a:t>le verbe: FAIRE.</a:t>
                </a:r>
                <a:r>
                  <a:rPr lang="fr-FR" sz="1000" dirty="0" smtClean="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461" y="4260047"/>
              <a:ext cx="697304" cy="671993"/>
            </a:xfrm>
            <a:prstGeom prst="rect">
              <a:avLst/>
            </a:prstGeom>
            <a:noFill/>
            <a:ln>
              <a:noFill/>
            </a:ln>
          </p:spPr>
        </p:pic>
      </p:grpSp>
      <p:sp>
        <p:nvSpPr>
          <p:cNvPr id="22" name="ZoneTexte 21"/>
          <p:cNvSpPr txBox="1"/>
          <p:nvPr/>
        </p:nvSpPr>
        <p:spPr>
          <a:xfrm>
            <a:off x="1927189" y="4788024"/>
            <a:ext cx="4814179" cy="3539430"/>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Papa _____________ </a:t>
            </a:r>
            <a:r>
              <a:rPr lang="fr-FR" sz="1400" dirty="0">
                <a:latin typeface="Quicksand Book" pitchFamily="18" charset="0"/>
              </a:rPr>
              <a:t>faire les courses. </a:t>
            </a:r>
            <a:r>
              <a:rPr lang="fr-FR" sz="1400" dirty="0" smtClean="0">
                <a:latin typeface="Quicksand Book" pitchFamily="18" charset="0"/>
              </a:rPr>
              <a:t> </a:t>
            </a:r>
          </a:p>
          <a:p>
            <a:pPr>
              <a:lnSpc>
                <a:spcPct val="200000"/>
              </a:lnSpc>
            </a:pPr>
            <a:r>
              <a:rPr lang="fr-FR" sz="1400" dirty="0" smtClean="0">
                <a:latin typeface="Quicksand Book" pitchFamily="18" charset="0"/>
              </a:rPr>
              <a:t>Il </a:t>
            </a:r>
            <a:r>
              <a:rPr lang="fr-FR" sz="1400" dirty="0">
                <a:latin typeface="Quicksand Book" pitchFamily="18" charset="0"/>
              </a:rPr>
              <a:t>____________ dans son lit. </a:t>
            </a:r>
            <a:endParaRPr lang="fr-FR" sz="1400" dirty="0" smtClean="0">
              <a:latin typeface="Quicksand Book" pitchFamily="18" charset="0"/>
            </a:endParaRPr>
          </a:p>
          <a:p>
            <a:pPr>
              <a:lnSpc>
                <a:spcPct val="200000"/>
              </a:lnSpc>
            </a:pPr>
            <a:r>
              <a:rPr lang="fr-FR" sz="1400" dirty="0" smtClean="0">
                <a:latin typeface="Quicksand Book" pitchFamily="18" charset="0"/>
              </a:rPr>
              <a:t>Toute la famille  </a:t>
            </a:r>
            <a:r>
              <a:rPr lang="fr-FR" sz="1400" dirty="0">
                <a:latin typeface="Quicksand Book" pitchFamily="18" charset="0"/>
              </a:rPr>
              <a:t>__________ au cinéma ? </a:t>
            </a:r>
            <a:r>
              <a:rPr lang="fr-FR" sz="1400" dirty="0" smtClean="0">
                <a:latin typeface="Quicksand Book" pitchFamily="18" charset="0"/>
              </a:rPr>
              <a:t>.</a:t>
            </a:r>
            <a:endParaRPr lang="fr-FR" sz="1400" dirty="0">
              <a:latin typeface="Quicksand Book" pitchFamily="18" charset="0"/>
            </a:endParaRPr>
          </a:p>
          <a:p>
            <a:pPr>
              <a:lnSpc>
                <a:spcPct val="200000"/>
              </a:lnSpc>
            </a:pPr>
            <a:r>
              <a:rPr lang="fr-FR" sz="1400" dirty="0">
                <a:latin typeface="Quicksand Book" pitchFamily="18" charset="0"/>
              </a:rPr>
              <a:t>Elles _____________au marché. </a:t>
            </a:r>
          </a:p>
          <a:p>
            <a:pPr>
              <a:lnSpc>
                <a:spcPct val="200000"/>
              </a:lnSpc>
            </a:pPr>
            <a:r>
              <a:rPr lang="fr-FR" sz="1400" dirty="0" smtClean="0">
                <a:latin typeface="Quicksand Book" pitchFamily="18" charset="0"/>
              </a:rPr>
              <a:t>Maman </a:t>
            </a:r>
            <a:r>
              <a:rPr lang="fr-FR" sz="1400" dirty="0">
                <a:latin typeface="Quicksand Book" pitchFamily="18" charset="0"/>
              </a:rPr>
              <a:t>____________chez les voisins. </a:t>
            </a:r>
          </a:p>
          <a:p>
            <a:pPr>
              <a:lnSpc>
                <a:spcPct val="200000"/>
              </a:lnSpc>
            </a:pPr>
            <a:r>
              <a:rPr lang="fr-FR" sz="1400" dirty="0" smtClean="0">
                <a:latin typeface="Quicksand Book" pitchFamily="18" charset="0"/>
              </a:rPr>
              <a:t>Mes </a:t>
            </a:r>
            <a:r>
              <a:rPr lang="fr-FR" sz="1400" dirty="0">
                <a:latin typeface="Quicksand Book" pitchFamily="18" charset="0"/>
              </a:rPr>
              <a:t>cousins </a:t>
            </a:r>
            <a:r>
              <a:rPr lang="fr-FR" sz="1400" dirty="0" smtClean="0">
                <a:latin typeface="Quicksand Book" pitchFamily="18" charset="0"/>
              </a:rPr>
              <a:t>________</a:t>
            </a:r>
            <a:r>
              <a:rPr lang="fr-FR" sz="1400" dirty="0">
                <a:latin typeface="Quicksand Book" pitchFamily="18" charset="0"/>
              </a:rPr>
              <a:t> </a:t>
            </a:r>
            <a:r>
              <a:rPr lang="fr-FR" sz="1400" dirty="0" smtClean="0">
                <a:latin typeface="Quicksand Book" pitchFamily="18" charset="0"/>
              </a:rPr>
              <a:t>chez le coiffeur,</a:t>
            </a:r>
            <a:endParaRPr lang="fr-FR" sz="1400" dirty="0">
              <a:latin typeface="Quicksand Book" pitchFamily="18" charset="0"/>
            </a:endParaRPr>
          </a:p>
          <a:p>
            <a:pPr>
              <a:lnSpc>
                <a:spcPct val="200000"/>
              </a:lnSpc>
            </a:pPr>
            <a:r>
              <a:rPr lang="fr-FR" sz="1400" dirty="0" smtClean="0">
                <a:latin typeface="Quicksand Book" pitchFamily="18" charset="0"/>
              </a:rPr>
              <a:t>Mon ami _____________ </a:t>
            </a:r>
            <a:r>
              <a:rPr lang="fr-FR" sz="1400" dirty="0" smtClean="0">
                <a:latin typeface="Quicksand Book" pitchFamily="18" charset="0"/>
              </a:rPr>
              <a:t>cueillir des fleurs,</a:t>
            </a:r>
          </a:p>
          <a:p>
            <a:pPr>
              <a:lnSpc>
                <a:spcPct val="200000"/>
              </a:lnSpc>
            </a:pPr>
            <a:r>
              <a:rPr lang="fr-FR" sz="1400" dirty="0" smtClean="0">
                <a:latin typeface="Quicksand Book" pitchFamily="18" charset="0"/>
              </a:rPr>
              <a:t>Les enfants __________ </a:t>
            </a:r>
            <a:r>
              <a:rPr lang="fr-FR" sz="1400" dirty="0">
                <a:latin typeface="Quicksand Book" pitchFamily="18" charset="0"/>
              </a:rPr>
              <a:t>chez le </a:t>
            </a:r>
            <a:r>
              <a:rPr lang="fr-FR" sz="1400" dirty="0" smtClean="0">
                <a:latin typeface="Quicksand Book" pitchFamily="18" charset="0"/>
              </a:rPr>
              <a:t>médecin. </a:t>
            </a:r>
            <a:endParaRPr lang="fr-FR" sz="1400" dirty="0">
              <a:latin typeface="Quicksand Book" pitchFamily="18" charset="0"/>
            </a:endParaRPr>
          </a:p>
        </p:txBody>
      </p:sp>
      <p:grpSp>
        <p:nvGrpSpPr>
          <p:cNvPr id="23" name="Groupe 22"/>
          <p:cNvGrpSpPr/>
          <p:nvPr/>
        </p:nvGrpSpPr>
        <p:grpSpPr>
          <a:xfrm>
            <a:off x="144592" y="5703617"/>
            <a:ext cx="1703353" cy="1364980"/>
            <a:chOff x="201786" y="3563888"/>
            <a:chExt cx="1703353" cy="1364980"/>
          </a:xfrm>
        </p:grpSpPr>
        <p:grpSp>
          <p:nvGrpSpPr>
            <p:cNvPr id="24" name="Groupe 23"/>
            <p:cNvGrpSpPr/>
            <p:nvPr/>
          </p:nvGrpSpPr>
          <p:grpSpPr>
            <a:xfrm>
              <a:off x="201786" y="3563888"/>
              <a:ext cx="1703353" cy="1364980"/>
              <a:chOff x="201786" y="5572078"/>
              <a:chExt cx="1703353" cy="1364980"/>
            </a:xfrm>
          </p:grpSpPr>
          <p:sp>
            <p:nvSpPr>
              <p:cNvPr id="26"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27" name="Zone de texte 125"/>
              <p:cNvSpPr txBox="1"/>
              <p:nvPr/>
            </p:nvSpPr>
            <p:spPr>
              <a:xfrm>
                <a:off x="201786" y="5580112"/>
                <a:ext cx="1703353" cy="873707"/>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C3</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au </a:t>
                </a:r>
                <a:r>
                  <a:rPr lang="fr-FR" sz="1050" u="sng" dirty="0">
                    <a:solidFill>
                      <a:srgbClr val="92D050"/>
                    </a:solidFill>
                    <a:latin typeface="cinnamon cake"/>
                    <a:ea typeface="Calibri"/>
                    <a:cs typeface="Times New Roman"/>
                  </a:rPr>
                  <a:t>présent</a:t>
                </a:r>
                <a:r>
                  <a:rPr lang="fr-FR" sz="1050" dirty="0">
                    <a:solidFill>
                      <a:srgbClr val="92D050"/>
                    </a:solidFill>
                    <a:latin typeface="cinnamon cake"/>
                    <a:ea typeface="Calibri"/>
                    <a:cs typeface="Times New Roman"/>
                  </a:rPr>
                  <a:t> </a:t>
                </a:r>
                <a:r>
                  <a:rPr lang="fr-FR" sz="1050" dirty="0" smtClean="0">
                    <a:solidFill>
                      <a:srgbClr val="92D050"/>
                    </a:solidFill>
                    <a:latin typeface="cinnamon cake"/>
                    <a:ea typeface="Calibri"/>
                    <a:cs typeface="Times New Roman"/>
                  </a:rPr>
                  <a:t>le verbe:</a:t>
                </a:r>
              </a:p>
              <a:p>
                <a:pPr algn="ctr">
                  <a:lnSpc>
                    <a:spcPct val="115000"/>
                  </a:lnSpc>
                  <a:spcAft>
                    <a:spcPts val="0"/>
                  </a:spcAft>
                </a:pPr>
                <a:r>
                  <a:rPr lang="fr-FR" sz="1050" dirty="0" smtClean="0">
                    <a:solidFill>
                      <a:srgbClr val="92D050"/>
                    </a:solidFill>
                    <a:latin typeface="cinnamon cake"/>
                    <a:ea typeface="Calibri"/>
                    <a:cs typeface="Times New Roman"/>
                  </a:rPr>
                  <a:t> ALLER</a:t>
                </a: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25" name="Image 2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349" y="4223118"/>
              <a:ext cx="697304" cy="671993"/>
            </a:xfrm>
            <a:prstGeom prst="rect">
              <a:avLst/>
            </a:prstGeom>
            <a:noFill/>
            <a:ln>
              <a:noFill/>
            </a:ln>
          </p:spPr>
        </p:pic>
      </p:grpSp>
      <p:grpSp>
        <p:nvGrpSpPr>
          <p:cNvPr id="16" name="Groupe 15"/>
          <p:cNvGrpSpPr/>
          <p:nvPr/>
        </p:nvGrpSpPr>
        <p:grpSpPr>
          <a:xfrm>
            <a:off x="1362123" y="6428698"/>
            <a:ext cx="366882" cy="647933"/>
            <a:chOff x="5852840" y="8163053"/>
            <a:chExt cx="366882" cy="647933"/>
          </a:xfrm>
        </p:grpSpPr>
        <p:pic>
          <p:nvPicPr>
            <p:cNvPr id="17" name="Image 1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8" name="Image 1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19" name="Image 1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0" name="Groupe 19"/>
          <p:cNvGrpSpPr/>
          <p:nvPr/>
        </p:nvGrpSpPr>
        <p:grpSpPr>
          <a:xfrm>
            <a:off x="1443172" y="2785645"/>
            <a:ext cx="366882" cy="647933"/>
            <a:chOff x="5852840" y="8163053"/>
            <a:chExt cx="366882" cy="647933"/>
          </a:xfrm>
        </p:grpSpPr>
        <p:pic>
          <p:nvPicPr>
            <p:cNvPr id="21" name="Image 20"/>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8" name="Image 2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9" name="Image 2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8" name="Espace réservé du numéro de diapositive 7"/>
          <p:cNvSpPr>
            <a:spLocks noGrp="1"/>
          </p:cNvSpPr>
          <p:nvPr>
            <p:ph type="sldNum" sz="quarter" idx="12"/>
          </p:nvPr>
        </p:nvSpPr>
        <p:spPr/>
        <p:txBody>
          <a:bodyPr/>
          <a:lstStyle/>
          <a:p>
            <a:fld id="{1473093C-0CA7-4B79-A746-F5F6C1908E8F}" type="slidenum">
              <a:rPr lang="fr-FR" smtClean="0"/>
              <a:t>45</a:t>
            </a:fld>
            <a:endParaRPr lang="fr-FR"/>
          </a:p>
        </p:txBody>
      </p:sp>
    </p:spTree>
    <p:extLst>
      <p:ext uri="{BB962C8B-B14F-4D97-AF65-F5344CB8AC3E}">
        <p14:creationId xmlns:p14="http://schemas.microsoft.com/office/powerpoint/2010/main" val="2487411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42" name="Groupe 41"/>
          <p:cNvGrpSpPr/>
          <p:nvPr/>
        </p:nvGrpSpPr>
        <p:grpSpPr>
          <a:xfrm>
            <a:off x="188640" y="1891622"/>
            <a:ext cx="1703353" cy="1384234"/>
            <a:chOff x="223836" y="1477997"/>
            <a:chExt cx="1703353" cy="1384234"/>
          </a:xfrm>
        </p:grpSpPr>
        <p:sp>
          <p:nvSpPr>
            <p:cNvPr id="1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C3</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au </a:t>
              </a:r>
              <a:r>
                <a:rPr lang="fr-FR" sz="1050" u="sng" dirty="0">
                  <a:solidFill>
                    <a:srgbClr val="92D050"/>
                  </a:solidFill>
                  <a:latin typeface="cinnamon cake"/>
                  <a:ea typeface="Calibri"/>
                  <a:cs typeface="Times New Roman"/>
                </a:rPr>
                <a:t>présent</a:t>
              </a:r>
              <a:r>
                <a:rPr lang="fr-FR" sz="1050" dirty="0">
                  <a:solidFill>
                    <a:srgbClr val="92D050"/>
                  </a:solidFill>
                  <a:latin typeface="cinnamon cake"/>
                  <a:ea typeface="Calibri"/>
                  <a:cs typeface="Times New Roman"/>
                </a:rPr>
                <a:t> </a:t>
              </a:r>
              <a:r>
                <a:rPr lang="fr-FR" sz="1050" dirty="0" smtClean="0">
                  <a:solidFill>
                    <a:srgbClr val="92D050"/>
                  </a:solidFill>
                  <a:latin typeface="cinnamon cake"/>
                  <a:ea typeface="Calibri"/>
                  <a:cs typeface="Times New Roman"/>
                </a:rPr>
                <a:t>le verbe: DIRE</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8" name="Groupe 7"/>
            <p:cNvGrpSpPr/>
            <p:nvPr/>
          </p:nvGrpSpPr>
          <p:grpSpPr>
            <a:xfrm>
              <a:off x="223837" y="1497251"/>
              <a:ext cx="1632548" cy="1364980"/>
              <a:chOff x="168499" y="1349483"/>
              <a:chExt cx="1632548" cy="1364980"/>
            </a:xfrm>
          </p:grpSpPr>
          <p:pic>
            <p:nvPicPr>
              <p:cNvPr id="11" name="Imag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257" y="2030500"/>
                <a:ext cx="697304" cy="671993"/>
              </a:xfrm>
              <a:prstGeom prst="rect">
                <a:avLst/>
              </a:prstGeom>
              <a:noFill/>
              <a:ln>
                <a:noFill/>
              </a:ln>
            </p:spPr>
          </p:pic>
          <p:sp>
            <p:nvSpPr>
              <p:cNvPr id="9"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12" name="ZoneTexte 11"/>
          <p:cNvSpPr txBox="1"/>
          <p:nvPr/>
        </p:nvSpPr>
        <p:spPr>
          <a:xfrm>
            <a:off x="1905139" y="1259632"/>
            <a:ext cx="4814179" cy="2677656"/>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Mon frère _________________ </a:t>
            </a:r>
            <a:r>
              <a:rPr lang="fr-FR" sz="1400" dirty="0">
                <a:latin typeface="Quicksand Book" pitchFamily="18" charset="0"/>
              </a:rPr>
              <a:t>la vérité. </a:t>
            </a:r>
            <a:endParaRPr lang="fr-FR" sz="1400" dirty="0" smtClean="0">
              <a:latin typeface="Quicksand Book" pitchFamily="18" charset="0"/>
            </a:endParaRPr>
          </a:p>
          <a:p>
            <a:pPr>
              <a:lnSpc>
                <a:spcPct val="200000"/>
              </a:lnSpc>
            </a:pPr>
            <a:r>
              <a:rPr lang="fr-FR" sz="1400" dirty="0" smtClean="0">
                <a:latin typeface="Quicksand Book" pitchFamily="18" charset="0"/>
              </a:rPr>
              <a:t>Il </a:t>
            </a:r>
            <a:r>
              <a:rPr lang="fr-FR" sz="1400" dirty="0">
                <a:latin typeface="Quicksand Book" pitchFamily="18" charset="0"/>
              </a:rPr>
              <a:t>______________ toujours des mensonges. </a:t>
            </a:r>
            <a:endParaRPr lang="fr-FR" sz="1400" dirty="0" smtClean="0">
              <a:latin typeface="Quicksand Book" pitchFamily="18" charset="0"/>
            </a:endParaRPr>
          </a:p>
          <a:p>
            <a:pPr>
              <a:lnSpc>
                <a:spcPct val="200000"/>
              </a:lnSpc>
            </a:pPr>
            <a:r>
              <a:rPr lang="fr-FR" sz="1400" dirty="0" smtClean="0">
                <a:latin typeface="Quicksand Book" pitchFamily="18" charset="0"/>
              </a:rPr>
              <a:t>Les élèves __________ leur poésie</a:t>
            </a:r>
            <a:r>
              <a:rPr lang="fr-FR" sz="1400" dirty="0" smtClean="0">
                <a:latin typeface="Quicksand Book" pitchFamily="18" charset="0"/>
              </a:rPr>
              <a:t>. </a:t>
            </a:r>
          </a:p>
          <a:p>
            <a:pPr>
              <a:lnSpc>
                <a:spcPct val="200000"/>
              </a:lnSpc>
            </a:pPr>
            <a:r>
              <a:rPr lang="fr-FR" sz="1400" dirty="0" smtClean="0">
                <a:latin typeface="Quicksand Book" pitchFamily="18" charset="0"/>
              </a:rPr>
              <a:t>Elles </a:t>
            </a:r>
            <a:r>
              <a:rPr lang="fr-FR" sz="1400" dirty="0">
                <a:latin typeface="Quicksand Book" pitchFamily="18" charset="0"/>
              </a:rPr>
              <a:t>____________ au revoir. </a:t>
            </a:r>
          </a:p>
          <a:p>
            <a:pPr>
              <a:lnSpc>
                <a:spcPct val="200000"/>
              </a:lnSpc>
            </a:pPr>
            <a:r>
              <a:rPr lang="fr-FR" sz="1400" dirty="0" smtClean="0">
                <a:latin typeface="Quicksand Book" pitchFamily="18" charset="0"/>
              </a:rPr>
              <a:t>Maman ___________</a:t>
            </a:r>
            <a:r>
              <a:rPr lang="fr-FR" sz="1400" dirty="0">
                <a:latin typeface="Quicksand Book" pitchFamily="18" charset="0"/>
              </a:rPr>
              <a:t> </a:t>
            </a:r>
            <a:r>
              <a:rPr lang="fr-FR" sz="1400" dirty="0" smtClean="0">
                <a:latin typeface="Quicksand Book" pitchFamily="18" charset="0"/>
              </a:rPr>
              <a:t>que j’ai encore grandi. </a:t>
            </a:r>
            <a:r>
              <a:rPr lang="fr-FR" sz="1400" dirty="0">
                <a:latin typeface="Quicksand Book" pitchFamily="18" charset="0"/>
              </a:rPr>
              <a:t> </a:t>
            </a:r>
          </a:p>
          <a:p>
            <a:pPr>
              <a:lnSpc>
                <a:spcPct val="200000"/>
              </a:lnSpc>
            </a:pPr>
            <a:r>
              <a:rPr lang="fr-FR" sz="1400" dirty="0" smtClean="0">
                <a:latin typeface="Quicksand Book" pitchFamily="18" charset="0"/>
              </a:rPr>
              <a:t>Les copines se _________________ </a:t>
            </a:r>
            <a:r>
              <a:rPr lang="fr-FR" sz="1400" dirty="0">
                <a:latin typeface="Quicksand Book" pitchFamily="18" charset="0"/>
              </a:rPr>
              <a:t>un secret. </a:t>
            </a:r>
          </a:p>
        </p:txBody>
      </p:sp>
      <p:grpSp>
        <p:nvGrpSpPr>
          <p:cNvPr id="2" name="Groupe 1"/>
          <p:cNvGrpSpPr/>
          <p:nvPr/>
        </p:nvGrpSpPr>
        <p:grpSpPr>
          <a:xfrm>
            <a:off x="141471" y="4093741"/>
            <a:ext cx="1703353" cy="1420158"/>
            <a:chOff x="219849" y="3508710"/>
            <a:chExt cx="1703353" cy="1420158"/>
          </a:xfrm>
        </p:grpSpPr>
        <p:grpSp>
          <p:nvGrpSpPr>
            <p:cNvPr id="41" name="Groupe 40"/>
            <p:cNvGrpSpPr/>
            <p:nvPr/>
          </p:nvGrpSpPr>
          <p:grpSpPr>
            <a:xfrm>
              <a:off x="219849" y="3508710"/>
              <a:ext cx="1703353" cy="1420158"/>
              <a:chOff x="219849" y="5516900"/>
              <a:chExt cx="1703353" cy="1420158"/>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19849" y="5516900"/>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C3</a:t>
                </a:r>
                <a:endParaRPr lang="fr-FR" sz="1050" dirty="0">
                  <a:solidFill>
                    <a:srgbClr val="92D050"/>
                  </a:solidFill>
                  <a:latin typeface="cinnamon cake"/>
                  <a:ea typeface="Calibri"/>
                  <a:cs typeface="Times New Roman"/>
                </a:endParaRPr>
              </a:p>
              <a:p>
                <a:pPr algn="ctr">
                  <a:lnSpc>
                    <a:spcPct val="115000"/>
                  </a:lnSpc>
                  <a:spcAft>
                    <a:spcPts val="0"/>
                  </a:spcAft>
                </a:pPr>
                <a:r>
                  <a:rPr lang="fr-FR" sz="1050" dirty="0">
                    <a:solidFill>
                      <a:srgbClr val="92D050"/>
                    </a:solidFill>
                    <a:latin typeface="cinnamon cake"/>
                    <a:ea typeface="Calibri"/>
                    <a:cs typeface="Times New Roman"/>
                  </a:rPr>
                  <a:t>Je sais conjuguer (aux troisièmes personnes) au </a:t>
                </a:r>
                <a:r>
                  <a:rPr lang="fr-FR" sz="1050" u="sng" dirty="0">
                    <a:solidFill>
                      <a:srgbClr val="92D050"/>
                    </a:solidFill>
                    <a:latin typeface="cinnamon cake"/>
                    <a:ea typeface="Calibri"/>
                    <a:cs typeface="Times New Roman"/>
                  </a:rPr>
                  <a:t>présent</a:t>
                </a:r>
                <a:r>
                  <a:rPr lang="fr-FR" sz="1050" dirty="0">
                    <a:solidFill>
                      <a:srgbClr val="92D050"/>
                    </a:solidFill>
                    <a:latin typeface="cinnamon cake"/>
                    <a:ea typeface="Calibri"/>
                    <a:cs typeface="Times New Roman"/>
                  </a:rPr>
                  <a:t> le verbe</a:t>
                </a:r>
                <a:r>
                  <a:rPr lang="fr-FR" sz="1050" dirty="0" smtClean="0">
                    <a:solidFill>
                      <a:srgbClr val="92D050"/>
                    </a:solidFill>
                    <a:latin typeface="cinnamon cake"/>
                    <a:ea typeface="Calibri"/>
                    <a:cs typeface="Times New Roman"/>
                  </a:rPr>
                  <a:t>: VENIR</a:t>
                </a:r>
                <a:r>
                  <a:rPr lang="fr-FR" sz="1050" dirty="0" smtClean="0">
                    <a:solidFill>
                      <a:srgbClr val="7030A0"/>
                    </a:solidFill>
                    <a:effectLst/>
                    <a:latin typeface="cinnamon cake"/>
                    <a:ea typeface="Calibri"/>
                    <a:cs typeface="Times New Roman"/>
                  </a:rPr>
                  <a:t> </a:t>
                </a:r>
                <a:endParaRPr lang="fr-FR" sz="1050" dirty="0">
                  <a:effectLst/>
                  <a:latin typeface="Calibri"/>
                  <a:ea typeface="Calibri"/>
                  <a:cs typeface="Times New Roman"/>
                </a:endParaRPr>
              </a:p>
              <a:p>
                <a:pPr>
                  <a:lnSpc>
                    <a:spcPct val="115000"/>
                  </a:lnSpc>
                  <a:spcAft>
                    <a:spcPts val="1000"/>
                  </a:spcAft>
                </a:pP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84" y="4246378"/>
              <a:ext cx="697304" cy="671993"/>
            </a:xfrm>
            <a:prstGeom prst="rect">
              <a:avLst/>
            </a:prstGeom>
            <a:noFill/>
            <a:ln>
              <a:noFill/>
            </a:ln>
          </p:spPr>
        </p:pic>
      </p:grpSp>
      <p:sp>
        <p:nvSpPr>
          <p:cNvPr id="28" name="ZoneTexte 27"/>
          <p:cNvSpPr txBox="1"/>
          <p:nvPr/>
        </p:nvSpPr>
        <p:spPr>
          <a:xfrm>
            <a:off x="1905139" y="3995936"/>
            <a:ext cx="4814179"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Mon frère _________________ </a:t>
            </a:r>
            <a:r>
              <a:rPr lang="fr-FR" sz="1400" dirty="0" smtClean="0">
                <a:latin typeface="Quicksand Book" pitchFamily="18" charset="0"/>
              </a:rPr>
              <a:t>avec </a:t>
            </a:r>
            <a:r>
              <a:rPr lang="fr-FR" sz="1400" dirty="0" smtClean="0">
                <a:latin typeface="Quicksand Book" pitchFamily="18" charset="0"/>
              </a:rPr>
              <a:t>moi. </a:t>
            </a:r>
            <a:endParaRPr lang="fr-FR" sz="1400" dirty="0" smtClean="0">
              <a:latin typeface="Quicksand Book" pitchFamily="18" charset="0"/>
            </a:endParaRPr>
          </a:p>
          <a:p>
            <a:pPr>
              <a:lnSpc>
                <a:spcPct val="200000"/>
              </a:lnSpc>
            </a:pPr>
            <a:r>
              <a:rPr lang="fr-FR" sz="1400" dirty="0" smtClean="0">
                <a:latin typeface="Quicksand Book" pitchFamily="18" charset="0"/>
              </a:rPr>
              <a:t>Elle </a:t>
            </a:r>
            <a:r>
              <a:rPr lang="fr-FR" sz="1400" dirty="0">
                <a:latin typeface="Quicksand Book" pitchFamily="18" charset="0"/>
              </a:rPr>
              <a:t>______________ </a:t>
            </a:r>
            <a:r>
              <a:rPr lang="fr-FR" sz="1400" dirty="0" smtClean="0">
                <a:latin typeface="Quicksand Book" pitchFamily="18" charset="0"/>
              </a:rPr>
              <a:t>à la </a:t>
            </a:r>
            <a:r>
              <a:rPr lang="fr-FR" sz="1400" dirty="0" smtClean="0">
                <a:latin typeface="Quicksand Book" pitchFamily="18" charset="0"/>
              </a:rPr>
              <a:t>maison. </a:t>
            </a:r>
            <a:endParaRPr lang="fr-FR" sz="1400" dirty="0" smtClean="0">
              <a:latin typeface="Quicksand Book" pitchFamily="18" charset="0"/>
            </a:endParaRPr>
          </a:p>
          <a:p>
            <a:pPr>
              <a:lnSpc>
                <a:spcPct val="200000"/>
              </a:lnSpc>
            </a:pPr>
            <a:r>
              <a:rPr lang="fr-FR" sz="1400" dirty="0" smtClean="0">
                <a:latin typeface="Quicksand Book" pitchFamily="18" charset="0"/>
              </a:rPr>
              <a:t>Ma mère __________ </a:t>
            </a:r>
            <a:r>
              <a:rPr lang="fr-FR" sz="1400" dirty="0" smtClean="0">
                <a:latin typeface="Quicksand Book" pitchFamily="18" charset="0"/>
              </a:rPr>
              <a:t>au magasin,</a:t>
            </a:r>
          </a:p>
          <a:p>
            <a:pPr>
              <a:lnSpc>
                <a:spcPct val="200000"/>
              </a:lnSpc>
            </a:pPr>
            <a:r>
              <a:rPr lang="fr-FR" sz="1400" dirty="0" smtClean="0">
                <a:latin typeface="Quicksand Book" pitchFamily="18" charset="0"/>
              </a:rPr>
              <a:t>Elles </a:t>
            </a:r>
            <a:r>
              <a:rPr lang="fr-FR" sz="1400" dirty="0">
                <a:latin typeface="Quicksand Book" pitchFamily="18" charset="0"/>
              </a:rPr>
              <a:t>____________ </a:t>
            </a:r>
            <a:r>
              <a:rPr lang="fr-FR" sz="1400" dirty="0" smtClean="0">
                <a:latin typeface="Quicksand Book" pitchFamily="18" charset="0"/>
              </a:rPr>
              <a:t>voir leurs copines. </a:t>
            </a:r>
            <a:endParaRPr lang="fr-FR" sz="1400" dirty="0">
              <a:latin typeface="Quicksand Book" pitchFamily="18" charset="0"/>
            </a:endParaRPr>
          </a:p>
          <a:p>
            <a:pPr>
              <a:lnSpc>
                <a:spcPct val="200000"/>
              </a:lnSpc>
            </a:pPr>
            <a:r>
              <a:rPr lang="fr-FR" sz="1400" dirty="0" smtClean="0">
                <a:latin typeface="Quicksand Book" pitchFamily="18" charset="0"/>
              </a:rPr>
              <a:t>Les élèves____________ quand on </a:t>
            </a:r>
            <a:r>
              <a:rPr lang="fr-FR" sz="1400" dirty="0" smtClean="0">
                <a:latin typeface="Quicksand Book" pitchFamily="18" charset="0"/>
              </a:rPr>
              <a:t>les </a:t>
            </a:r>
            <a:r>
              <a:rPr lang="fr-FR" sz="1400" dirty="0" smtClean="0">
                <a:latin typeface="Quicksand Book" pitchFamily="18" charset="0"/>
              </a:rPr>
              <a:t>appelle. </a:t>
            </a:r>
            <a:endParaRPr lang="fr-FR" sz="1400" dirty="0">
              <a:latin typeface="Quicksand Book" pitchFamily="18" charset="0"/>
            </a:endParaRPr>
          </a:p>
        </p:txBody>
      </p:sp>
      <p:grpSp>
        <p:nvGrpSpPr>
          <p:cNvPr id="17" name="Groupe 16"/>
          <p:cNvGrpSpPr/>
          <p:nvPr/>
        </p:nvGrpSpPr>
        <p:grpSpPr>
          <a:xfrm>
            <a:off x="1435278" y="2651634"/>
            <a:ext cx="366882" cy="647933"/>
            <a:chOff x="5852840" y="8163053"/>
            <a:chExt cx="366882" cy="647933"/>
          </a:xfrm>
        </p:grpSpPr>
        <p:pic>
          <p:nvPicPr>
            <p:cNvPr id="18" name="Image 1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9" name="Image 1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0" name="Image 1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1" name="Groupe 20"/>
          <p:cNvGrpSpPr/>
          <p:nvPr/>
        </p:nvGrpSpPr>
        <p:grpSpPr>
          <a:xfrm>
            <a:off x="1411125" y="4875977"/>
            <a:ext cx="366882" cy="647933"/>
            <a:chOff x="5852840" y="8163053"/>
            <a:chExt cx="366882" cy="647933"/>
          </a:xfrm>
        </p:grpSpPr>
        <p:pic>
          <p:nvPicPr>
            <p:cNvPr id="22" name="Image 2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3" name="Image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4" name="Image 2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5" name="Groupe 24"/>
          <p:cNvGrpSpPr/>
          <p:nvPr/>
        </p:nvGrpSpPr>
        <p:grpSpPr>
          <a:xfrm>
            <a:off x="188640" y="6804248"/>
            <a:ext cx="1703353" cy="1389389"/>
            <a:chOff x="223836" y="1477997"/>
            <a:chExt cx="1703353" cy="1389389"/>
          </a:xfrm>
        </p:grpSpPr>
        <p:sp>
          <p:nvSpPr>
            <p:cNvPr id="2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C3</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au </a:t>
              </a:r>
              <a:r>
                <a:rPr lang="fr-FR" sz="1050" u="sng" dirty="0">
                  <a:solidFill>
                    <a:srgbClr val="92D050"/>
                  </a:solidFill>
                  <a:latin typeface="cinnamon cake"/>
                  <a:ea typeface="Calibri"/>
                  <a:cs typeface="Times New Roman"/>
                </a:rPr>
                <a:t>présent</a:t>
              </a:r>
              <a:r>
                <a:rPr lang="fr-FR" sz="1050" dirty="0">
                  <a:solidFill>
                    <a:srgbClr val="92D050"/>
                  </a:solidFill>
                  <a:latin typeface="cinnamon cake"/>
                  <a:ea typeface="Calibri"/>
                  <a:cs typeface="Times New Roman"/>
                </a:rPr>
                <a:t> </a:t>
              </a:r>
              <a:r>
                <a:rPr lang="fr-FR" sz="1050" dirty="0" smtClean="0">
                  <a:solidFill>
                    <a:srgbClr val="92D050"/>
                  </a:solidFill>
                  <a:latin typeface="cinnamon cake"/>
                  <a:ea typeface="Calibri"/>
                  <a:cs typeface="Times New Roman"/>
                </a:rPr>
                <a:t>le verbe: PRENDRE</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27" name="Groupe 26"/>
            <p:cNvGrpSpPr/>
            <p:nvPr/>
          </p:nvGrpSpPr>
          <p:grpSpPr>
            <a:xfrm>
              <a:off x="223837" y="1497251"/>
              <a:ext cx="1632548" cy="1370135"/>
              <a:chOff x="168499" y="1349483"/>
              <a:chExt cx="1632548" cy="1370135"/>
            </a:xfrm>
          </p:grpSpPr>
          <p:pic>
            <p:nvPicPr>
              <p:cNvPr id="29" name="Image 2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469" y="2047625"/>
                <a:ext cx="697304" cy="671993"/>
              </a:xfrm>
              <a:prstGeom prst="rect">
                <a:avLst/>
              </a:prstGeom>
              <a:noFill/>
              <a:ln>
                <a:noFill/>
              </a:ln>
            </p:spPr>
          </p:pic>
          <p:sp>
            <p:nvSpPr>
              <p:cNvPr id="30"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31" name="ZoneTexte 30"/>
          <p:cNvSpPr txBox="1"/>
          <p:nvPr/>
        </p:nvSpPr>
        <p:spPr>
          <a:xfrm>
            <a:off x="1905139" y="6300192"/>
            <a:ext cx="4908237"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Il </a:t>
            </a:r>
            <a:r>
              <a:rPr lang="fr-FR" sz="1400" dirty="0" smtClean="0">
                <a:latin typeface="Quicksand Book" pitchFamily="18" charset="0"/>
              </a:rPr>
              <a:t>_________________ ses affaires pour partir. </a:t>
            </a:r>
            <a:endParaRPr lang="fr-FR" sz="1400" dirty="0" smtClean="0">
              <a:latin typeface="Quicksand Book" pitchFamily="18" charset="0"/>
            </a:endParaRPr>
          </a:p>
          <a:p>
            <a:pPr>
              <a:lnSpc>
                <a:spcPct val="200000"/>
              </a:lnSpc>
            </a:pPr>
            <a:r>
              <a:rPr lang="fr-FR" sz="1400" dirty="0" smtClean="0">
                <a:latin typeface="Quicksand Book" pitchFamily="18" charset="0"/>
              </a:rPr>
              <a:t>La barque ______________ l’eau! </a:t>
            </a:r>
            <a:endParaRPr lang="fr-FR" sz="1400" dirty="0" smtClean="0">
              <a:latin typeface="Quicksand Book" pitchFamily="18" charset="0"/>
            </a:endParaRPr>
          </a:p>
          <a:p>
            <a:pPr>
              <a:lnSpc>
                <a:spcPct val="200000"/>
              </a:lnSpc>
            </a:pPr>
            <a:r>
              <a:rPr lang="fr-FR" sz="1400" dirty="0" smtClean="0">
                <a:latin typeface="Quicksand Book" pitchFamily="18" charset="0"/>
              </a:rPr>
              <a:t>Les nageurs __________ une douche avant le bassin. </a:t>
            </a:r>
            <a:endParaRPr lang="fr-FR" sz="1400" dirty="0" smtClean="0">
              <a:latin typeface="Quicksand Book" pitchFamily="18" charset="0"/>
            </a:endParaRPr>
          </a:p>
          <a:p>
            <a:pPr>
              <a:lnSpc>
                <a:spcPct val="200000"/>
              </a:lnSpc>
            </a:pPr>
            <a:r>
              <a:rPr lang="fr-FR" sz="1400" dirty="0" smtClean="0">
                <a:latin typeface="Quicksand Book" pitchFamily="18" charset="0"/>
              </a:rPr>
              <a:t>Elle ____________ son cartable. </a:t>
            </a:r>
            <a:endParaRPr lang="fr-FR" sz="1400" dirty="0">
              <a:latin typeface="Quicksand Book" pitchFamily="18" charset="0"/>
            </a:endParaRPr>
          </a:p>
          <a:p>
            <a:pPr>
              <a:lnSpc>
                <a:spcPct val="200000"/>
              </a:lnSpc>
            </a:pPr>
            <a:r>
              <a:rPr lang="fr-FR" sz="1400" dirty="0" smtClean="0">
                <a:latin typeface="Quicksand Book" pitchFamily="18" charset="0"/>
              </a:rPr>
              <a:t>Mon frère __________________ ses médicaments.</a:t>
            </a:r>
            <a:endParaRPr lang="fr-FR" sz="1400" dirty="0">
              <a:latin typeface="Quicksand Book" pitchFamily="18" charset="0"/>
            </a:endParaRPr>
          </a:p>
        </p:txBody>
      </p:sp>
      <p:grpSp>
        <p:nvGrpSpPr>
          <p:cNvPr id="32" name="Groupe 31"/>
          <p:cNvGrpSpPr/>
          <p:nvPr/>
        </p:nvGrpSpPr>
        <p:grpSpPr>
          <a:xfrm>
            <a:off x="1452219" y="7559803"/>
            <a:ext cx="366882" cy="647933"/>
            <a:chOff x="5852840" y="8163053"/>
            <a:chExt cx="366882" cy="647933"/>
          </a:xfrm>
        </p:grpSpPr>
        <p:pic>
          <p:nvPicPr>
            <p:cNvPr id="33" name="Image 3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4" name="Image 3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37" name="Image 3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0" name="Espace réservé du numéro de diapositive 9"/>
          <p:cNvSpPr>
            <a:spLocks noGrp="1"/>
          </p:cNvSpPr>
          <p:nvPr>
            <p:ph type="sldNum" sz="quarter" idx="12"/>
          </p:nvPr>
        </p:nvSpPr>
        <p:spPr/>
        <p:txBody>
          <a:bodyPr/>
          <a:lstStyle/>
          <a:p>
            <a:fld id="{1473093C-0CA7-4B79-A746-F5F6C1908E8F}" type="slidenum">
              <a:rPr lang="fr-FR" smtClean="0"/>
              <a:t>46</a:t>
            </a:fld>
            <a:endParaRPr lang="fr-FR"/>
          </a:p>
        </p:txBody>
      </p:sp>
    </p:spTree>
    <p:extLst>
      <p:ext uri="{BB962C8B-B14F-4D97-AF65-F5344CB8AC3E}">
        <p14:creationId xmlns:p14="http://schemas.microsoft.com/office/powerpoint/2010/main" val="1097123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42" name="Groupe 41"/>
          <p:cNvGrpSpPr/>
          <p:nvPr/>
        </p:nvGrpSpPr>
        <p:grpSpPr>
          <a:xfrm>
            <a:off x="116632" y="1963630"/>
            <a:ext cx="1703353" cy="1389389"/>
            <a:chOff x="223836" y="1477997"/>
            <a:chExt cx="1703353" cy="1389389"/>
          </a:xfrm>
        </p:grpSpPr>
        <p:sp>
          <p:nvSpPr>
            <p:cNvPr id="1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C3</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au </a:t>
              </a:r>
              <a:r>
                <a:rPr lang="fr-FR" sz="1050" u="sng" dirty="0">
                  <a:solidFill>
                    <a:srgbClr val="92D050"/>
                  </a:solidFill>
                  <a:latin typeface="cinnamon cake"/>
                  <a:ea typeface="Calibri"/>
                  <a:cs typeface="Times New Roman"/>
                </a:rPr>
                <a:t>présent</a:t>
              </a:r>
              <a:r>
                <a:rPr lang="fr-FR" sz="1050" dirty="0">
                  <a:solidFill>
                    <a:srgbClr val="92D050"/>
                  </a:solidFill>
                  <a:latin typeface="cinnamon cake"/>
                  <a:ea typeface="Calibri"/>
                  <a:cs typeface="Times New Roman"/>
                </a:rPr>
                <a:t> </a:t>
              </a:r>
              <a:r>
                <a:rPr lang="fr-FR" sz="1050" dirty="0" smtClean="0">
                  <a:solidFill>
                    <a:srgbClr val="92D050"/>
                  </a:solidFill>
                  <a:latin typeface="cinnamon cake"/>
                  <a:ea typeface="Calibri"/>
                  <a:cs typeface="Times New Roman"/>
                </a:rPr>
                <a:t>le verbe: POUVOIR</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8" name="Groupe 7"/>
            <p:cNvGrpSpPr/>
            <p:nvPr/>
          </p:nvGrpSpPr>
          <p:grpSpPr>
            <a:xfrm>
              <a:off x="223837" y="1497251"/>
              <a:ext cx="1632548" cy="1370135"/>
              <a:chOff x="168499" y="1349483"/>
              <a:chExt cx="1632548" cy="1370135"/>
            </a:xfrm>
          </p:grpSpPr>
          <p:pic>
            <p:nvPicPr>
              <p:cNvPr id="11" name="Imag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469" y="2047625"/>
                <a:ext cx="697304" cy="671993"/>
              </a:xfrm>
              <a:prstGeom prst="rect">
                <a:avLst/>
              </a:prstGeom>
              <a:noFill/>
              <a:ln>
                <a:noFill/>
              </a:ln>
            </p:spPr>
          </p:pic>
          <p:sp>
            <p:nvSpPr>
              <p:cNvPr id="9"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12" name="ZoneTexte 11"/>
          <p:cNvSpPr txBox="1"/>
          <p:nvPr/>
        </p:nvSpPr>
        <p:spPr>
          <a:xfrm>
            <a:off x="1905139" y="1259632"/>
            <a:ext cx="4814179" cy="2677656"/>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Elles _________________ courir vite. </a:t>
            </a:r>
            <a:endParaRPr lang="fr-FR" sz="1400" dirty="0" smtClean="0">
              <a:latin typeface="Quicksand Book" pitchFamily="18" charset="0"/>
            </a:endParaRPr>
          </a:p>
          <a:p>
            <a:pPr>
              <a:lnSpc>
                <a:spcPct val="200000"/>
              </a:lnSpc>
            </a:pPr>
            <a:r>
              <a:rPr lang="fr-FR" sz="1400" dirty="0" smtClean="0">
                <a:latin typeface="Quicksand Book" pitchFamily="18" charset="0"/>
              </a:rPr>
              <a:t>Il </a:t>
            </a:r>
            <a:r>
              <a:rPr lang="fr-FR" sz="1400" dirty="0">
                <a:latin typeface="Quicksand Book" pitchFamily="18" charset="0"/>
              </a:rPr>
              <a:t>______________ </a:t>
            </a:r>
            <a:r>
              <a:rPr lang="fr-FR" sz="1400" dirty="0" smtClean="0">
                <a:latin typeface="Quicksand Book" pitchFamily="18" charset="0"/>
              </a:rPr>
              <a:t>faire des bêtises. </a:t>
            </a:r>
            <a:endParaRPr lang="fr-FR" sz="1400" dirty="0" smtClean="0">
              <a:latin typeface="Quicksand Book" pitchFamily="18" charset="0"/>
            </a:endParaRPr>
          </a:p>
          <a:p>
            <a:pPr>
              <a:lnSpc>
                <a:spcPct val="200000"/>
              </a:lnSpc>
            </a:pPr>
            <a:r>
              <a:rPr lang="fr-FR" sz="1400" dirty="0" smtClean="0">
                <a:latin typeface="Quicksand Book" pitchFamily="18" charset="0"/>
              </a:rPr>
              <a:t>Les élèves __________ jouer dans la cour. </a:t>
            </a:r>
            <a:endParaRPr lang="fr-FR" sz="1400" dirty="0" smtClean="0">
              <a:latin typeface="Quicksand Book" pitchFamily="18" charset="0"/>
            </a:endParaRPr>
          </a:p>
          <a:p>
            <a:pPr>
              <a:lnSpc>
                <a:spcPct val="200000"/>
              </a:lnSpc>
            </a:pPr>
            <a:r>
              <a:rPr lang="fr-FR" sz="1400" dirty="0" smtClean="0">
                <a:latin typeface="Quicksand Book" pitchFamily="18" charset="0"/>
              </a:rPr>
              <a:t>Les filles ____________ gagner ce match! </a:t>
            </a:r>
            <a:endParaRPr lang="fr-FR" sz="1400" dirty="0">
              <a:latin typeface="Quicksand Book" pitchFamily="18" charset="0"/>
            </a:endParaRPr>
          </a:p>
          <a:p>
            <a:pPr>
              <a:lnSpc>
                <a:spcPct val="200000"/>
              </a:lnSpc>
            </a:pPr>
            <a:r>
              <a:rPr lang="fr-FR" sz="1400" dirty="0" smtClean="0">
                <a:latin typeface="Quicksand Book" pitchFamily="18" charset="0"/>
              </a:rPr>
              <a:t>Mon frère __________________être pénible.</a:t>
            </a:r>
          </a:p>
          <a:p>
            <a:pPr>
              <a:lnSpc>
                <a:spcPct val="200000"/>
              </a:lnSpc>
            </a:pPr>
            <a:r>
              <a:rPr lang="fr-FR" sz="1400" dirty="0" smtClean="0">
                <a:latin typeface="Quicksand Book" pitchFamily="18" charset="0"/>
              </a:rPr>
              <a:t>Ça ________________ arriver…</a:t>
            </a:r>
            <a:r>
              <a:rPr lang="fr-FR" sz="1400" dirty="0">
                <a:latin typeface="Quicksand Book" pitchFamily="18" charset="0"/>
              </a:rPr>
              <a:t> </a:t>
            </a:r>
          </a:p>
        </p:txBody>
      </p:sp>
      <p:grpSp>
        <p:nvGrpSpPr>
          <p:cNvPr id="2" name="Groupe 1"/>
          <p:cNvGrpSpPr/>
          <p:nvPr/>
        </p:nvGrpSpPr>
        <p:grpSpPr>
          <a:xfrm>
            <a:off x="141471" y="4275775"/>
            <a:ext cx="1703353" cy="1420158"/>
            <a:chOff x="219849" y="3508710"/>
            <a:chExt cx="1703353" cy="1420158"/>
          </a:xfrm>
        </p:grpSpPr>
        <p:grpSp>
          <p:nvGrpSpPr>
            <p:cNvPr id="41" name="Groupe 40"/>
            <p:cNvGrpSpPr/>
            <p:nvPr/>
          </p:nvGrpSpPr>
          <p:grpSpPr>
            <a:xfrm>
              <a:off x="219849" y="3508710"/>
              <a:ext cx="1703353" cy="1420158"/>
              <a:chOff x="219849" y="5516900"/>
              <a:chExt cx="1703353" cy="1420158"/>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19849" y="5516900"/>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C3</a:t>
                </a:r>
                <a:endParaRPr lang="fr-FR" sz="1050" dirty="0">
                  <a:solidFill>
                    <a:srgbClr val="92D050"/>
                  </a:solidFill>
                  <a:latin typeface="cinnamon cake"/>
                  <a:ea typeface="Calibri"/>
                  <a:cs typeface="Times New Roman"/>
                </a:endParaRPr>
              </a:p>
              <a:p>
                <a:pPr algn="ctr">
                  <a:lnSpc>
                    <a:spcPct val="115000"/>
                  </a:lnSpc>
                  <a:spcAft>
                    <a:spcPts val="0"/>
                  </a:spcAft>
                </a:pPr>
                <a:r>
                  <a:rPr lang="fr-FR" sz="1050" dirty="0">
                    <a:solidFill>
                      <a:srgbClr val="92D050"/>
                    </a:solidFill>
                    <a:latin typeface="cinnamon cake"/>
                    <a:ea typeface="Calibri"/>
                    <a:cs typeface="Times New Roman"/>
                  </a:rPr>
                  <a:t>Je sais conjuguer (aux troisièmes personnes) au </a:t>
                </a:r>
                <a:r>
                  <a:rPr lang="fr-FR" sz="1050" u="sng" dirty="0">
                    <a:solidFill>
                      <a:srgbClr val="92D050"/>
                    </a:solidFill>
                    <a:latin typeface="cinnamon cake"/>
                    <a:ea typeface="Calibri"/>
                    <a:cs typeface="Times New Roman"/>
                  </a:rPr>
                  <a:t>présent</a:t>
                </a:r>
                <a:r>
                  <a:rPr lang="fr-FR" sz="1050" dirty="0">
                    <a:solidFill>
                      <a:srgbClr val="92D050"/>
                    </a:solidFill>
                    <a:latin typeface="cinnamon cake"/>
                    <a:ea typeface="Calibri"/>
                    <a:cs typeface="Times New Roman"/>
                  </a:rPr>
                  <a:t> le verbe</a:t>
                </a:r>
                <a:r>
                  <a:rPr lang="fr-FR" sz="1050" dirty="0" smtClean="0">
                    <a:solidFill>
                      <a:srgbClr val="92D050"/>
                    </a:solidFill>
                    <a:latin typeface="cinnamon cake"/>
                    <a:ea typeface="Calibri"/>
                    <a:cs typeface="Times New Roman"/>
                  </a:rPr>
                  <a:t>: VOIR</a:t>
                </a:r>
                <a:r>
                  <a:rPr lang="fr-FR" sz="1050" dirty="0" smtClean="0">
                    <a:solidFill>
                      <a:srgbClr val="7030A0"/>
                    </a:solidFill>
                    <a:effectLst/>
                    <a:latin typeface="cinnamon cake"/>
                    <a:ea typeface="Calibri"/>
                    <a:cs typeface="Times New Roman"/>
                  </a:rPr>
                  <a:t> </a:t>
                </a:r>
                <a:endParaRPr lang="fr-FR" sz="1050" dirty="0">
                  <a:effectLst/>
                  <a:latin typeface="Calibri"/>
                  <a:ea typeface="Calibri"/>
                  <a:cs typeface="Times New Roman"/>
                </a:endParaRPr>
              </a:p>
              <a:p>
                <a:pPr>
                  <a:lnSpc>
                    <a:spcPct val="115000"/>
                  </a:lnSpc>
                  <a:spcAft>
                    <a:spcPts val="1000"/>
                  </a:spcAft>
                </a:pP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84" y="4246378"/>
              <a:ext cx="697304" cy="671993"/>
            </a:xfrm>
            <a:prstGeom prst="rect">
              <a:avLst/>
            </a:prstGeom>
            <a:noFill/>
            <a:ln>
              <a:noFill/>
            </a:ln>
          </p:spPr>
        </p:pic>
      </p:grpSp>
      <p:sp>
        <p:nvSpPr>
          <p:cNvPr id="28" name="ZoneTexte 27"/>
          <p:cNvSpPr txBox="1"/>
          <p:nvPr/>
        </p:nvSpPr>
        <p:spPr>
          <a:xfrm>
            <a:off x="1905139" y="3995936"/>
            <a:ext cx="4814179"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Mon chien ne _____________ plus très bien. </a:t>
            </a:r>
            <a:endParaRPr lang="fr-FR" sz="1400" dirty="0" smtClean="0">
              <a:latin typeface="Quicksand Book" pitchFamily="18" charset="0"/>
            </a:endParaRPr>
          </a:p>
          <a:p>
            <a:pPr>
              <a:lnSpc>
                <a:spcPct val="200000"/>
              </a:lnSpc>
            </a:pPr>
            <a:r>
              <a:rPr lang="fr-FR" sz="1400" dirty="0" smtClean="0">
                <a:latin typeface="Quicksand Book" pitchFamily="18" charset="0"/>
              </a:rPr>
              <a:t>Elle </a:t>
            </a:r>
            <a:r>
              <a:rPr lang="fr-FR" sz="1400" dirty="0">
                <a:latin typeface="Quicksand Book" pitchFamily="18" charset="0"/>
              </a:rPr>
              <a:t>______________ </a:t>
            </a:r>
            <a:r>
              <a:rPr lang="fr-FR" sz="1400" dirty="0" smtClean="0">
                <a:latin typeface="Quicksand Book" pitchFamily="18" charset="0"/>
              </a:rPr>
              <a:t>des oiseaux dans le ciel. </a:t>
            </a:r>
            <a:endParaRPr lang="fr-FR" sz="1400" dirty="0" smtClean="0">
              <a:latin typeface="Quicksand Book" pitchFamily="18" charset="0"/>
            </a:endParaRPr>
          </a:p>
          <a:p>
            <a:pPr>
              <a:lnSpc>
                <a:spcPct val="200000"/>
              </a:lnSpc>
            </a:pPr>
            <a:r>
              <a:rPr lang="fr-FR" sz="1400" dirty="0" smtClean="0">
                <a:latin typeface="Quicksand Book" pitchFamily="18" charset="0"/>
              </a:rPr>
              <a:t>Mes parents __________ mon frère cet après-midi.</a:t>
            </a:r>
            <a:endParaRPr lang="fr-FR" sz="1400" dirty="0" smtClean="0">
              <a:latin typeface="Quicksand Book" pitchFamily="18" charset="0"/>
            </a:endParaRPr>
          </a:p>
          <a:p>
            <a:pPr>
              <a:lnSpc>
                <a:spcPct val="200000"/>
              </a:lnSpc>
            </a:pPr>
            <a:r>
              <a:rPr lang="fr-FR" sz="1400" dirty="0" smtClean="0">
                <a:latin typeface="Quicksand Book" pitchFamily="18" charset="0"/>
              </a:rPr>
              <a:t>Elles </a:t>
            </a:r>
            <a:r>
              <a:rPr lang="fr-FR" sz="1400" dirty="0">
                <a:latin typeface="Quicksand Book" pitchFamily="18" charset="0"/>
              </a:rPr>
              <a:t>____________ </a:t>
            </a:r>
            <a:r>
              <a:rPr lang="fr-FR" sz="1400" dirty="0" smtClean="0">
                <a:latin typeface="Quicksand Book" pitchFamily="18" charset="0"/>
              </a:rPr>
              <a:t>leurs </a:t>
            </a:r>
            <a:r>
              <a:rPr lang="fr-FR" sz="1400" dirty="0" smtClean="0">
                <a:latin typeface="Quicksand Book" pitchFamily="18" charset="0"/>
              </a:rPr>
              <a:t>copines. </a:t>
            </a:r>
            <a:endParaRPr lang="fr-FR" sz="1400" dirty="0">
              <a:latin typeface="Quicksand Book" pitchFamily="18" charset="0"/>
            </a:endParaRPr>
          </a:p>
          <a:p>
            <a:pPr>
              <a:lnSpc>
                <a:spcPct val="200000"/>
              </a:lnSpc>
            </a:pPr>
            <a:r>
              <a:rPr lang="fr-FR" sz="1400" dirty="0" smtClean="0">
                <a:latin typeface="Quicksand Book" pitchFamily="18" charset="0"/>
              </a:rPr>
              <a:t>Il _________________ plus loin que moi! </a:t>
            </a:r>
            <a:endParaRPr lang="fr-FR" sz="1400" dirty="0">
              <a:latin typeface="Quicksand Book" pitchFamily="18" charset="0"/>
            </a:endParaRPr>
          </a:p>
        </p:txBody>
      </p:sp>
      <p:grpSp>
        <p:nvGrpSpPr>
          <p:cNvPr id="17" name="Groupe 16"/>
          <p:cNvGrpSpPr/>
          <p:nvPr/>
        </p:nvGrpSpPr>
        <p:grpSpPr>
          <a:xfrm>
            <a:off x="1363270" y="2723642"/>
            <a:ext cx="366882" cy="647933"/>
            <a:chOff x="5852840" y="8163053"/>
            <a:chExt cx="366882" cy="647933"/>
          </a:xfrm>
        </p:grpSpPr>
        <p:pic>
          <p:nvPicPr>
            <p:cNvPr id="18" name="Image 1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9" name="Image 1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0" name="Image 1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1" name="Groupe 20"/>
          <p:cNvGrpSpPr/>
          <p:nvPr/>
        </p:nvGrpSpPr>
        <p:grpSpPr>
          <a:xfrm>
            <a:off x="1406819" y="5089334"/>
            <a:ext cx="366882" cy="647933"/>
            <a:chOff x="5852840" y="8163053"/>
            <a:chExt cx="366882" cy="647933"/>
          </a:xfrm>
        </p:grpSpPr>
        <p:pic>
          <p:nvPicPr>
            <p:cNvPr id="22" name="Image 2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3" name="Image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4" name="Image 2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5" name="Groupe 24"/>
          <p:cNvGrpSpPr/>
          <p:nvPr/>
        </p:nvGrpSpPr>
        <p:grpSpPr>
          <a:xfrm>
            <a:off x="120490" y="6666689"/>
            <a:ext cx="1703353" cy="1420158"/>
            <a:chOff x="219849" y="3508710"/>
            <a:chExt cx="1703353" cy="1420158"/>
          </a:xfrm>
        </p:grpSpPr>
        <p:grpSp>
          <p:nvGrpSpPr>
            <p:cNvPr id="26" name="Groupe 25"/>
            <p:cNvGrpSpPr/>
            <p:nvPr/>
          </p:nvGrpSpPr>
          <p:grpSpPr>
            <a:xfrm>
              <a:off x="219849" y="3508710"/>
              <a:ext cx="1703353" cy="1420158"/>
              <a:chOff x="219849" y="5516900"/>
              <a:chExt cx="1703353" cy="1420158"/>
            </a:xfrm>
          </p:grpSpPr>
          <p:sp>
            <p:nvSpPr>
              <p:cNvPr id="29"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0" name="Zone de texte 125"/>
              <p:cNvSpPr txBox="1"/>
              <p:nvPr/>
            </p:nvSpPr>
            <p:spPr>
              <a:xfrm>
                <a:off x="219849" y="5516900"/>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C3</a:t>
                </a:r>
                <a:endParaRPr lang="fr-FR" sz="1050" dirty="0">
                  <a:solidFill>
                    <a:srgbClr val="92D050"/>
                  </a:solidFill>
                  <a:latin typeface="cinnamon cake"/>
                  <a:ea typeface="Calibri"/>
                  <a:cs typeface="Times New Roman"/>
                </a:endParaRPr>
              </a:p>
              <a:p>
                <a:pPr algn="ctr">
                  <a:lnSpc>
                    <a:spcPct val="115000"/>
                  </a:lnSpc>
                  <a:spcAft>
                    <a:spcPts val="0"/>
                  </a:spcAft>
                </a:pPr>
                <a:r>
                  <a:rPr lang="fr-FR" sz="1050" dirty="0">
                    <a:solidFill>
                      <a:srgbClr val="92D050"/>
                    </a:solidFill>
                    <a:latin typeface="cinnamon cake"/>
                    <a:ea typeface="Calibri"/>
                    <a:cs typeface="Times New Roman"/>
                  </a:rPr>
                  <a:t>Je sais conjuguer (aux troisièmes personnes) au </a:t>
                </a:r>
                <a:r>
                  <a:rPr lang="fr-FR" sz="1050" u="sng" dirty="0">
                    <a:solidFill>
                      <a:srgbClr val="92D050"/>
                    </a:solidFill>
                    <a:latin typeface="cinnamon cake"/>
                    <a:ea typeface="Calibri"/>
                    <a:cs typeface="Times New Roman"/>
                  </a:rPr>
                  <a:t>présent</a:t>
                </a:r>
                <a:r>
                  <a:rPr lang="fr-FR" sz="1050" dirty="0">
                    <a:solidFill>
                      <a:srgbClr val="92D050"/>
                    </a:solidFill>
                    <a:latin typeface="cinnamon cake"/>
                    <a:ea typeface="Calibri"/>
                    <a:cs typeface="Times New Roman"/>
                  </a:rPr>
                  <a:t> le verbe</a:t>
                </a:r>
                <a:r>
                  <a:rPr lang="fr-FR" sz="1050" dirty="0" smtClean="0">
                    <a:solidFill>
                      <a:srgbClr val="92D050"/>
                    </a:solidFill>
                    <a:latin typeface="cinnamon cake"/>
                    <a:ea typeface="Calibri"/>
                    <a:cs typeface="Times New Roman"/>
                  </a:rPr>
                  <a:t>: VOULOIR</a:t>
                </a:r>
                <a:r>
                  <a:rPr lang="fr-FR" sz="1050" dirty="0" smtClean="0">
                    <a:solidFill>
                      <a:srgbClr val="7030A0"/>
                    </a:solidFill>
                    <a:effectLst/>
                    <a:latin typeface="cinnamon cake"/>
                    <a:ea typeface="Calibri"/>
                    <a:cs typeface="Times New Roman"/>
                  </a:rPr>
                  <a:t> </a:t>
                </a:r>
                <a:endParaRPr lang="fr-FR" sz="1050" dirty="0">
                  <a:effectLst/>
                  <a:latin typeface="Calibri"/>
                  <a:ea typeface="Calibri"/>
                  <a:cs typeface="Times New Roman"/>
                </a:endParaRPr>
              </a:p>
              <a:p>
                <a:pPr>
                  <a:lnSpc>
                    <a:spcPct val="115000"/>
                  </a:lnSpc>
                  <a:spcAft>
                    <a:spcPts val="1000"/>
                  </a:spcAft>
                </a:pP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27" name="Image 2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84" y="4246378"/>
              <a:ext cx="697304" cy="671993"/>
            </a:xfrm>
            <a:prstGeom prst="rect">
              <a:avLst/>
            </a:prstGeom>
            <a:noFill/>
            <a:ln>
              <a:noFill/>
            </a:ln>
          </p:spPr>
        </p:pic>
      </p:grpSp>
      <p:sp>
        <p:nvSpPr>
          <p:cNvPr id="31" name="ZoneTexte 30"/>
          <p:cNvSpPr txBox="1"/>
          <p:nvPr/>
        </p:nvSpPr>
        <p:spPr>
          <a:xfrm>
            <a:off x="1905139" y="6300192"/>
            <a:ext cx="4814179"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Elle _____________ une glace à la vanille. </a:t>
            </a:r>
            <a:endParaRPr lang="fr-FR" sz="1400" dirty="0" smtClean="0">
              <a:latin typeface="Quicksand Book" pitchFamily="18" charset="0"/>
            </a:endParaRPr>
          </a:p>
          <a:p>
            <a:pPr>
              <a:lnSpc>
                <a:spcPct val="200000"/>
              </a:lnSpc>
            </a:pPr>
            <a:r>
              <a:rPr lang="fr-FR" sz="1400" dirty="0" smtClean="0">
                <a:latin typeface="Quicksand Book" pitchFamily="18" charset="0"/>
              </a:rPr>
              <a:t>Les chatons ______________ du lait.</a:t>
            </a:r>
            <a:endParaRPr lang="fr-FR" sz="1400" dirty="0" smtClean="0">
              <a:latin typeface="Quicksand Book" pitchFamily="18" charset="0"/>
            </a:endParaRPr>
          </a:p>
          <a:p>
            <a:pPr>
              <a:lnSpc>
                <a:spcPct val="200000"/>
              </a:lnSpc>
            </a:pPr>
            <a:r>
              <a:rPr lang="fr-FR" sz="1400" dirty="0" smtClean="0">
                <a:latin typeface="Quicksand Book" pitchFamily="18" charset="0"/>
              </a:rPr>
              <a:t>Il ne  __________ faire que ce qu’il aime!</a:t>
            </a:r>
            <a:endParaRPr lang="fr-FR" sz="1400" dirty="0" smtClean="0">
              <a:latin typeface="Quicksand Book" pitchFamily="18" charset="0"/>
            </a:endParaRPr>
          </a:p>
          <a:p>
            <a:pPr>
              <a:lnSpc>
                <a:spcPct val="200000"/>
              </a:lnSpc>
            </a:pPr>
            <a:r>
              <a:rPr lang="fr-FR" sz="1400" dirty="0" smtClean="0">
                <a:latin typeface="Quicksand Book" pitchFamily="18" charset="0"/>
              </a:rPr>
              <a:t>Mes </a:t>
            </a:r>
            <a:r>
              <a:rPr lang="fr-FR" sz="1400" dirty="0">
                <a:latin typeface="Quicksand Book" pitchFamily="18" charset="0"/>
              </a:rPr>
              <a:t>amies </a:t>
            </a:r>
            <a:r>
              <a:rPr lang="fr-FR" sz="1400" dirty="0" smtClean="0">
                <a:latin typeface="Quicksand Book" pitchFamily="18" charset="0"/>
              </a:rPr>
              <a:t>_________________ m’inviter.</a:t>
            </a:r>
            <a:endParaRPr lang="fr-FR" sz="1400" dirty="0">
              <a:latin typeface="Quicksand Book" pitchFamily="18" charset="0"/>
            </a:endParaRPr>
          </a:p>
          <a:p>
            <a:pPr>
              <a:lnSpc>
                <a:spcPct val="200000"/>
              </a:lnSpc>
            </a:pPr>
            <a:r>
              <a:rPr lang="fr-FR" sz="1400" dirty="0" smtClean="0">
                <a:latin typeface="Quicksand Book" pitchFamily="18" charset="0"/>
              </a:rPr>
              <a:t>Ils ____________ adopter un chien. </a:t>
            </a:r>
            <a:endParaRPr lang="fr-FR" sz="1400" dirty="0">
              <a:latin typeface="Quicksand Book" pitchFamily="18" charset="0"/>
            </a:endParaRPr>
          </a:p>
        </p:txBody>
      </p:sp>
      <p:grpSp>
        <p:nvGrpSpPr>
          <p:cNvPr id="32" name="Groupe 31"/>
          <p:cNvGrpSpPr/>
          <p:nvPr/>
        </p:nvGrpSpPr>
        <p:grpSpPr>
          <a:xfrm>
            <a:off x="1385838" y="7480248"/>
            <a:ext cx="366882" cy="647933"/>
            <a:chOff x="5852840" y="8163053"/>
            <a:chExt cx="366882" cy="647933"/>
          </a:xfrm>
        </p:grpSpPr>
        <p:pic>
          <p:nvPicPr>
            <p:cNvPr id="33" name="Image 3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4" name="Image 3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37" name="Image 3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0" name="Espace réservé du numéro de diapositive 9"/>
          <p:cNvSpPr>
            <a:spLocks noGrp="1"/>
          </p:cNvSpPr>
          <p:nvPr>
            <p:ph type="sldNum" sz="quarter" idx="12"/>
          </p:nvPr>
        </p:nvSpPr>
        <p:spPr/>
        <p:txBody>
          <a:bodyPr/>
          <a:lstStyle/>
          <a:p>
            <a:fld id="{1473093C-0CA7-4B79-A746-F5F6C1908E8F}" type="slidenum">
              <a:rPr lang="fr-FR" smtClean="0"/>
              <a:t>47</a:t>
            </a:fld>
            <a:endParaRPr lang="fr-FR"/>
          </a:p>
        </p:txBody>
      </p:sp>
    </p:spTree>
    <p:extLst>
      <p:ext uri="{BB962C8B-B14F-4D97-AF65-F5344CB8AC3E}">
        <p14:creationId xmlns:p14="http://schemas.microsoft.com/office/powerpoint/2010/main" val="31439938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42" name="Groupe 41"/>
          <p:cNvGrpSpPr/>
          <p:nvPr/>
        </p:nvGrpSpPr>
        <p:grpSpPr>
          <a:xfrm>
            <a:off x="188434" y="2051720"/>
            <a:ext cx="1703353" cy="1384234"/>
            <a:chOff x="223836" y="1477997"/>
            <a:chExt cx="1703353" cy="1384234"/>
          </a:xfrm>
        </p:grpSpPr>
        <p:sp>
          <p:nvSpPr>
            <p:cNvPr id="1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C4</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conjuguer(aux troisièmes personnes)  </a:t>
              </a:r>
              <a:r>
                <a:rPr lang="fr-FR" sz="1050" dirty="0" smtClean="0">
                  <a:solidFill>
                    <a:srgbClr val="92D050"/>
                  </a:solidFill>
                  <a:latin typeface="cinnamon cake"/>
                  <a:ea typeface="Calibri"/>
                  <a:cs typeface="Times New Roman"/>
                </a:rPr>
                <a:t>à </a:t>
              </a:r>
              <a:r>
                <a:rPr lang="fr-FR" sz="1050" u="sng" dirty="0" smtClean="0">
                  <a:solidFill>
                    <a:srgbClr val="92D050"/>
                  </a:solidFill>
                  <a:latin typeface="cinnamon cake"/>
                  <a:ea typeface="Calibri"/>
                  <a:cs typeface="Times New Roman"/>
                </a:rPr>
                <a:t>l’imparfait</a:t>
              </a:r>
              <a:r>
                <a:rPr lang="fr-FR" sz="1050" dirty="0" smtClean="0">
                  <a:solidFill>
                    <a:srgbClr val="92D050"/>
                  </a:solidFill>
                  <a:latin typeface="cinnamon cake"/>
                  <a:ea typeface="Calibri"/>
                  <a:cs typeface="Times New Roman"/>
                </a:rPr>
                <a:t> les </a:t>
              </a:r>
              <a:r>
                <a:rPr lang="fr-FR" sz="1050" dirty="0">
                  <a:solidFill>
                    <a:srgbClr val="92D050"/>
                  </a:solidFill>
                  <a:latin typeface="cinnamon cake"/>
                  <a:ea typeface="Calibri"/>
                  <a:cs typeface="Times New Roman"/>
                </a:rPr>
                <a:t>verbes en-ER.</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8" name="Groupe 7"/>
            <p:cNvGrpSpPr/>
            <p:nvPr/>
          </p:nvGrpSpPr>
          <p:grpSpPr>
            <a:xfrm>
              <a:off x="223837" y="1497251"/>
              <a:ext cx="1632548" cy="1364980"/>
              <a:chOff x="168499" y="1349483"/>
              <a:chExt cx="1632548" cy="1364980"/>
            </a:xfrm>
          </p:grpSpPr>
          <p:pic>
            <p:nvPicPr>
              <p:cNvPr id="11" name="Imag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720" y="2120007"/>
                <a:ext cx="595459" cy="570126"/>
              </a:xfrm>
              <a:prstGeom prst="rect">
                <a:avLst/>
              </a:prstGeom>
              <a:noFill/>
              <a:ln>
                <a:noFill/>
              </a:ln>
            </p:spPr>
          </p:pic>
          <p:sp>
            <p:nvSpPr>
              <p:cNvPr id="9"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47" name="ZoneTexte 46"/>
          <p:cNvSpPr txBox="1"/>
          <p:nvPr/>
        </p:nvSpPr>
        <p:spPr>
          <a:xfrm>
            <a:off x="1922508" y="3923928"/>
            <a:ext cx="4814179" cy="2462213"/>
          </a:xfrm>
          <a:prstGeom prst="rect">
            <a:avLst/>
          </a:prstGeom>
          <a:noFill/>
          <a:ln>
            <a:solidFill>
              <a:schemeClr val="tx1"/>
            </a:solidFill>
          </a:ln>
        </p:spPr>
        <p:txBody>
          <a:bodyPr wrap="square" rtlCol="0">
            <a:spAutoFit/>
          </a:bodyPr>
          <a:lstStyle/>
          <a:p>
            <a:r>
              <a:rPr lang="fr-FR" sz="1400" dirty="0" smtClean="0">
                <a:latin typeface="Quicksand Book" pitchFamily="18" charset="0"/>
              </a:rPr>
              <a:t>J’ __________________ </a:t>
            </a:r>
            <a:r>
              <a:rPr lang="fr-FR" sz="1400" dirty="0">
                <a:latin typeface="Quicksand Book" pitchFamily="18" charset="0"/>
              </a:rPr>
              <a:t>fatigué.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Ils </a:t>
            </a:r>
            <a:r>
              <a:rPr lang="fr-FR" sz="1400" dirty="0" smtClean="0">
                <a:latin typeface="Quicksand Book" pitchFamily="18" charset="0"/>
              </a:rPr>
              <a:t>__________________ </a:t>
            </a:r>
            <a:r>
              <a:rPr lang="fr-FR" sz="1400" dirty="0">
                <a:latin typeface="Quicksand Book" pitchFamily="18" charset="0"/>
              </a:rPr>
              <a:t>malades.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Nous __________________ </a:t>
            </a:r>
            <a:r>
              <a:rPr lang="fr-FR" sz="1400" dirty="0">
                <a:latin typeface="Quicksand Book" pitchFamily="18" charset="0"/>
              </a:rPr>
              <a:t>en retard</a:t>
            </a:r>
            <a:r>
              <a:rPr lang="fr-FR" sz="1400" dirty="0" smtClean="0">
                <a:latin typeface="Quicksand Book" pitchFamily="18" charset="0"/>
              </a:rPr>
              <a:t>.</a:t>
            </a:r>
            <a:endParaRPr lang="fr-FR" sz="1400" dirty="0">
              <a:latin typeface="Quicksand Book" pitchFamily="18" charset="0"/>
            </a:endParaRPr>
          </a:p>
          <a:p>
            <a:r>
              <a:rPr lang="fr-FR" sz="1400" dirty="0">
                <a:latin typeface="Quicksand Book" pitchFamily="18" charset="0"/>
              </a:rPr>
              <a:t> </a:t>
            </a:r>
          </a:p>
          <a:p>
            <a:r>
              <a:rPr lang="fr-FR" sz="1400" dirty="0" err="1" smtClean="0">
                <a:latin typeface="Quicksand Book" pitchFamily="18" charset="0"/>
              </a:rPr>
              <a:t>Isha</a:t>
            </a:r>
            <a:r>
              <a:rPr lang="fr-FR" sz="1400" dirty="0" smtClean="0">
                <a:latin typeface="Quicksand Book" pitchFamily="18" charset="0"/>
              </a:rPr>
              <a:t> </a:t>
            </a:r>
            <a:r>
              <a:rPr lang="fr-FR" sz="1400" dirty="0" smtClean="0">
                <a:latin typeface="Quicksand Book" pitchFamily="18" charset="0"/>
              </a:rPr>
              <a:t>__________________ </a:t>
            </a:r>
            <a:r>
              <a:rPr lang="fr-FR" sz="1400" dirty="0" smtClean="0">
                <a:latin typeface="Quicksand Book" pitchFamily="18" charset="0"/>
              </a:rPr>
              <a:t>en colère. </a:t>
            </a:r>
          </a:p>
          <a:p>
            <a:endParaRPr lang="fr-FR" sz="1400" dirty="0">
              <a:latin typeface="Quicksand Book" pitchFamily="18" charset="0"/>
            </a:endParaRPr>
          </a:p>
          <a:p>
            <a:r>
              <a:rPr lang="fr-FR" sz="1400" dirty="0" smtClean="0">
                <a:latin typeface="Quicksand Book" pitchFamily="18" charset="0"/>
              </a:rPr>
              <a:t>Tu </a:t>
            </a:r>
            <a:r>
              <a:rPr lang="fr-FR" sz="1400" dirty="0" smtClean="0">
                <a:latin typeface="Quicksand Book" pitchFamily="18" charset="0"/>
              </a:rPr>
              <a:t>_________________ </a:t>
            </a:r>
            <a:r>
              <a:rPr lang="fr-FR" sz="1400" dirty="0">
                <a:latin typeface="Quicksand Book" pitchFamily="18" charset="0"/>
              </a:rPr>
              <a:t>absent.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Vous </a:t>
            </a:r>
            <a:r>
              <a:rPr lang="fr-FR" sz="1400" dirty="0" smtClean="0">
                <a:latin typeface="Quicksand Book" pitchFamily="18" charset="0"/>
              </a:rPr>
              <a:t>_________________ </a:t>
            </a:r>
            <a:r>
              <a:rPr lang="fr-FR" sz="1400" dirty="0">
                <a:latin typeface="Quicksand Book" pitchFamily="18" charset="0"/>
              </a:rPr>
              <a:t>en vacances</a:t>
            </a:r>
            <a:r>
              <a:rPr lang="fr-FR" sz="1400" dirty="0" smtClean="0">
                <a:latin typeface="Quicksand Book" pitchFamily="18" charset="0"/>
              </a:rPr>
              <a:t>.</a:t>
            </a:r>
            <a:endParaRPr lang="fr-FR" sz="1400" dirty="0">
              <a:latin typeface="Quicksand Book" pitchFamily="18" charset="0"/>
            </a:endParaRPr>
          </a:p>
        </p:txBody>
      </p:sp>
      <p:grpSp>
        <p:nvGrpSpPr>
          <p:cNvPr id="31" name="Groupe 30"/>
          <p:cNvGrpSpPr/>
          <p:nvPr/>
        </p:nvGrpSpPr>
        <p:grpSpPr>
          <a:xfrm>
            <a:off x="188640" y="4427984"/>
            <a:ext cx="1703353" cy="1364980"/>
            <a:chOff x="201786" y="5940152"/>
            <a:chExt cx="1703353" cy="1364980"/>
          </a:xfrm>
        </p:grpSpPr>
        <p:grpSp>
          <p:nvGrpSpPr>
            <p:cNvPr id="41" name="Groupe 40"/>
            <p:cNvGrpSpPr/>
            <p:nvPr/>
          </p:nvGrpSpPr>
          <p:grpSpPr>
            <a:xfrm>
              <a:off x="201786" y="5940152"/>
              <a:ext cx="1703353" cy="1364980"/>
              <a:chOff x="201786" y="5572078"/>
              <a:chExt cx="1703353" cy="1364980"/>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01786" y="5580112"/>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00" dirty="0" smtClean="0">
                    <a:solidFill>
                      <a:srgbClr val="92D050"/>
                    </a:solidFill>
                    <a:latin typeface="cinnamon cake"/>
                    <a:ea typeface="Calibri"/>
                    <a:cs typeface="Times New Roman"/>
                  </a:rPr>
                  <a:t>C5</a:t>
                </a:r>
              </a:p>
              <a:p>
                <a:pPr algn="ctr">
                  <a:lnSpc>
                    <a:spcPct val="115000"/>
                  </a:lnSpc>
                  <a:spcAft>
                    <a:spcPts val="0"/>
                  </a:spcAft>
                </a:pPr>
                <a:r>
                  <a:rPr lang="fr-FR" sz="1000" dirty="0" smtClean="0">
                    <a:solidFill>
                      <a:srgbClr val="92D050"/>
                    </a:solidFill>
                    <a:latin typeface="cinnamon cake"/>
                    <a:ea typeface="Calibri"/>
                    <a:cs typeface="Times New Roman"/>
                  </a:rPr>
                  <a:t>Je </a:t>
                </a:r>
                <a:r>
                  <a:rPr lang="fr-FR" sz="1000" dirty="0">
                    <a:solidFill>
                      <a:srgbClr val="92D050"/>
                    </a:solidFill>
                    <a:latin typeface="cinnamon cake"/>
                    <a:ea typeface="Calibri"/>
                    <a:cs typeface="Times New Roman"/>
                  </a:rPr>
                  <a:t>sais conjuguer à </a:t>
                </a:r>
                <a:r>
                  <a:rPr lang="fr-FR" sz="1000" u="sng" dirty="0">
                    <a:solidFill>
                      <a:srgbClr val="92D050"/>
                    </a:solidFill>
                    <a:latin typeface="cinnamon cake"/>
                    <a:ea typeface="Calibri"/>
                    <a:cs typeface="Times New Roman"/>
                  </a:rPr>
                  <a:t>l’imparfait</a:t>
                </a:r>
                <a:r>
                  <a:rPr lang="fr-FR" sz="1000" dirty="0">
                    <a:solidFill>
                      <a:srgbClr val="92D050"/>
                    </a:solidFill>
                    <a:latin typeface="cinnamon cake"/>
                    <a:ea typeface="Calibri"/>
                    <a:cs typeface="Times New Roman"/>
                  </a:rPr>
                  <a:t> </a:t>
                </a:r>
                <a:r>
                  <a:rPr lang="fr-FR" sz="1000" dirty="0" smtClean="0">
                    <a:solidFill>
                      <a:srgbClr val="92D050"/>
                    </a:solidFill>
                    <a:latin typeface="cinnamon cake"/>
                    <a:ea typeface="Calibri"/>
                    <a:cs typeface="Times New Roman"/>
                  </a:rPr>
                  <a:t>ETRE.</a:t>
                </a:r>
                <a:r>
                  <a:rPr lang="fr-FR" sz="1000" dirty="0" smtClean="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490" y="6621903"/>
              <a:ext cx="697304" cy="671993"/>
            </a:xfrm>
            <a:prstGeom prst="rect">
              <a:avLst/>
            </a:prstGeom>
            <a:noFill/>
            <a:ln>
              <a:noFill/>
            </a:ln>
          </p:spPr>
        </p:pic>
      </p:grpSp>
      <p:sp>
        <p:nvSpPr>
          <p:cNvPr id="50" name="ZoneTexte 49"/>
          <p:cNvSpPr txBox="1"/>
          <p:nvPr/>
        </p:nvSpPr>
        <p:spPr>
          <a:xfrm>
            <a:off x="1905139" y="1331640"/>
            <a:ext cx="4814179" cy="2523768"/>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Petite, e</a:t>
            </a:r>
            <a:r>
              <a:rPr lang="fr-FR" sz="1400" dirty="0" smtClean="0">
                <a:latin typeface="Quicksand Book" pitchFamily="18" charset="0"/>
              </a:rPr>
              <a:t>lle ___________  à la poupée. (</a:t>
            </a:r>
            <a:r>
              <a:rPr lang="fr-FR" sz="1400" dirty="0">
                <a:latin typeface="Quicksand Book" pitchFamily="18" charset="0"/>
              </a:rPr>
              <a:t>jouer) </a:t>
            </a:r>
            <a:endParaRPr lang="fr-FR" sz="1400" dirty="0" smtClean="0">
              <a:latin typeface="Quicksand Book" pitchFamily="18" charset="0"/>
            </a:endParaRPr>
          </a:p>
          <a:p>
            <a:pPr>
              <a:lnSpc>
                <a:spcPct val="200000"/>
              </a:lnSpc>
            </a:pPr>
            <a:r>
              <a:rPr lang="fr-FR" sz="1400" dirty="0" smtClean="0">
                <a:latin typeface="Quicksand Book" pitchFamily="18" charset="0"/>
              </a:rPr>
              <a:t>Mes frères  </a:t>
            </a:r>
            <a:r>
              <a:rPr lang="fr-FR" sz="1400" dirty="0" smtClean="0">
                <a:latin typeface="Quicksand Book" pitchFamily="18" charset="0"/>
              </a:rPr>
              <a:t>__________ souvent en retard! (</a:t>
            </a:r>
            <a:r>
              <a:rPr lang="fr-FR" sz="1400" dirty="0">
                <a:latin typeface="Quicksand Book" pitchFamily="18" charset="0"/>
              </a:rPr>
              <a:t>arriver</a:t>
            </a:r>
            <a:r>
              <a:rPr lang="fr-FR" sz="1400" dirty="0" smtClean="0">
                <a:latin typeface="Quicksand Book" pitchFamily="18" charset="0"/>
              </a:rPr>
              <a:t>)</a:t>
            </a:r>
            <a:endParaRPr lang="fr-FR" sz="1400" dirty="0">
              <a:latin typeface="Quicksand Book" pitchFamily="18" charset="0"/>
            </a:endParaRPr>
          </a:p>
          <a:p>
            <a:pPr>
              <a:lnSpc>
                <a:spcPct val="200000"/>
              </a:lnSpc>
            </a:pPr>
            <a:r>
              <a:rPr lang="fr-FR" sz="1400" dirty="0" smtClean="0">
                <a:latin typeface="Quicksand Book" pitchFamily="18" charset="0"/>
              </a:rPr>
              <a:t>Le groupe </a:t>
            </a:r>
            <a:r>
              <a:rPr lang="fr-FR" sz="1400" dirty="0" smtClean="0">
                <a:latin typeface="Quicksand Book" pitchFamily="18" charset="0"/>
              </a:rPr>
              <a:t>_________________</a:t>
            </a:r>
            <a:r>
              <a:rPr lang="fr-FR" sz="1400" dirty="0" smtClean="0">
                <a:latin typeface="Quicksand Book" pitchFamily="18" charset="0"/>
              </a:rPr>
              <a:t>un concert</a:t>
            </a:r>
            <a:r>
              <a:rPr lang="fr-FR" sz="1400" dirty="0" smtClean="0">
                <a:latin typeface="Quicksand Book" pitchFamily="18" charset="0"/>
              </a:rPr>
              <a:t>. (</a:t>
            </a:r>
            <a:r>
              <a:rPr lang="fr-FR" sz="1400" dirty="0">
                <a:latin typeface="Quicksand Book" pitchFamily="18" charset="0"/>
              </a:rPr>
              <a:t>donner) </a:t>
            </a:r>
            <a:endParaRPr lang="fr-FR" sz="1400" dirty="0" smtClean="0">
              <a:latin typeface="Quicksand Book" pitchFamily="18" charset="0"/>
            </a:endParaRPr>
          </a:p>
          <a:p>
            <a:pPr>
              <a:lnSpc>
                <a:spcPct val="200000"/>
              </a:lnSpc>
            </a:pPr>
            <a:r>
              <a:rPr lang="fr-FR" sz="1400" dirty="0" smtClean="0">
                <a:latin typeface="Quicksand Book" pitchFamily="18" charset="0"/>
              </a:rPr>
              <a:t>Mes amies______________ des poires. </a:t>
            </a:r>
            <a:r>
              <a:rPr lang="fr-FR" sz="1400" dirty="0" smtClean="0">
                <a:latin typeface="Quicksand Book" pitchFamily="18" charset="0"/>
              </a:rPr>
              <a:t>	(</a:t>
            </a:r>
            <a:r>
              <a:rPr lang="fr-FR" sz="1400" dirty="0">
                <a:latin typeface="Quicksand Book" pitchFamily="18" charset="0"/>
              </a:rPr>
              <a:t>manger) </a:t>
            </a:r>
          </a:p>
          <a:p>
            <a:pPr>
              <a:lnSpc>
                <a:spcPct val="200000"/>
              </a:lnSpc>
            </a:pPr>
            <a:r>
              <a:rPr lang="fr-FR" sz="1400" dirty="0" smtClean="0">
                <a:latin typeface="Quicksand Book" pitchFamily="18" charset="0"/>
              </a:rPr>
              <a:t>Ma sœur _________________ </a:t>
            </a:r>
            <a:r>
              <a:rPr lang="fr-FR" sz="1400" dirty="0" smtClean="0">
                <a:latin typeface="Quicksand Book" pitchFamily="18" charset="0"/>
              </a:rPr>
              <a:t>trop </a:t>
            </a:r>
            <a:r>
              <a:rPr lang="fr-FR" sz="1400" dirty="0">
                <a:latin typeface="Quicksand Book" pitchFamily="18" charset="0"/>
              </a:rPr>
              <a:t>fort ! </a:t>
            </a:r>
            <a:r>
              <a:rPr lang="fr-FR" sz="1400" dirty="0" smtClean="0">
                <a:latin typeface="Quicksand Book" pitchFamily="18" charset="0"/>
              </a:rPr>
              <a:t>	(</a:t>
            </a:r>
            <a:r>
              <a:rPr lang="fr-FR" sz="1400" dirty="0">
                <a:latin typeface="Quicksand Book" pitchFamily="18" charset="0"/>
              </a:rPr>
              <a:t>crier)</a:t>
            </a:r>
          </a:p>
          <a:p>
            <a:pPr>
              <a:lnSpc>
                <a:spcPct val="150000"/>
              </a:lnSpc>
            </a:pPr>
            <a:endParaRPr lang="fr-FR" sz="1200" dirty="0">
              <a:latin typeface="Quicksand Book" pitchFamily="18" charset="0"/>
            </a:endParaRPr>
          </a:p>
        </p:txBody>
      </p:sp>
      <p:grpSp>
        <p:nvGrpSpPr>
          <p:cNvPr id="52" name="Groupe 51"/>
          <p:cNvGrpSpPr/>
          <p:nvPr/>
        </p:nvGrpSpPr>
        <p:grpSpPr>
          <a:xfrm>
            <a:off x="223836" y="6876256"/>
            <a:ext cx="1703353" cy="1384234"/>
            <a:chOff x="223836" y="1477997"/>
            <a:chExt cx="1703353" cy="1384234"/>
          </a:xfrm>
        </p:grpSpPr>
        <p:sp>
          <p:nvSpPr>
            <p:cNvPr id="53"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200" dirty="0" smtClean="0">
                  <a:solidFill>
                    <a:srgbClr val="92D050"/>
                  </a:solidFill>
                  <a:latin typeface="cinnamon cake"/>
                  <a:ea typeface="Calibri"/>
                  <a:cs typeface="Times New Roman"/>
                </a:rPr>
                <a:t>C5</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à </a:t>
              </a:r>
              <a:r>
                <a:rPr lang="fr-FR" sz="1050" u="sng" dirty="0">
                  <a:solidFill>
                    <a:srgbClr val="92D050"/>
                  </a:solidFill>
                  <a:latin typeface="cinnamon cake"/>
                  <a:ea typeface="Calibri"/>
                  <a:cs typeface="Times New Roman"/>
                </a:rPr>
                <a:t>l’imparfait</a:t>
              </a:r>
              <a:r>
                <a:rPr lang="fr-FR" sz="1050" dirty="0">
                  <a:solidFill>
                    <a:srgbClr val="92D050"/>
                  </a:solidFill>
                  <a:latin typeface="cinnamon cake"/>
                  <a:ea typeface="Calibri"/>
                  <a:cs typeface="Times New Roman"/>
                </a:rPr>
                <a:t> </a:t>
              </a:r>
              <a:r>
                <a:rPr lang="fr-FR" sz="1050" dirty="0" smtClean="0">
                  <a:solidFill>
                    <a:srgbClr val="92D050"/>
                  </a:solidFill>
                  <a:latin typeface="cinnamon cake"/>
                  <a:ea typeface="Calibri"/>
                  <a:cs typeface="Times New Roman"/>
                </a:rPr>
                <a:t>AVOIR</a:t>
              </a:r>
              <a:r>
                <a:rPr lang="fr-FR" sz="1050" dirty="0">
                  <a:solidFill>
                    <a:srgbClr val="92D050"/>
                  </a:solidFill>
                  <a:latin typeface="cinnamon cake"/>
                  <a:ea typeface="Calibri"/>
                  <a:cs typeface="Times New Roman"/>
                </a:rPr>
                <a:t>.</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54" name="Groupe 53"/>
            <p:cNvGrpSpPr/>
            <p:nvPr/>
          </p:nvGrpSpPr>
          <p:grpSpPr>
            <a:xfrm>
              <a:off x="223837" y="1497251"/>
              <a:ext cx="1632548" cy="1364980"/>
              <a:chOff x="168499" y="1349483"/>
              <a:chExt cx="1632548" cy="1364980"/>
            </a:xfrm>
          </p:grpSpPr>
          <p:pic>
            <p:nvPicPr>
              <p:cNvPr id="55" name="Image 5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3" y="2020450"/>
                <a:ext cx="697304" cy="671993"/>
              </a:xfrm>
              <a:prstGeom prst="rect">
                <a:avLst/>
              </a:prstGeom>
              <a:noFill/>
              <a:ln>
                <a:noFill/>
              </a:ln>
            </p:spPr>
          </p:pic>
          <p:sp>
            <p:nvSpPr>
              <p:cNvPr id="56"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57" name="ZoneTexte 56"/>
          <p:cNvSpPr txBox="1"/>
          <p:nvPr/>
        </p:nvSpPr>
        <p:spPr>
          <a:xfrm>
            <a:off x="1908555" y="6516216"/>
            <a:ext cx="4814179" cy="2031325"/>
          </a:xfrm>
          <a:prstGeom prst="rect">
            <a:avLst/>
          </a:prstGeom>
          <a:noFill/>
          <a:ln>
            <a:solidFill>
              <a:schemeClr val="tx1"/>
            </a:solidFill>
          </a:ln>
        </p:spPr>
        <p:txBody>
          <a:bodyPr wrap="square" rtlCol="0">
            <a:spAutoFit/>
          </a:bodyPr>
          <a:lstStyle/>
          <a:p>
            <a:r>
              <a:rPr lang="fr-FR" sz="1400" dirty="0" smtClean="0">
                <a:latin typeface="Quicksand Book" pitchFamily="18" charset="0"/>
              </a:rPr>
              <a:t>Lou </a:t>
            </a:r>
            <a:r>
              <a:rPr lang="fr-FR" sz="1400" dirty="0" smtClean="0">
                <a:latin typeface="Quicksand Book" pitchFamily="18" charset="0"/>
              </a:rPr>
              <a:t>___________ </a:t>
            </a:r>
            <a:r>
              <a:rPr lang="fr-FR" sz="1400" dirty="0">
                <a:latin typeface="Quicksand Book" pitchFamily="18" charset="0"/>
              </a:rPr>
              <a:t>les cheveux bruns. </a:t>
            </a:r>
            <a:r>
              <a:rPr lang="fr-FR" sz="1400" dirty="0" smtClean="0">
                <a:latin typeface="Quicksand Book" pitchFamily="18" charset="0"/>
              </a:rPr>
              <a:t>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Vous ____________ </a:t>
            </a:r>
            <a:r>
              <a:rPr lang="fr-FR" sz="1400" dirty="0">
                <a:latin typeface="Quicksand Book" pitchFamily="18" charset="0"/>
              </a:rPr>
              <a:t>faim</a:t>
            </a:r>
            <a:r>
              <a:rPr lang="fr-FR" sz="1400" dirty="0" smtClean="0">
                <a:latin typeface="Quicksand Book" pitchFamily="18" charset="0"/>
              </a:rPr>
              <a:t>.  Tu __________ des sous.</a:t>
            </a:r>
          </a:p>
          <a:p>
            <a:endParaRPr lang="fr-FR" sz="1400" dirty="0">
              <a:latin typeface="Quicksand Book" pitchFamily="18" charset="0"/>
            </a:endParaRPr>
          </a:p>
          <a:p>
            <a:r>
              <a:rPr lang="fr-FR" sz="1400" dirty="0" smtClean="0">
                <a:latin typeface="Quicksand Book" pitchFamily="18" charset="0"/>
              </a:rPr>
              <a:t>Elles </a:t>
            </a:r>
            <a:r>
              <a:rPr lang="fr-FR" sz="1400" dirty="0" smtClean="0">
                <a:latin typeface="Quicksand Book" pitchFamily="18" charset="0"/>
              </a:rPr>
              <a:t>________ </a:t>
            </a:r>
            <a:r>
              <a:rPr lang="fr-FR" sz="1400" dirty="0">
                <a:latin typeface="Quicksand Book" pitchFamily="18" charset="0"/>
              </a:rPr>
              <a:t>une belle voiture.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J</a:t>
            </a:r>
            <a:r>
              <a:rPr lang="fr-FR" sz="1400" dirty="0" smtClean="0">
                <a:latin typeface="Quicksand Book" pitchFamily="18" charset="0"/>
              </a:rPr>
              <a:t>'___________ </a:t>
            </a:r>
            <a:r>
              <a:rPr lang="fr-FR" sz="1400" dirty="0">
                <a:latin typeface="Quicksand Book" pitchFamily="18" charset="0"/>
              </a:rPr>
              <a:t>mal aux dents</a:t>
            </a:r>
            <a:r>
              <a:rPr lang="fr-FR" sz="1400" dirty="0" smtClean="0">
                <a:latin typeface="Quicksand Book" pitchFamily="18" charset="0"/>
              </a:rPr>
              <a:t>.   </a:t>
            </a:r>
            <a:r>
              <a:rPr lang="fr-FR" sz="1400" dirty="0" smtClean="0">
                <a:latin typeface="Quicksand Book" pitchFamily="18" charset="0"/>
              </a:rPr>
              <a:t> </a:t>
            </a:r>
            <a:endParaRPr lang="fr-FR" sz="1400" dirty="0">
              <a:latin typeface="Quicksand Book" pitchFamily="18" charset="0"/>
            </a:endParaRPr>
          </a:p>
          <a:p>
            <a:r>
              <a:rPr lang="fr-FR" sz="1400" dirty="0">
                <a:latin typeface="Quicksand Book" pitchFamily="18" charset="0"/>
              </a:rPr>
              <a:t> </a:t>
            </a:r>
          </a:p>
          <a:p>
            <a:r>
              <a:rPr lang="fr-FR" sz="1400" dirty="0">
                <a:latin typeface="Quicksand Book" pitchFamily="18" charset="0"/>
              </a:rPr>
              <a:t>Nous </a:t>
            </a:r>
            <a:r>
              <a:rPr lang="fr-FR" sz="1400" dirty="0" smtClean="0">
                <a:latin typeface="Quicksand Book" pitchFamily="18" charset="0"/>
              </a:rPr>
              <a:t>____________ </a:t>
            </a:r>
            <a:r>
              <a:rPr lang="fr-FR" sz="1400" dirty="0">
                <a:latin typeface="Quicksand Book" pitchFamily="18" charset="0"/>
              </a:rPr>
              <a:t>un stylo bleu.  </a:t>
            </a:r>
          </a:p>
        </p:txBody>
      </p:sp>
      <p:grpSp>
        <p:nvGrpSpPr>
          <p:cNvPr id="22" name="Groupe 21"/>
          <p:cNvGrpSpPr/>
          <p:nvPr/>
        </p:nvGrpSpPr>
        <p:grpSpPr>
          <a:xfrm>
            <a:off x="1424164" y="2968214"/>
            <a:ext cx="366882" cy="443410"/>
            <a:chOff x="1476647" y="7216767"/>
            <a:chExt cx="366882" cy="443410"/>
          </a:xfrm>
        </p:grpSpPr>
        <p:pic>
          <p:nvPicPr>
            <p:cNvPr id="23" name="Image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24" name="Image 2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grpSp>
        <p:nvGrpSpPr>
          <p:cNvPr id="25" name="Groupe 24"/>
          <p:cNvGrpSpPr/>
          <p:nvPr/>
        </p:nvGrpSpPr>
        <p:grpSpPr>
          <a:xfrm>
            <a:off x="1435510" y="5313541"/>
            <a:ext cx="366882" cy="443410"/>
            <a:chOff x="1476647" y="7216767"/>
            <a:chExt cx="366882" cy="443410"/>
          </a:xfrm>
        </p:grpSpPr>
        <p:pic>
          <p:nvPicPr>
            <p:cNvPr id="26" name="Image 2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27" name="Image 2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grpSp>
        <p:nvGrpSpPr>
          <p:cNvPr id="28" name="Groupe 27"/>
          <p:cNvGrpSpPr/>
          <p:nvPr/>
        </p:nvGrpSpPr>
        <p:grpSpPr>
          <a:xfrm>
            <a:off x="1455930" y="7817080"/>
            <a:ext cx="366882" cy="443410"/>
            <a:chOff x="1476647" y="7216767"/>
            <a:chExt cx="366882" cy="443410"/>
          </a:xfrm>
        </p:grpSpPr>
        <p:pic>
          <p:nvPicPr>
            <p:cNvPr id="29" name="Image 2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30" name="Image 2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sp>
        <p:nvSpPr>
          <p:cNvPr id="6" name="Espace réservé du pied de page 5"/>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48</a:t>
            </a:fld>
            <a:endParaRPr lang="fr-FR"/>
          </a:p>
        </p:txBody>
      </p:sp>
    </p:spTree>
    <p:extLst>
      <p:ext uri="{BB962C8B-B14F-4D97-AF65-F5344CB8AC3E}">
        <p14:creationId xmlns:p14="http://schemas.microsoft.com/office/powerpoint/2010/main" val="3050422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sp>
        <p:nvSpPr>
          <p:cNvPr id="47" name="ZoneTexte 46"/>
          <p:cNvSpPr txBox="1"/>
          <p:nvPr/>
        </p:nvSpPr>
        <p:spPr>
          <a:xfrm>
            <a:off x="1935654" y="1403648"/>
            <a:ext cx="4814179" cy="2893100"/>
          </a:xfrm>
          <a:prstGeom prst="rect">
            <a:avLst/>
          </a:prstGeom>
          <a:noFill/>
          <a:ln>
            <a:solidFill>
              <a:schemeClr val="tx1"/>
            </a:solidFill>
          </a:ln>
        </p:spPr>
        <p:txBody>
          <a:bodyPr wrap="square" rtlCol="0">
            <a:spAutoFit/>
          </a:bodyPr>
          <a:lstStyle/>
          <a:p>
            <a:r>
              <a:rPr lang="fr-FR" sz="1400" dirty="0" smtClean="0">
                <a:latin typeface="Quicksand Book" pitchFamily="18" charset="0"/>
              </a:rPr>
              <a:t>Les filles _________________ </a:t>
            </a:r>
            <a:r>
              <a:rPr lang="fr-FR" sz="1400" dirty="0">
                <a:latin typeface="Quicksand Book" pitchFamily="18" charset="0"/>
              </a:rPr>
              <a:t>la course.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 </a:t>
            </a:r>
            <a:r>
              <a:rPr lang="fr-FR" sz="1400" dirty="0">
                <a:latin typeface="Quicksand Book" pitchFamily="18" charset="0"/>
              </a:rPr>
              <a:t>Il ______________ toujours son lit. </a:t>
            </a:r>
          </a:p>
          <a:p>
            <a:endParaRPr lang="fr-FR" sz="1400" dirty="0" smtClean="0">
              <a:latin typeface="Quicksand Book" pitchFamily="18" charset="0"/>
            </a:endParaRPr>
          </a:p>
          <a:p>
            <a:r>
              <a:rPr lang="fr-FR" sz="1400" dirty="0" smtClean="0">
                <a:latin typeface="Quicksand Book" pitchFamily="18" charset="0"/>
              </a:rPr>
              <a:t>Il ne  </a:t>
            </a:r>
            <a:r>
              <a:rPr lang="fr-FR" sz="1400" dirty="0">
                <a:latin typeface="Quicksand Book" pitchFamily="18" charset="0"/>
              </a:rPr>
              <a:t>__________ pas tes lacets ? .</a:t>
            </a:r>
          </a:p>
          <a:p>
            <a:endParaRPr lang="fr-FR" sz="1400" dirty="0">
              <a:latin typeface="Quicksand Book" pitchFamily="18" charset="0"/>
            </a:endParaRPr>
          </a:p>
          <a:p>
            <a:r>
              <a:rPr lang="fr-FR" sz="1400" dirty="0">
                <a:latin typeface="Quicksand Book" pitchFamily="18" charset="0"/>
              </a:rPr>
              <a:t>Elles __________________ souvent des farces.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Papa _______________ </a:t>
            </a:r>
            <a:r>
              <a:rPr lang="fr-FR" sz="1400" dirty="0">
                <a:latin typeface="Quicksand Book" pitchFamily="18" charset="0"/>
              </a:rPr>
              <a:t>une galette des rois. </a:t>
            </a:r>
          </a:p>
          <a:p>
            <a:endParaRPr lang="fr-FR" sz="1400" dirty="0">
              <a:latin typeface="Quicksand Book" pitchFamily="18" charset="0"/>
            </a:endParaRPr>
          </a:p>
          <a:p>
            <a:r>
              <a:rPr lang="fr-FR" sz="1400" dirty="0">
                <a:latin typeface="Quicksand Book" pitchFamily="18" charset="0"/>
              </a:rPr>
              <a:t>Mes frères </a:t>
            </a:r>
            <a:r>
              <a:rPr lang="fr-FR" sz="1400" dirty="0" smtClean="0">
                <a:latin typeface="Quicksand Book" pitchFamily="18" charset="0"/>
              </a:rPr>
              <a:t>_______________ rarement des bêtises,</a:t>
            </a:r>
          </a:p>
          <a:p>
            <a:endParaRPr lang="fr-FR" sz="1400" dirty="0">
              <a:latin typeface="Quicksand Book" pitchFamily="18" charset="0"/>
            </a:endParaRPr>
          </a:p>
          <a:p>
            <a:r>
              <a:rPr lang="fr-FR" sz="1400" dirty="0" smtClean="0">
                <a:latin typeface="Quicksand Book" pitchFamily="18" charset="0"/>
              </a:rPr>
              <a:t>Ma copine __________ </a:t>
            </a:r>
            <a:r>
              <a:rPr lang="fr-FR" sz="1400" dirty="0">
                <a:latin typeface="Quicksand Book" pitchFamily="18" charset="0"/>
              </a:rPr>
              <a:t>très attention. </a:t>
            </a:r>
          </a:p>
        </p:txBody>
      </p:sp>
      <p:grpSp>
        <p:nvGrpSpPr>
          <p:cNvPr id="2" name="Groupe 1"/>
          <p:cNvGrpSpPr/>
          <p:nvPr/>
        </p:nvGrpSpPr>
        <p:grpSpPr>
          <a:xfrm>
            <a:off x="201786" y="2051720"/>
            <a:ext cx="1703353" cy="1368152"/>
            <a:chOff x="201786" y="3563888"/>
            <a:chExt cx="1703353" cy="1368152"/>
          </a:xfrm>
        </p:grpSpPr>
        <p:grpSp>
          <p:nvGrpSpPr>
            <p:cNvPr id="41" name="Groupe 40"/>
            <p:cNvGrpSpPr/>
            <p:nvPr/>
          </p:nvGrpSpPr>
          <p:grpSpPr>
            <a:xfrm>
              <a:off x="201786" y="3563888"/>
              <a:ext cx="1703353" cy="1364980"/>
              <a:chOff x="201786" y="5572078"/>
              <a:chExt cx="1703353" cy="1364980"/>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01786" y="5580112"/>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00" dirty="0" smtClean="0">
                    <a:solidFill>
                      <a:srgbClr val="92D050"/>
                    </a:solidFill>
                    <a:latin typeface="cinnamon cake"/>
                    <a:ea typeface="Calibri"/>
                    <a:cs typeface="Times New Roman"/>
                  </a:rPr>
                  <a:t>C6</a:t>
                </a:r>
              </a:p>
              <a:p>
                <a:pPr algn="ctr">
                  <a:lnSpc>
                    <a:spcPct val="115000"/>
                  </a:lnSpc>
                  <a:spcAft>
                    <a:spcPts val="0"/>
                  </a:spcAft>
                </a:pPr>
                <a:r>
                  <a:rPr lang="fr-FR" sz="1000" dirty="0" smtClean="0">
                    <a:solidFill>
                      <a:srgbClr val="92D050"/>
                    </a:solidFill>
                    <a:latin typeface="cinnamon cake"/>
                    <a:ea typeface="Calibri"/>
                    <a:cs typeface="Times New Roman"/>
                  </a:rPr>
                  <a:t>Je </a:t>
                </a:r>
                <a:r>
                  <a:rPr lang="fr-FR" sz="1000" dirty="0">
                    <a:solidFill>
                      <a:srgbClr val="92D050"/>
                    </a:solidFill>
                    <a:latin typeface="cinnamon cake"/>
                    <a:ea typeface="Calibri"/>
                    <a:cs typeface="Times New Roman"/>
                  </a:rPr>
                  <a:t>sais conjuguer (aux troisièmes </a:t>
                </a:r>
                <a:r>
                  <a:rPr lang="fr-FR" sz="1000" dirty="0" smtClean="0">
                    <a:solidFill>
                      <a:srgbClr val="92D050"/>
                    </a:solidFill>
                    <a:latin typeface="cinnamon cake"/>
                    <a:ea typeface="Calibri"/>
                    <a:cs typeface="Times New Roman"/>
                  </a:rPr>
                  <a:t>personnes</a:t>
                </a:r>
                <a:r>
                  <a:rPr lang="fr-FR" sz="1000" dirty="0">
                    <a:solidFill>
                      <a:srgbClr val="92D050"/>
                    </a:solidFill>
                    <a:latin typeface="cinnamon cake"/>
                    <a:ea typeface="Calibri"/>
                    <a:cs typeface="Times New Roman"/>
                  </a:rPr>
                  <a:t> à </a:t>
                </a:r>
                <a:r>
                  <a:rPr lang="fr-FR" sz="1000" u="sng" dirty="0">
                    <a:solidFill>
                      <a:srgbClr val="92D050"/>
                    </a:solidFill>
                    <a:latin typeface="cinnamon cake"/>
                    <a:ea typeface="Calibri"/>
                    <a:cs typeface="Times New Roman"/>
                  </a:rPr>
                  <a:t>l’imparfait</a:t>
                </a:r>
                <a:r>
                  <a:rPr lang="fr-FR" sz="1000" dirty="0" smtClean="0">
                    <a:solidFill>
                      <a:srgbClr val="92D050"/>
                    </a:solidFill>
                    <a:latin typeface="cinnamon cake"/>
                    <a:ea typeface="Calibri"/>
                    <a:cs typeface="Times New Roman"/>
                  </a:rPr>
                  <a:t> le verbe: FAIRE.</a:t>
                </a:r>
                <a:r>
                  <a:rPr lang="fr-FR" sz="1000" dirty="0" smtClean="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461" y="4260047"/>
              <a:ext cx="697304" cy="671993"/>
            </a:xfrm>
            <a:prstGeom prst="rect">
              <a:avLst/>
            </a:prstGeom>
            <a:noFill/>
            <a:ln>
              <a:noFill/>
            </a:ln>
          </p:spPr>
        </p:pic>
      </p:grpSp>
      <p:sp>
        <p:nvSpPr>
          <p:cNvPr id="22" name="ZoneTexte 21"/>
          <p:cNvSpPr txBox="1"/>
          <p:nvPr/>
        </p:nvSpPr>
        <p:spPr>
          <a:xfrm>
            <a:off x="1927189" y="4788024"/>
            <a:ext cx="4814179" cy="3539430"/>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Papa _____________ </a:t>
            </a:r>
            <a:r>
              <a:rPr lang="fr-FR" sz="1400" dirty="0">
                <a:latin typeface="Quicksand Book" pitchFamily="18" charset="0"/>
              </a:rPr>
              <a:t>faire les courses. </a:t>
            </a:r>
            <a:r>
              <a:rPr lang="fr-FR" sz="1400" dirty="0" smtClean="0">
                <a:latin typeface="Quicksand Book" pitchFamily="18" charset="0"/>
              </a:rPr>
              <a:t> </a:t>
            </a:r>
          </a:p>
          <a:p>
            <a:pPr>
              <a:lnSpc>
                <a:spcPct val="200000"/>
              </a:lnSpc>
            </a:pPr>
            <a:r>
              <a:rPr lang="fr-FR" sz="1400" dirty="0" smtClean="0">
                <a:latin typeface="Quicksand Book" pitchFamily="18" charset="0"/>
              </a:rPr>
              <a:t>Il </a:t>
            </a:r>
            <a:r>
              <a:rPr lang="fr-FR" sz="1400" dirty="0">
                <a:latin typeface="Quicksand Book" pitchFamily="18" charset="0"/>
              </a:rPr>
              <a:t>____________ dans son lit. </a:t>
            </a:r>
            <a:endParaRPr lang="fr-FR" sz="1400" dirty="0" smtClean="0">
              <a:latin typeface="Quicksand Book" pitchFamily="18" charset="0"/>
            </a:endParaRPr>
          </a:p>
          <a:p>
            <a:pPr>
              <a:lnSpc>
                <a:spcPct val="200000"/>
              </a:lnSpc>
            </a:pPr>
            <a:r>
              <a:rPr lang="fr-FR" sz="1400" dirty="0" smtClean="0">
                <a:latin typeface="Quicksand Book" pitchFamily="18" charset="0"/>
              </a:rPr>
              <a:t>Toute la famille  </a:t>
            </a:r>
            <a:r>
              <a:rPr lang="fr-FR" sz="1400" dirty="0">
                <a:latin typeface="Quicksand Book" pitchFamily="18" charset="0"/>
              </a:rPr>
              <a:t>__________ au cinéma ? </a:t>
            </a:r>
            <a:r>
              <a:rPr lang="fr-FR" sz="1400" dirty="0" smtClean="0">
                <a:latin typeface="Quicksand Book" pitchFamily="18" charset="0"/>
              </a:rPr>
              <a:t>.</a:t>
            </a:r>
            <a:endParaRPr lang="fr-FR" sz="1400" dirty="0">
              <a:latin typeface="Quicksand Book" pitchFamily="18" charset="0"/>
            </a:endParaRPr>
          </a:p>
          <a:p>
            <a:pPr>
              <a:lnSpc>
                <a:spcPct val="200000"/>
              </a:lnSpc>
            </a:pPr>
            <a:r>
              <a:rPr lang="fr-FR" sz="1400" dirty="0">
                <a:latin typeface="Quicksand Book" pitchFamily="18" charset="0"/>
              </a:rPr>
              <a:t>Elles _____________au marché. </a:t>
            </a:r>
          </a:p>
          <a:p>
            <a:pPr>
              <a:lnSpc>
                <a:spcPct val="200000"/>
              </a:lnSpc>
            </a:pPr>
            <a:r>
              <a:rPr lang="fr-FR" sz="1400" dirty="0" smtClean="0">
                <a:latin typeface="Quicksand Book" pitchFamily="18" charset="0"/>
              </a:rPr>
              <a:t>Maman </a:t>
            </a:r>
            <a:r>
              <a:rPr lang="fr-FR" sz="1400" dirty="0">
                <a:latin typeface="Quicksand Book" pitchFamily="18" charset="0"/>
              </a:rPr>
              <a:t>____________chez les voisins. </a:t>
            </a:r>
          </a:p>
          <a:p>
            <a:pPr>
              <a:lnSpc>
                <a:spcPct val="200000"/>
              </a:lnSpc>
            </a:pPr>
            <a:r>
              <a:rPr lang="fr-FR" sz="1400" dirty="0" smtClean="0">
                <a:latin typeface="Quicksand Book" pitchFamily="18" charset="0"/>
              </a:rPr>
              <a:t>Mes </a:t>
            </a:r>
            <a:r>
              <a:rPr lang="fr-FR" sz="1400" dirty="0">
                <a:latin typeface="Quicksand Book" pitchFamily="18" charset="0"/>
              </a:rPr>
              <a:t>cousins </a:t>
            </a:r>
            <a:r>
              <a:rPr lang="fr-FR" sz="1400" dirty="0" smtClean="0">
                <a:latin typeface="Quicksand Book" pitchFamily="18" charset="0"/>
              </a:rPr>
              <a:t>________</a:t>
            </a:r>
            <a:r>
              <a:rPr lang="fr-FR" sz="1400" dirty="0">
                <a:latin typeface="Quicksand Book" pitchFamily="18" charset="0"/>
              </a:rPr>
              <a:t> </a:t>
            </a:r>
            <a:r>
              <a:rPr lang="fr-FR" sz="1400" dirty="0" smtClean="0">
                <a:latin typeface="Quicksand Book" pitchFamily="18" charset="0"/>
              </a:rPr>
              <a:t>chez le coiffeur,</a:t>
            </a:r>
            <a:endParaRPr lang="fr-FR" sz="1400" dirty="0">
              <a:latin typeface="Quicksand Book" pitchFamily="18" charset="0"/>
            </a:endParaRPr>
          </a:p>
          <a:p>
            <a:pPr>
              <a:lnSpc>
                <a:spcPct val="200000"/>
              </a:lnSpc>
            </a:pPr>
            <a:r>
              <a:rPr lang="fr-FR" sz="1400" dirty="0" smtClean="0">
                <a:latin typeface="Quicksand Book" pitchFamily="18" charset="0"/>
              </a:rPr>
              <a:t>Mon ami _____________ </a:t>
            </a:r>
            <a:r>
              <a:rPr lang="fr-FR" sz="1400" dirty="0" smtClean="0">
                <a:latin typeface="Quicksand Book" pitchFamily="18" charset="0"/>
              </a:rPr>
              <a:t>cueillir des fleurs,</a:t>
            </a:r>
          </a:p>
          <a:p>
            <a:pPr>
              <a:lnSpc>
                <a:spcPct val="200000"/>
              </a:lnSpc>
            </a:pPr>
            <a:r>
              <a:rPr lang="fr-FR" sz="1400" dirty="0" smtClean="0">
                <a:latin typeface="Quicksand Book" pitchFamily="18" charset="0"/>
              </a:rPr>
              <a:t>Les enfants __________ </a:t>
            </a:r>
            <a:r>
              <a:rPr lang="fr-FR" sz="1400" dirty="0">
                <a:latin typeface="Quicksand Book" pitchFamily="18" charset="0"/>
              </a:rPr>
              <a:t>chez le </a:t>
            </a:r>
            <a:r>
              <a:rPr lang="fr-FR" sz="1400" dirty="0" smtClean="0">
                <a:latin typeface="Quicksand Book" pitchFamily="18" charset="0"/>
              </a:rPr>
              <a:t>médecin. </a:t>
            </a:r>
            <a:endParaRPr lang="fr-FR" sz="1400" dirty="0">
              <a:latin typeface="Quicksand Book" pitchFamily="18" charset="0"/>
            </a:endParaRPr>
          </a:p>
        </p:txBody>
      </p:sp>
      <p:grpSp>
        <p:nvGrpSpPr>
          <p:cNvPr id="23" name="Groupe 22"/>
          <p:cNvGrpSpPr/>
          <p:nvPr/>
        </p:nvGrpSpPr>
        <p:grpSpPr>
          <a:xfrm>
            <a:off x="144592" y="5703617"/>
            <a:ext cx="1703353" cy="1364980"/>
            <a:chOff x="201786" y="3563888"/>
            <a:chExt cx="1703353" cy="1364980"/>
          </a:xfrm>
        </p:grpSpPr>
        <p:grpSp>
          <p:nvGrpSpPr>
            <p:cNvPr id="24" name="Groupe 23"/>
            <p:cNvGrpSpPr/>
            <p:nvPr/>
          </p:nvGrpSpPr>
          <p:grpSpPr>
            <a:xfrm>
              <a:off x="201786" y="3563888"/>
              <a:ext cx="1703353" cy="1364980"/>
              <a:chOff x="201786" y="5572078"/>
              <a:chExt cx="1703353" cy="1364980"/>
            </a:xfrm>
          </p:grpSpPr>
          <p:sp>
            <p:nvSpPr>
              <p:cNvPr id="26"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27" name="Zone de texte 125"/>
              <p:cNvSpPr txBox="1"/>
              <p:nvPr/>
            </p:nvSpPr>
            <p:spPr>
              <a:xfrm>
                <a:off x="201786" y="5580112"/>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C6</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a:t>
                </a:r>
                <a:r>
                  <a:rPr lang="fr-FR" sz="1050" dirty="0" smtClean="0">
                    <a:solidFill>
                      <a:srgbClr val="92D050"/>
                    </a:solidFill>
                    <a:latin typeface="cinnamon cake"/>
                    <a:ea typeface="Calibri"/>
                    <a:cs typeface="Times New Roman"/>
                  </a:rPr>
                  <a:t>personnes</a:t>
                </a:r>
                <a:r>
                  <a:rPr lang="fr-FR" sz="1050" dirty="0">
                    <a:solidFill>
                      <a:srgbClr val="92D050"/>
                    </a:solidFill>
                    <a:latin typeface="cinnamon cake"/>
                    <a:ea typeface="Calibri"/>
                    <a:cs typeface="Times New Roman"/>
                  </a:rPr>
                  <a:t> à </a:t>
                </a:r>
                <a:r>
                  <a:rPr lang="fr-FR" sz="1050" u="sng" dirty="0">
                    <a:solidFill>
                      <a:srgbClr val="92D050"/>
                    </a:solidFill>
                    <a:latin typeface="cinnamon cake"/>
                    <a:ea typeface="Calibri"/>
                    <a:cs typeface="Times New Roman"/>
                  </a:rPr>
                  <a:t>l’imparfait</a:t>
                </a:r>
                <a:r>
                  <a:rPr lang="fr-FR" sz="1050" dirty="0" smtClean="0">
                    <a:solidFill>
                      <a:srgbClr val="92D050"/>
                    </a:solidFill>
                    <a:latin typeface="cinnamon cake"/>
                    <a:ea typeface="Calibri"/>
                    <a:cs typeface="Times New Roman"/>
                  </a:rPr>
                  <a:t> le verbe:</a:t>
                </a:r>
              </a:p>
              <a:p>
                <a:pPr algn="ctr">
                  <a:lnSpc>
                    <a:spcPct val="115000"/>
                  </a:lnSpc>
                  <a:spcAft>
                    <a:spcPts val="0"/>
                  </a:spcAft>
                </a:pPr>
                <a:r>
                  <a:rPr lang="fr-FR" sz="1050" dirty="0" smtClean="0">
                    <a:solidFill>
                      <a:srgbClr val="92D050"/>
                    </a:solidFill>
                    <a:latin typeface="cinnamon cake"/>
                    <a:ea typeface="Calibri"/>
                    <a:cs typeface="Times New Roman"/>
                  </a:rPr>
                  <a:t> ALLER</a:t>
                </a: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25" name="Image 2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349" y="4223118"/>
              <a:ext cx="697304" cy="671993"/>
            </a:xfrm>
            <a:prstGeom prst="rect">
              <a:avLst/>
            </a:prstGeom>
            <a:noFill/>
            <a:ln>
              <a:noFill/>
            </a:ln>
          </p:spPr>
        </p:pic>
      </p:grpSp>
      <p:grpSp>
        <p:nvGrpSpPr>
          <p:cNvPr id="16" name="Groupe 15"/>
          <p:cNvGrpSpPr/>
          <p:nvPr/>
        </p:nvGrpSpPr>
        <p:grpSpPr>
          <a:xfrm>
            <a:off x="1362123" y="6428698"/>
            <a:ext cx="366882" cy="647933"/>
            <a:chOff x="5852840" y="8163053"/>
            <a:chExt cx="366882" cy="647933"/>
          </a:xfrm>
        </p:grpSpPr>
        <p:pic>
          <p:nvPicPr>
            <p:cNvPr id="17" name="Image 1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8" name="Image 1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19" name="Image 1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0" name="Groupe 19"/>
          <p:cNvGrpSpPr/>
          <p:nvPr/>
        </p:nvGrpSpPr>
        <p:grpSpPr>
          <a:xfrm>
            <a:off x="1443172" y="2785645"/>
            <a:ext cx="366882" cy="647933"/>
            <a:chOff x="5852840" y="8163053"/>
            <a:chExt cx="366882" cy="647933"/>
          </a:xfrm>
        </p:grpSpPr>
        <p:pic>
          <p:nvPicPr>
            <p:cNvPr id="21" name="Image 20"/>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8" name="Image 2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9" name="Image 2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8" name="Espace réservé du numéro de diapositive 7"/>
          <p:cNvSpPr>
            <a:spLocks noGrp="1"/>
          </p:cNvSpPr>
          <p:nvPr>
            <p:ph type="sldNum" sz="quarter" idx="12"/>
          </p:nvPr>
        </p:nvSpPr>
        <p:spPr/>
        <p:txBody>
          <a:bodyPr/>
          <a:lstStyle/>
          <a:p>
            <a:fld id="{1473093C-0CA7-4B79-A746-F5F6C1908E8F}" type="slidenum">
              <a:rPr lang="fr-FR" smtClean="0"/>
              <a:t>49</a:t>
            </a:fld>
            <a:endParaRPr lang="fr-FR"/>
          </a:p>
        </p:txBody>
      </p:sp>
    </p:spTree>
    <p:extLst>
      <p:ext uri="{BB962C8B-B14F-4D97-AF65-F5344CB8AC3E}">
        <p14:creationId xmlns:p14="http://schemas.microsoft.com/office/powerpoint/2010/main" val="3319152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392" y="366184"/>
            <a:ext cx="6957392" cy="173368"/>
          </a:xfrm>
        </p:spPr>
        <p:txBody>
          <a:bodyPr>
            <a:normAutofit fontScale="90000"/>
          </a:bodyPr>
          <a:lstStyle/>
          <a:p>
            <a:r>
              <a:rPr lang="fr-FR" sz="2000" dirty="0" smtClean="0">
                <a:latin typeface="Always In My Heart" panose="02000603000000000000" pitchFamily="2" charset="0"/>
                <a:ea typeface="Always In My Heart" panose="02000603000000000000" pitchFamily="2" charset="0"/>
              </a:rPr>
              <a:t>Histoire lue par l’adulte:</a:t>
            </a:r>
            <a:r>
              <a:rPr lang="fr-FR" sz="1400" dirty="0">
                <a:latin typeface="Always In My Heart" panose="02000603000000000000" pitchFamily="2" charset="0"/>
                <a:ea typeface="Always In My Heart" panose="02000603000000000000" pitchFamily="2" charset="0"/>
              </a:rPr>
              <a:t/>
            </a:r>
            <a:br>
              <a:rPr lang="fr-FR" sz="1400" dirty="0">
                <a:latin typeface="Always In My Heart" panose="02000603000000000000" pitchFamily="2" charset="0"/>
                <a:ea typeface="Always In My Heart" panose="02000603000000000000" pitchFamily="2" charset="0"/>
              </a:rPr>
            </a:br>
            <a:r>
              <a:rPr lang="fr-FR" sz="1200" i="1" dirty="0" smtClean="0">
                <a:latin typeface="Quicksand Book" panose="02070303000000060000" pitchFamily="18" charset="0"/>
                <a:ea typeface="Always In My Heart" panose="02000603000000000000" pitchFamily="2" charset="0"/>
              </a:rPr>
              <a:t>FD4: les élèves notent pendant la lecture les mots qu’ils ne comprennent pas</a:t>
            </a:r>
            <a:endParaRPr lang="fr-FR" sz="1200" i="1" dirty="0">
              <a:latin typeface="Quicksand Book" panose="02070303000000060000" pitchFamily="18" charset="0"/>
              <a:ea typeface="Always In My Heart" panose="02000603000000000000" pitchFamily="2" charset="0"/>
            </a:endParaRPr>
          </a:p>
        </p:txBody>
      </p:sp>
      <p:sp>
        <p:nvSpPr>
          <p:cNvPr id="7" name="Rectangle 3"/>
          <p:cNvSpPr>
            <a:spLocks noGrp="1" noChangeArrowheads="1"/>
          </p:cNvSpPr>
          <p:nvPr>
            <p:ph idx="1"/>
          </p:nvPr>
        </p:nvSpPr>
        <p:spPr bwMode="auto">
          <a:xfrm>
            <a:off x="229766" y="1232049"/>
            <a:ext cx="6398468"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lvl="0" indent="0" algn="ctr">
              <a:buNone/>
            </a:pPr>
            <a:r>
              <a:rPr lang="fr-FR" altLang="fr-FR" sz="1400" b="1" u="sng" dirty="0" smtClean="0">
                <a:latin typeface="Quicksand Book" panose="02070303000000060000" pitchFamily="18" charset="0"/>
                <a:ea typeface="Times New Roman" panose="02020603050405020304" pitchFamily="18" charset="0"/>
              </a:rPr>
              <a:t>Recette </a:t>
            </a:r>
            <a:r>
              <a:rPr lang="fr-FR" altLang="fr-FR" sz="1400" b="1" u="sng" dirty="0">
                <a:latin typeface="Quicksand Book" panose="02070303000000060000" pitchFamily="18" charset="0"/>
                <a:ea typeface="Times New Roman" panose="02020603050405020304" pitchFamily="18" charset="0"/>
              </a:rPr>
              <a:t>de </a:t>
            </a:r>
            <a:r>
              <a:rPr lang="fr-FR" altLang="fr-FR" sz="1400" b="1" u="sng" dirty="0" smtClean="0">
                <a:latin typeface="Quicksand Book" panose="02070303000000060000" pitchFamily="18" charset="0"/>
                <a:ea typeface="Times New Roman" panose="02020603050405020304" pitchFamily="18" charset="0"/>
              </a:rPr>
              <a:t>cuisine</a:t>
            </a:r>
          </a:p>
          <a:p>
            <a:pPr marL="0" lvl="0" indent="0" algn="ctr">
              <a:buNone/>
            </a:pPr>
            <a:endParaRPr lang="fr-FR" altLang="fr-FR" sz="1400" b="1" u="sng" dirty="0">
              <a:latin typeface="Quicksand Book" panose="02070303000000060000" pitchFamily="18" charset="0"/>
              <a:ea typeface="Times New Roman" panose="02020603050405020304" pitchFamily="18" charset="0"/>
            </a:endParaRPr>
          </a:p>
          <a:p>
            <a:pPr marL="0" indent="0">
              <a:buNone/>
            </a:pPr>
            <a:r>
              <a:rPr lang="fr-FR" altLang="fr-FR" sz="1000" i="1" dirty="0">
                <a:latin typeface="Quicksand Book" panose="02070303000000060000" pitchFamily="18" charset="0"/>
                <a:ea typeface="Times New Roman" panose="02020603050405020304" pitchFamily="18" charset="0"/>
              </a:rPr>
              <a:t>Histoires pressées. Bernard </a:t>
            </a:r>
            <a:r>
              <a:rPr lang="fr-FR" altLang="fr-FR" sz="1000" i="1" dirty="0" err="1">
                <a:latin typeface="Quicksand Book" panose="02070303000000060000" pitchFamily="18" charset="0"/>
                <a:ea typeface="Times New Roman" panose="02020603050405020304" pitchFamily="18" charset="0"/>
              </a:rPr>
              <a:t>Friot</a:t>
            </a:r>
            <a:r>
              <a:rPr lang="fr-FR" altLang="fr-FR" sz="1000" i="1" dirty="0">
                <a:latin typeface="Quicksand Book" panose="02070303000000060000" pitchFamily="18" charset="0"/>
                <a:ea typeface="Times New Roman" panose="02020603050405020304" pitchFamily="18" charset="0"/>
              </a:rPr>
              <a:t> Ed. Milan</a:t>
            </a:r>
          </a:p>
          <a:p>
            <a:pPr marL="0" lvl="0" indent="0" algn="ctr">
              <a:buNone/>
            </a:pPr>
            <a:endParaRPr lang="fr-FR" altLang="fr-FR" sz="1400" b="1" u="sng" dirty="0">
              <a:latin typeface="Quicksand Book" panose="02070303000000060000" pitchFamily="18" charset="0"/>
              <a:ea typeface="Times New Roman" panose="02020603050405020304" pitchFamily="18" charset="0"/>
            </a:endParaRPr>
          </a:p>
          <a:p>
            <a:pPr marL="0" lvl="0" indent="0">
              <a:buNone/>
            </a:pPr>
            <a:r>
              <a:rPr lang="fr-FR" altLang="fr-FR" sz="1200" dirty="0">
                <a:latin typeface="Quicksand Book" panose="02070303000000060000" pitchFamily="18" charset="0"/>
                <a:ea typeface="Times New Roman" panose="02020603050405020304" pitchFamily="18" charset="0"/>
              </a:rPr>
              <a:t>J’ai pu enregistrer, dans le </a:t>
            </a:r>
            <a:r>
              <a:rPr lang="fr-FR" altLang="fr-FR" sz="1200" dirty="0" smtClean="0">
                <a:latin typeface="Quicksand Book" panose="02070303000000060000" pitchFamily="18" charset="0"/>
                <a:ea typeface="Times New Roman" panose="02020603050405020304" pitchFamily="18" charset="0"/>
              </a:rPr>
              <a:t>bac  </a:t>
            </a:r>
            <a:r>
              <a:rPr lang="fr-FR" altLang="fr-FR" sz="1200" dirty="0">
                <a:latin typeface="Quicksand Book" panose="02070303000000060000" pitchFamily="18" charset="0"/>
                <a:ea typeface="Times New Roman" panose="02020603050405020304" pitchFamily="18" charset="0"/>
              </a:rPr>
              <a:t>à  légumes  de  mon  réfrigérateur,  une  conversation  émouvante  entre  une </a:t>
            </a:r>
            <a:r>
              <a:rPr lang="fr-FR" altLang="fr-FR" sz="1200" dirty="0" smtClean="0">
                <a:latin typeface="Quicksand Book" panose="02070303000000060000" pitchFamily="18" charset="0"/>
                <a:ea typeface="Times New Roman" panose="02020603050405020304" pitchFamily="18" charset="0"/>
              </a:rPr>
              <a:t>pomme </a:t>
            </a:r>
            <a:r>
              <a:rPr lang="fr-FR" altLang="fr-FR" sz="1200" dirty="0">
                <a:latin typeface="Quicksand Book" panose="02070303000000060000" pitchFamily="18" charset="0"/>
                <a:ea typeface="Times New Roman" panose="02020603050405020304" pitchFamily="18" charset="0"/>
              </a:rPr>
              <a:t>golden et une pomme de terre. Voici ce document étonnant :</a:t>
            </a:r>
          </a:p>
          <a:p>
            <a:pPr marL="0" lvl="0" indent="0">
              <a:buNone/>
            </a:pPr>
            <a:r>
              <a:rPr lang="fr-FR" altLang="fr-FR" sz="1200" dirty="0" smtClean="0">
                <a:latin typeface="Quicksand Book" panose="02070303000000060000" pitchFamily="18" charset="0"/>
                <a:ea typeface="Times New Roman" panose="02020603050405020304" pitchFamily="18" charset="0"/>
              </a:rPr>
              <a:t>« Ah</a:t>
            </a:r>
            <a:r>
              <a:rPr lang="fr-FR" altLang="fr-FR" sz="1200" dirty="0">
                <a:latin typeface="Quicksand Book" panose="02070303000000060000" pitchFamily="18" charset="0"/>
                <a:ea typeface="Times New Roman" panose="02020603050405020304" pitchFamily="18" charset="0"/>
              </a:rPr>
              <a:t>, chère madame, dit la pomme golden à la pomme de terre, il faut que je vous raconte ce qui est </a:t>
            </a:r>
            <a:r>
              <a:rPr lang="fr-FR" altLang="fr-FR" sz="1200" dirty="0" smtClean="0">
                <a:latin typeface="Quicksand Book" panose="02070303000000060000" pitchFamily="18" charset="0"/>
                <a:ea typeface="Times New Roman" panose="02020603050405020304" pitchFamily="18" charset="0"/>
              </a:rPr>
              <a:t>arrivé à </a:t>
            </a:r>
            <a:r>
              <a:rPr lang="fr-FR" altLang="fr-FR" sz="1200" dirty="0">
                <a:latin typeface="Quicksand Book" panose="02070303000000060000" pitchFamily="18" charset="0"/>
                <a:ea typeface="Times New Roman" panose="02020603050405020304" pitchFamily="18" charset="0"/>
              </a:rPr>
              <a:t>ma </a:t>
            </a:r>
            <a:r>
              <a:rPr lang="fr-FR" altLang="fr-FR" sz="1200" dirty="0" smtClean="0">
                <a:latin typeface="Quicksand Book" panose="02070303000000060000" pitchFamily="18" charset="0"/>
                <a:ea typeface="Times New Roman" panose="02020603050405020304" pitchFamily="18" charset="0"/>
              </a:rPr>
              <a:t>meilleure </a:t>
            </a:r>
            <a:r>
              <a:rPr lang="fr-FR" altLang="fr-FR" sz="1200" dirty="0">
                <a:latin typeface="Quicksand Book" panose="02070303000000060000" pitchFamily="18" charset="0"/>
                <a:ea typeface="Times New Roman" panose="02020603050405020304" pitchFamily="18" charset="0"/>
              </a:rPr>
              <a:t>amie, une pomme de reinette que je connais depuis l’école maternelle. C’est absolument </a:t>
            </a:r>
            <a:r>
              <a:rPr lang="fr-FR" altLang="fr-FR" sz="1200" dirty="0" smtClean="0">
                <a:latin typeface="Quicksand Book" panose="02070303000000060000" pitchFamily="18" charset="0"/>
                <a:ea typeface="Times New Roman" panose="02020603050405020304" pitchFamily="18" charset="0"/>
              </a:rPr>
              <a:t>é-pou-van-ta-</a:t>
            </a:r>
            <a:r>
              <a:rPr lang="fr-FR" altLang="fr-FR" sz="1200" dirty="0" err="1" smtClean="0">
                <a:latin typeface="Quicksand Book" panose="02070303000000060000" pitchFamily="18" charset="0"/>
                <a:ea typeface="Times New Roman" panose="02020603050405020304" pitchFamily="18" charset="0"/>
              </a:rPr>
              <a:t>ble</a:t>
            </a:r>
            <a:r>
              <a:rPr lang="fr-FR" altLang="fr-FR" sz="1200" dirty="0" smtClean="0">
                <a:latin typeface="Quicksand Book" panose="02070303000000060000" pitchFamily="18" charset="0"/>
                <a:ea typeface="Times New Roman" panose="02020603050405020304" pitchFamily="18" charset="0"/>
              </a:rPr>
              <a:t> </a:t>
            </a:r>
            <a:r>
              <a:rPr lang="fr-FR" altLang="fr-FR" sz="1200" dirty="0">
                <a:latin typeface="Quicksand Book" panose="02070303000000060000" pitchFamily="18" charset="0"/>
                <a:ea typeface="Times New Roman" panose="02020603050405020304" pitchFamily="18" charset="0"/>
              </a:rPr>
              <a:t>! </a:t>
            </a:r>
            <a:endParaRPr lang="fr-FR" altLang="fr-FR" sz="1200" dirty="0" smtClean="0">
              <a:latin typeface="Quicksand Book" panose="02070303000000060000" pitchFamily="18" charset="0"/>
              <a:ea typeface="Times New Roman" panose="02020603050405020304" pitchFamily="18" charset="0"/>
            </a:endParaRPr>
          </a:p>
          <a:p>
            <a:pPr marL="0" lvl="0" indent="0">
              <a:buNone/>
            </a:pPr>
            <a:r>
              <a:rPr lang="fr-FR" altLang="fr-FR" sz="1200" dirty="0" smtClean="0">
                <a:latin typeface="Quicksand Book" panose="02070303000000060000" pitchFamily="18" charset="0"/>
                <a:ea typeface="Times New Roman" panose="02020603050405020304" pitchFamily="18" charset="0"/>
              </a:rPr>
              <a:t>Figurez-vous </a:t>
            </a:r>
            <a:r>
              <a:rPr lang="fr-FR" altLang="fr-FR" sz="1200" dirty="0">
                <a:latin typeface="Quicksand Book" panose="02070303000000060000" pitchFamily="18" charset="0"/>
                <a:ea typeface="Times New Roman" panose="02020603050405020304" pitchFamily="18" charset="0"/>
              </a:rPr>
              <a:t>qu’on en a fait de la marmelade ! Deux individus se sont emparés d’elle, un </a:t>
            </a:r>
            <a:r>
              <a:rPr lang="fr-FR" altLang="fr-FR" sz="1200" dirty="0" smtClean="0">
                <a:latin typeface="Quicksand Book" panose="02070303000000060000" pitchFamily="18" charset="0"/>
                <a:ea typeface="Times New Roman" panose="02020603050405020304" pitchFamily="18" charset="0"/>
              </a:rPr>
              <a:t>homme </a:t>
            </a:r>
            <a:r>
              <a:rPr lang="fr-FR" altLang="fr-FR" sz="1200" dirty="0">
                <a:latin typeface="Quicksand Book" panose="02070303000000060000" pitchFamily="18" charset="0"/>
                <a:ea typeface="Times New Roman" panose="02020603050405020304" pitchFamily="18" charset="0"/>
              </a:rPr>
              <a:t>tout en blanc et une jeune femme avec un grand </a:t>
            </a:r>
            <a:r>
              <a:rPr lang="fr-FR" altLang="fr-FR" sz="1200" dirty="0" smtClean="0">
                <a:latin typeface="Quicksand Book" panose="02070303000000060000" pitchFamily="18" charset="0"/>
                <a:ea typeface="Times New Roman" panose="02020603050405020304" pitchFamily="18" charset="0"/>
              </a:rPr>
              <a:t>tablier </a:t>
            </a:r>
            <a:r>
              <a:rPr lang="fr-FR" altLang="fr-FR" sz="1200" dirty="0">
                <a:latin typeface="Quicksand Book" panose="02070303000000060000" pitchFamily="18" charset="0"/>
                <a:ea typeface="Times New Roman" panose="02020603050405020304" pitchFamily="18" charset="0"/>
              </a:rPr>
              <a:t>bleu. La femme a pris un couteau spécial </a:t>
            </a:r>
            <a:r>
              <a:rPr lang="fr-FR" altLang="fr-FR" sz="1200" dirty="0" smtClean="0">
                <a:latin typeface="Quicksand Book" panose="02070303000000060000" pitchFamily="18" charset="0"/>
                <a:ea typeface="Times New Roman" panose="02020603050405020304" pitchFamily="18" charset="0"/>
              </a:rPr>
              <a:t>et  </a:t>
            </a:r>
            <a:r>
              <a:rPr lang="fr-FR" altLang="fr-FR" sz="1200" dirty="0">
                <a:latin typeface="Quicksand Book" panose="02070303000000060000" pitchFamily="18" charset="0"/>
                <a:ea typeface="Times New Roman" panose="02020603050405020304" pitchFamily="18" charset="0"/>
              </a:rPr>
              <a:t>elle  a  déshabillé  complètement  ma  copine.    Imaginez  un  peu  :  toute  nue  sur  une  table  de  cuisine  ! </a:t>
            </a:r>
          </a:p>
          <a:p>
            <a:pPr marL="0" lvl="0" indent="0">
              <a:buNone/>
            </a:pPr>
            <a:r>
              <a:rPr lang="fr-FR" altLang="fr-FR" sz="1200" dirty="0">
                <a:latin typeface="Quicksand Book" panose="02070303000000060000" pitchFamily="18" charset="0"/>
                <a:ea typeface="Times New Roman" panose="02020603050405020304" pitchFamily="18" charset="0"/>
              </a:rPr>
              <a:t>L’homme, lui, l’a découpée en quatre, comme ça </a:t>
            </a:r>
            <a:r>
              <a:rPr lang="fr-FR" altLang="fr-FR" sz="1200" dirty="0" err="1">
                <a:latin typeface="Quicksand Book" panose="02070303000000060000" pitchFamily="18" charset="0"/>
                <a:ea typeface="Times New Roman" panose="02020603050405020304" pitchFamily="18" charset="0"/>
              </a:rPr>
              <a:t>zic</a:t>
            </a:r>
            <a:r>
              <a:rPr lang="fr-FR" altLang="fr-FR" sz="1200" dirty="0">
                <a:latin typeface="Quicksand Book" panose="02070303000000060000" pitchFamily="18" charset="0"/>
                <a:ea typeface="Times New Roman" panose="02020603050405020304" pitchFamily="18" charset="0"/>
              </a:rPr>
              <a:t> </a:t>
            </a:r>
            <a:r>
              <a:rPr lang="fr-FR" altLang="fr-FR" sz="1200" dirty="0" err="1">
                <a:latin typeface="Quicksand Book" panose="02070303000000060000" pitchFamily="18" charset="0"/>
                <a:ea typeface="Times New Roman" panose="02020603050405020304" pitchFamily="18" charset="0"/>
              </a:rPr>
              <a:t>zac</a:t>
            </a:r>
            <a:r>
              <a:rPr lang="fr-FR" altLang="fr-FR" sz="1200" dirty="0">
                <a:latin typeface="Quicksand Book" panose="02070303000000060000" pitchFamily="18" charset="0"/>
                <a:ea typeface="Times New Roman" panose="02020603050405020304" pitchFamily="18" charset="0"/>
              </a:rPr>
              <a:t>, en deux coups de </a:t>
            </a:r>
            <a:r>
              <a:rPr lang="fr-FR" altLang="fr-FR" sz="1200" dirty="0" smtClean="0">
                <a:latin typeface="Quicksand Book" panose="02070303000000060000" pitchFamily="18" charset="0"/>
                <a:ea typeface="Times New Roman" panose="02020603050405020304" pitchFamily="18" charset="0"/>
              </a:rPr>
              <a:t>couteau</a:t>
            </a:r>
            <a:r>
              <a:rPr lang="fr-FR" altLang="fr-FR" sz="1200" dirty="0">
                <a:latin typeface="Quicksand Book" panose="02070303000000060000" pitchFamily="18" charset="0"/>
                <a:ea typeface="Times New Roman" panose="02020603050405020304" pitchFamily="18" charset="0"/>
              </a:rPr>
              <a:t>. Et il lui a arraché le </a:t>
            </a:r>
            <a:r>
              <a:rPr lang="fr-FR" altLang="fr-FR" sz="1200" dirty="0" smtClean="0">
                <a:latin typeface="Quicksand Book" panose="02070303000000060000" pitchFamily="18" charset="0"/>
                <a:ea typeface="Times New Roman" panose="02020603050405020304" pitchFamily="18" charset="0"/>
              </a:rPr>
              <a:t>cœur avec </a:t>
            </a:r>
            <a:r>
              <a:rPr lang="fr-FR" altLang="fr-FR" sz="1200" dirty="0">
                <a:latin typeface="Quicksand Book" panose="02070303000000060000" pitchFamily="18" charset="0"/>
                <a:ea typeface="Times New Roman" panose="02020603050405020304" pitchFamily="18" charset="0"/>
              </a:rPr>
              <a:t>tous les pépins.</a:t>
            </a:r>
          </a:p>
          <a:p>
            <a:pPr marL="0" lvl="0" indent="0">
              <a:buNone/>
            </a:pPr>
            <a:r>
              <a:rPr lang="fr-FR" altLang="fr-FR" sz="1200" dirty="0" smtClean="0">
                <a:latin typeface="Quicksand Book" panose="02070303000000060000" pitchFamily="18" charset="0"/>
                <a:ea typeface="Times New Roman" panose="02020603050405020304" pitchFamily="18" charset="0"/>
              </a:rPr>
              <a:t>- Arrêtez</a:t>
            </a:r>
            <a:r>
              <a:rPr lang="fr-FR" altLang="fr-FR" sz="1200" dirty="0">
                <a:latin typeface="Quicksand Book" panose="02070303000000060000" pitchFamily="18" charset="0"/>
                <a:ea typeface="Times New Roman" panose="02020603050405020304" pitchFamily="18" charset="0"/>
              </a:rPr>
              <a:t>, arrêtez, c’est horrible ! s’écria la pomme de terre en se bouchant, stupidement les yeux.</a:t>
            </a:r>
          </a:p>
          <a:p>
            <a:pPr marL="0" lvl="0" indent="0">
              <a:buNone/>
            </a:pPr>
            <a:r>
              <a:rPr lang="fr-FR" altLang="fr-FR" sz="1200" dirty="0" smtClean="0">
                <a:latin typeface="Quicksand Book" panose="02070303000000060000" pitchFamily="18" charset="0"/>
                <a:ea typeface="Times New Roman" panose="02020603050405020304" pitchFamily="18" charset="0"/>
              </a:rPr>
              <a:t>- Ce </a:t>
            </a:r>
            <a:r>
              <a:rPr lang="fr-FR" altLang="fr-FR" sz="1200" dirty="0">
                <a:latin typeface="Quicksand Book" panose="02070303000000060000" pitchFamily="18" charset="0"/>
                <a:ea typeface="Times New Roman" panose="02020603050405020304" pitchFamily="18" charset="0"/>
              </a:rPr>
              <a:t>n’est pas fini, poursuivit la pomme golden. Ils ont jeté la malheureuse dans une casserole, avec plein </a:t>
            </a:r>
            <a:r>
              <a:rPr lang="fr-FR" altLang="fr-FR" sz="1200" dirty="0" smtClean="0">
                <a:latin typeface="Quicksand Book" panose="02070303000000060000" pitchFamily="18" charset="0"/>
                <a:ea typeface="Times New Roman" panose="02020603050405020304" pitchFamily="18" charset="0"/>
              </a:rPr>
              <a:t>d’autres </a:t>
            </a:r>
            <a:r>
              <a:rPr lang="fr-FR" altLang="fr-FR" sz="1200" dirty="0">
                <a:latin typeface="Quicksand Book" panose="02070303000000060000" pitchFamily="18" charset="0"/>
                <a:ea typeface="Times New Roman" panose="02020603050405020304" pitchFamily="18" charset="0"/>
              </a:rPr>
              <a:t>copines. Ils ont </a:t>
            </a:r>
            <a:r>
              <a:rPr lang="fr-FR" altLang="fr-FR" sz="1200" dirty="0" smtClean="0">
                <a:latin typeface="Quicksand Book" panose="02070303000000060000" pitchFamily="18" charset="0"/>
                <a:ea typeface="Times New Roman" panose="02020603050405020304" pitchFamily="18" charset="0"/>
              </a:rPr>
              <a:t>ajouté </a:t>
            </a:r>
            <a:r>
              <a:rPr lang="fr-FR" altLang="fr-FR" sz="1200" dirty="0">
                <a:latin typeface="Quicksand Book" panose="02070303000000060000" pitchFamily="18" charset="0"/>
                <a:ea typeface="Times New Roman" panose="02020603050405020304" pitchFamily="18" charset="0"/>
              </a:rPr>
              <a:t>un tout petit peu d’eau et, hop ! Ils sont allumé le gaz. Au bout de deux </a:t>
            </a:r>
            <a:r>
              <a:rPr lang="fr-FR" altLang="fr-FR" sz="1200" dirty="0" smtClean="0">
                <a:latin typeface="Quicksand Book" panose="02070303000000060000" pitchFamily="18" charset="0"/>
                <a:ea typeface="Times New Roman" panose="02020603050405020304" pitchFamily="18" charset="0"/>
              </a:rPr>
              <a:t>minutes</a:t>
            </a:r>
            <a:r>
              <a:rPr lang="fr-FR" altLang="fr-FR" sz="1200" dirty="0">
                <a:latin typeface="Quicksand Book" panose="02070303000000060000" pitchFamily="18" charset="0"/>
                <a:ea typeface="Times New Roman" panose="02020603050405020304" pitchFamily="18" charset="0"/>
              </a:rPr>
              <a:t>, avec la vapeur, c’était pire que dans un sauna.</a:t>
            </a:r>
          </a:p>
          <a:p>
            <a:pPr marL="0" lvl="0" indent="0">
              <a:buNone/>
            </a:pPr>
            <a:r>
              <a:rPr lang="fr-FR" altLang="fr-FR" sz="1200" dirty="0" smtClean="0">
                <a:latin typeface="Quicksand Book" panose="02070303000000060000" pitchFamily="18" charset="0"/>
                <a:ea typeface="Times New Roman" panose="02020603050405020304" pitchFamily="18" charset="0"/>
              </a:rPr>
              <a:t>- Oh</a:t>
            </a:r>
            <a:r>
              <a:rPr lang="fr-FR" altLang="fr-FR" sz="1200" dirty="0">
                <a:latin typeface="Quicksand Book" panose="02070303000000060000" pitchFamily="18" charset="0"/>
                <a:ea typeface="Times New Roman" panose="02020603050405020304" pitchFamily="18" charset="0"/>
              </a:rPr>
              <a:t>, un sauna, dit la pomme de terre, c’est bon pour la santé.</a:t>
            </a:r>
          </a:p>
          <a:p>
            <a:pPr marL="0" lvl="0" indent="0">
              <a:buNone/>
            </a:pPr>
            <a:r>
              <a:rPr lang="fr-FR" altLang="fr-FR" sz="1200" dirty="0" smtClean="0">
                <a:latin typeface="Quicksand Book" panose="02070303000000060000" pitchFamily="18" charset="0"/>
                <a:ea typeface="Times New Roman" panose="02020603050405020304" pitchFamily="18" charset="0"/>
              </a:rPr>
              <a:t>- eh </a:t>
            </a:r>
            <a:r>
              <a:rPr lang="fr-FR" altLang="fr-FR" sz="1200" dirty="0">
                <a:latin typeface="Quicksand Book" panose="02070303000000060000" pitchFamily="18" charset="0"/>
                <a:ea typeface="Times New Roman" panose="02020603050405020304" pitchFamily="18" charset="0"/>
              </a:rPr>
              <a:t>bien,  répliqua  la pomme  golden,  je  voudrais  bien </a:t>
            </a:r>
            <a:r>
              <a:rPr lang="fr-FR" altLang="fr-FR" sz="1200" dirty="0" smtClean="0">
                <a:latin typeface="Quicksand Book" panose="02070303000000060000" pitchFamily="18" charset="0"/>
                <a:ea typeface="Times New Roman" panose="02020603050405020304" pitchFamily="18" charset="0"/>
              </a:rPr>
              <a:t>vous  </a:t>
            </a:r>
            <a:r>
              <a:rPr lang="fr-FR" altLang="fr-FR" sz="1200" dirty="0">
                <a:latin typeface="Quicksand Book" panose="02070303000000060000" pitchFamily="18" charset="0"/>
                <a:ea typeface="Times New Roman" panose="02020603050405020304" pitchFamily="18" charset="0"/>
              </a:rPr>
              <a:t>y  voir  !  Au bout de  vingt  minutes  environ,  les </a:t>
            </a:r>
            <a:r>
              <a:rPr lang="fr-FR" altLang="fr-FR" sz="1200" dirty="0" smtClean="0">
                <a:latin typeface="Quicksand Book" panose="02070303000000060000" pitchFamily="18" charset="0"/>
                <a:ea typeface="Times New Roman" panose="02020603050405020304" pitchFamily="18" charset="0"/>
              </a:rPr>
              <a:t>copines </a:t>
            </a:r>
            <a:r>
              <a:rPr lang="fr-FR" altLang="fr-FR" sz="1200" dirty="0">
                <a:latin typeface="Quicksand Book" panose="02070303000000060000" pitchFamily="18" charset="0"/>
                <a:ea typeface="Times New Roman" panose="02020603050405020304" pitchFamily="18" charset="0"/>
              </a:rPr>
              <a:t>étaient toutes fondues, une vraie bouillie. Alors l’homme a pris une cuillère en bois, il a ajouté 50 </a:t>
            </a:r>
            <a:r>
              <a:rPr lang="fr-FR" altLang="fr-FR" sz="1200" dirty="0" smtClean="0">
                <a:latin typeface="Quicksand Book" panose="02070303000000060000" pitchFamily="18" charset="0"/>
                <a:ea typeface="Times New Roman" panose="02020603050405020304" pitchFamily="18" charset="0"/>
              </a:rPr>
              <a:t>grammes </a:t>
            </a:r>
            <a:r>
              <a:rPr lang="fr-FR" altLang="fr-FR" sz="1200" dirty="0">
                <a:latin typeface="Quicksand Book" panose="02070303000000060000" pitchFamily="18" charset="0"/>
                <a:ea typeface="Times New Roman" panose="02020603050405020304" pitchFamily="18" charset="0"/>
              </a:rPr>
              <a:t>de sucre et un peu de cannelle et il a remué le tout.</a:t>
            </a:r>
          </a:p>
          <a:p>
            <a:pPr marL="0" lvl="0" indent="0">
              <a:buNone/>
            </a:pPr>
            <a:r>
              <a:rPr lang="fr-FR" altLang="fr-FR" sz="1200" dirty="0" smtClean="0">
                <a:latin typeface="Quicksand Book" panose="02070303000000060000" pitchFamily="18" charset="0"/>
                <a:ea typeface="Times New Roman" panose="02020603050405020304" pitchFamily="18" charset="0"/>
              </a:rPr>
              <a:t>- Hm </a:t>
            </a:r>
            <a:r>
              <a:rPr lang="fr-FR" altLang="fr-FR" sz="1200" dirty="0" err="1">
                <a:latin typeface="Quicksand Book" panose="02070303000000060000" pitchFamily="18" charset="0"/>
                <a:ea typeface="Times New Roman" panose="02020603050405020304" pitchFamily="18" charset="0"/>
              </a:rPr>
              <a:t>hm</a:t>
            </a:r>
            <a:r>
              <a:rPr lang="fr-FR" altLang="fr-FR" sz="1200" dirty="0">
                <a:latin typeface="Quicksand Book" panose="02070303000000060000" pitchFamily="18" charset="0"/>
                <a:ea typeface="Times New Roman" panose="02020603050405020304" pitchFamily="18" charset="0"/>
              </a:rPr>
              <a:t>, murmura la pomme de </a:t>
            </a:r>
            <a:r>
              <a:rPr lang="fr-FR" altLang="fr-FR" sz="1200" dirty="0" smtClean="0">
                <a:latin typeface="Quicksand Book" panose="02070303000000060000" pitchFamily="18" charset="0"/>
                <a:ea typeface="Times New Roman" panose="02020603050405020304" pitchFamily="18" charset="0"/>
              </a:rPr>
              <a:t>terre</a:t>
            </a:r>
            <a:r>
              <a:rPr lang="fr-FR" altLang="fr-FR" sz="1200" dirty="0">
                <a:latin typeface="Quicksand Book" panose="02070303000000060000" pitchFamily="18" charset="0"/>
                <a:ea typeface="Times New Roman" panose="02020603050405020304" pitchFamily="18" charset="0"/>
              </a:rPr>
              <a:t>, ça devait sentir bon. Et elle éclata en sanglots.</a:t>
            </a:r>
          </a:p>
          <a:p>
            <a:pPr marL="0" lvl="0" indent="0">
              <a:buNone/>
            </a:pPr>
            <a:r>
              <a:rPr lang="fr-FR" altLang="fr-FR" sz="1200" dirty="0" smtClean="0">
                <a:latin typeface="Quicksand Book" panose="02070303000000060000" pitchFamily="18" charset="0"/>
                <a:ea typeface="Times New Roman" panose="02020603050405020304" pitchFamily="18" charset="0"/>
              </a:rPr>
              <a:t>- Vous  </a:t>
            </a:r>
            <a:r>
              <a:rPr lang="fr-FR" altLang="fr-FR" sz="1200" dirty="0">
                <a:latin typeface="Quicksand Book" panose="02070303000000060000" pitchFamily="18" charset="0"/>
                <a:ea typeface="Times New Roman" panose="02020603050405020304" pitchFamily="18" charset="0"/>
              </a:rPr>
              <a:t>savez,  répondit  la  pomme </a:t>
            </a:r>
            <a:r>
              <a:rPr lang="fr-FR" altLang="fr-FR" sz="1200" dirty="0" smtClean="0">
                <a:latin typeface="Quicksand Book" panose="02070303000000060000" pitchFamily="18" charset="0"/>
                <a:ea typeface="Times New Roman" panose="02020603050405020304" pitchFamily="18" charset="0"/>
              </a:rPr>
              <a:t>golden,  </a:t>
            </a:r>
            <a:r>
              <a:rPr lang="fr-FR" altLang="fr-FR" sz="1200" dirty="0">
                <a:latin typeface="Quicksand Book" panose="02070303000000060000" pitchFamily="18" charset="0"/>
                <a:ea typeface="Times New Roman" panose="02020603050405020304" pitchFamily="18" charset="0"/>
              </a:rPr>
              <a:t>je  pourrais  vous  raconter  des  choses  plus  horribles  encore. </a:t>
            </a:r>
          </a:p>
          <a:p>
            <a:pPr marL="0" lvl="0" indent="0">
              <a:buNone/>
            </a:pPr>
            <a:r>
              <a:rPr lang="fr-FR" altLang="fr-FR" sz="1200" dirty="0" smtClean="0">
                <a:latin typeface="Quicksand Book" panose="02070303000000060000" pitchFamily="18" charset="0"/>
                <a:ea typeface="Times New Roman" panose="02020603050405020304" pitchFamily="18" charset="0"/>
              </a:rPr>
              <a:t>Figurez-vous </a:t>
            </a:r>
            <a:r>
              <a:rPr lang="fr-FR" altLang="fr-FR" sz="1200" dirty="0">
                <a:latin typeface="Quicksand Book" panose="02070303000000060000" pitchFamily="18" charset="0"/>
                <a:ea typeface="Times New Roman" panose="02020603050405020304" pitchFamily="18" charset="0"/>
              </a:rPr>
              <a:t>que mon fiancé a été transformé en purée ! Voilà comme ça s’est passé : un homme est </a:t>
            </a:r>
            <a:r>
              <a:rPr lang="fr-FR" altLang="fr-FR" sz="1200" dirty="0" smtClean="0">
                <a:latin typeface="Quicksand Book" panose="02070303000000060000" pitchFamily="18" charset="0"/>
                <a:ea typeface="Times New Roman" panose="02020603050405020304" pitchFamily="18" charset="0"/>
              </a:rPr>
              <a:t>venu le chercher»</a:t>
            </a:r>
            <a:endParaRPr lang="fr-FR" altLang="fr-FR" sz="1200" dirty="0">
              <a:latin typeface="Quicksand Book" panose="02070303000000060000" pitchFamily="18" charset="0"/>
              <a:ea typeface="Times New Roman" panose="02020603050405020304" pitchFamily="18" charset="0"/>
            </a:endParaRPr>
          </a:p>
          <a:p>
            <a:pPr marL="0" lvl="0" indent="0">
              <a:buNone/>
            </a:pPr>
            <a:r>
              <a:rPr lang="fr-FR" altLang="fr-FR" sz="1200" dirty="0">
                <a:latin typeface="Quicksand Book" panose="02070303000000060000" pitchFamily="18" charset="0"/>
                <a:ea typeface="Times New Roman" panose="02020603050405020304" pitchFamily="18" charset="0"/>
              </a:rPr>
              <a:t>...</a:t>
            </a:r>
          </a:p>
          <a:p>
            <a:pPr marL="0" lvl="0" indent="0">
              <a:buNone/>
            </a:pPr>
            <a:r>
              <a:rPr lang="fr-FR" altLang="fr-FR" sz="1200" dirty="0">
                <a:latin typeface="Quicksand Book" panose="02070303000000060000" pitchFamily="18" charset="0"/>
                <a:ea typeface="Times New Roman" panose="02020603050405020304" pitchFamily="18" charset="0"/>
              </a:rPr>
              <a:t>Malheureusement, l’enregistrement s’arrête là. Une panne de courant, probablement</a:t>
            </a:r>
            <a:r>
              <a:rPr lang="fr-FR" altLang="fr-FR" sz="1200" dirty="0" smtClean="0">
                <a:latin typeface="Quicksand Book" panose="02070303000000060000" pitchFamily="18" charset="0"/>
                <a:ea typeface="Times New Roman" panose="02020603050405020304" pitchFamily="18" charset="0"/>
              </a:rPr>
              <a:t>.</a:t>
            </a:r>
            <a:endParaRPr lang="fr-FR" altLang="fr-FR" sz="1200" dirty="0">
              <a:latin typeface="Quicksand Book" panose="02070303000000060000" pitchFamily="18" charset="0"/>
              <a:ea typeface="Times New Roman" panose="02020603050405020304" pitchFamily="18" charset="0"/>
            </a:endParaRPr>
          </a:p>
        </p:txBody>
      </p:sp>
      <p:sp>
        <p:nvSpPr>
          <p:cNvPr id="5" name="Espace réservé du pied de page 4"/>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5</a:t>
            </a:fld>
            <a:endParaRPr lang="fr-FR"/>
          </a:p>
        </p:txBody>
      </p:sp>
    </p:spTree>
    <p:extLst>
      <p:ext uri="{BB962C8B-B14F-4D97-AF65-F5344CB8AC3E}">
        <p14:creationId xmlns:p14="http://schemas.microsoft.com/office/powerpoint/2010/main" val="6499491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42" name="Groupe 41"/>
          <p:cNvGrpSpPr/>
          <p:nvPr/>
        </p:nvGrpSpPr>
        <p:grpSpPr>
          <a:xfrm>
            <a:off x="116632" y="1891622"/>
            <a:ext cx="1703353" cy="1389389"/>
            <a:chOff x="223836" y="1477997"/>
            <a:chExt cx="1703353" cy="1389389"/>
          </a:xfrm>
        </p:grpSpPr>
        <p:sp>
          <p:nvSpPr>
            <p:cNvPr id="1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C6</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à </a:t>
              </a:r>
              <a:r>
                <a:rPr lang="fr-FR" sz="1050" u="sng" dirty="0">
                  <a:solidFill>
                    <a:srgbClr val="92D050"/>
                  </a:solidFill>
                  <a:latin typeface="cinnamon cake"/>
                  <a:ea typeface="Calibri"/>
                  <a:cs typeface="Times New Roman"/>
                </a:rPr>
                <a:t>l’imparfait</a:t>
              </a:r>
              <a:r>
                <a:rPr lang="fr-FR" sz="1050" dirty="0" smtClean="0">
                  <a:solidFill>
                    <a:srgbClr val="92D050"/>
                  </a:solidFill>
                  <a:latin typeface="cinnamon cake"/>
                  <a:ea typeface="Calibri"/>
                  <a:cs typeface="Times New Roman"/>
                </a:rPr>
                <a:t> le verbe: DIRE</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8" name="Groupe 7"/>
            <p:cNvGrpSpPr/>
            <p:nvPr/>
          </p:nvGrpSpPr>
          <p:grpSpPr>
            <a:xfrm>
              <a:off x="223837" y="1497251"/>
              <a:ext cx="1632548" cy="1370135"/>
              <a:chOff x="168499" y="1349483"/>
              <a:chExt cx="1632548" cy="1370135"/>
            </a:xfrm>
          </p:grpSpPr>
          <p:pic>
            <p:nvPicPr>
              <p:cNvPr id="11" name="Imag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469" y="2047625"/>
                <a:ext cx="697304" cy="671993"/>
              </a:xfrm>
              <a:prstGeom prst="rect">
                <a:avLst/>
              </a:prstGeom>
              <a:noFill/>
              <a:ln>
                <a:noFill/>
              </a:ln>
            </p:spPr>
          </p:pic>
          <p:sp>
            <p:nvSpPr>
              <p:cNvPr id="9"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12" name="ZoneTexte 11"/>
          <p:cNvSpPr txBox="1"/>
          <p:nvPr/>
        </p:nvSpPr>
        <p:spPr>
          <a:xfrm>
            <a:off x="1905139" y="1259632"/>
            <a:ext cx="4814179" cy="2677656"/>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Mon frère _________________ </a:t>
            </a:r>
            <a:r>
              <a:rPr lang="fr-FR" sz="1400" dirty="0">
                <a:latin typeface="Quicksand Book" pitchFamily="18" charset="0"/>
              </a:rPr>
              <a:t>la vérité. </a:t>
            </a:r>
            <a:endParaRPr lang="fr-FR" sz="1400" dirty="0" smtClean="0">
              <a:latin typeface="Quicksand Book" pitchFamily="18" charset="0"/>
            </a:endParaRPr>
          </a:p>
          <a:p>
            <a:pPr>
              <a:lnSpc>
                <a:spcPct val="200000"/>
              </a:lnSpc>
            </a:pPr>
            <a:r>
              <a:rPr lang="fr-FR" sz="1400" dirty="0" smtClean="0">
                <a:latin typeface="Quicksand Book" pitchFamily="18" charset="0"/>
              </a:rPr>
              <a:t>Il </a:t>
            </a:r>
            <a:r>
              <a:rPr lang="fr-FR" sz="1400" dirty="0">
                <a:latin typeface="Quicksand Book" pitchFamily="18" charset="0"/>
              </a:rPr>
              <a:t>______________ toujours des mensonges. </a:t>
            </a:r>
            <a:endParaRPr lang="fr-FR" sz="1400" dirty="0" smtClean="0">
              <a:latin typeface="Quicksand Book" pitchFamily="18" charset="0"/>
            </a:endParaRPr>
          </a:p>
          <a:p>
            <a:pPr>
              <a:lnSpc>
                <a:spcPct val="200000"/>
              </a:lnSpc>
            </a:pPr>
            <a:r>
              <a:rPr lang="fr-FR" sz="1400" dirty="0" smtClean="0">
                <a:latin typeface="Quicksand Book" pitchFamily="18" charset="0"/>
              </a:rPr>
              <a:t>Les élèves __________ leur poésie</a:t>
            </a:r>
            <a:r>
              <a:rPr lang="fr-FR" sz="1400" dirty="0" smtClean="0">
                <a:latin typeface="Quicksand Book" pitchFamily="18" charset="0"/>
              </a:rPr>
              <a:t>. </a:t>
            </a:r>
          </a:p>
          <a:p>
            <a:pPr>
              <a:lnSpc>
                <a:spcPct val="200000"/>
              </a:lnSpc>
            </a:pPr>
            <a:r>
              <a:rPr lang="fr-FR" sz="1400" dirty="0" smtClean="0">
                <a:latin typeface="Quicksand Book" pitchFamily="18" charset="0"/>
              </a:rPr>
              <a:t>Elles </a:t>
            </a:r>
            <a:r>
              <a:rPr lang="fr-FR" sz="1400" dirty="0">
                <a:latin typeface="Quicksand Book" pitchFamily="18" charset="0"/>
              </a:rPr>
              <a:t>____________ au revoir. </a:t>
            </a:r>
          </a:p>
          <a:p>
            <a:pPr>
              <a:lnSpc>
                <a:spcPct val="200000"/>
              </a:lnSpc>
            </a:pPr>
            <a:r>
              <a:rPr lang="fr-FR" sz="1400" dirty="0" smtClean="0">
                <a:latin typeface="Quicksand Book" pitchFamily="18" charset="0"/>
              </a:rPr>
              <a:t>Maman ___________</a:t>
            </a:r>
            <a:r>
              <a:rPr lang="fr-FR" sz="1400" dirty="0">
                <a:latin typeface="Quicksand Book" pitchFamily="18" charset="0"/>
              </a:rPr>
              <a:t> </a:t>
            </a:r>
            <a:r>
              <a:rPr lang="fr-FR" sz="1400" dirty="0" smtClean="0">
                <a:latin typeface="Quicksand Book" pitchFamily="18" charset="0"/>
              </a:rPr>
              <a:t>que j’ai encore grandi. </a:t>
            </a:r>
            <a:r>
              <a:rPr lang="fr-FR" sz="1400" dirty="0">
                <a:latin typeface="Quicksand Book" pitchFamily="18" charset="0"/>
              </a:rPr>
              <a:t> </a:t>
            </a:r>
          </a:p>
          <a:p>
            <a:pPr>
              <a:lnSpc>
                <a:spcPct val="200000"/>
              </a:lnSpc>
            </a:pPr>
            <a:r>
              <a:rPr lang="fr-FR" sz="1400" dirty="0" smtClean="0">
                <a:latin typeface="Quicksand Book" pitchFamily="18" charset="0"/>
              </a:rPr>
              <a:t>Les copines se _________________ </a:t>
            </a:r>
            <a:r>
              <a:rPr lang="fr-FR" sz="1400" dirty="0">
                <a:latin typeface="Quicksand Book" pitchFamily="18" charset="0"/>
              </a:rPr>
              <a:t>un secret. </a:t>
            </a:r>
          </a:p>
        </p:txBody>
      </p:sp>
      <p:grpSp>
        <p:nvGrpSpPr>
          <p:cNvPr id="2" name="Groupe 1"/>
          <p:cNvGrpSpPr/>
          <p:nvPr/>
        </p:nvGrpSpPr>
        <p:grpSpPr>
          <a:xfrm>
            <a:off x="141471" y="4093741"/>
            <a:ext cx="1703353" cy="1420158"/>
            <a:chOff x="219849" y="3508710"/>
            <a:chExt cx="1703353" cy="1420158"/>
          </a:xfrm>
        </p:grpSpPr>
        <p:grpSp>
          <p:nvGrpSpPr>
            <p:cNvPr id="41" name="Groupe 40"/>
            <p:cNvGrpSpPr/>
            <p:nvPr/>
          </p:nvGrpSpPr>
          <p:grpSpPr>
            <a:xfrm>
              <a:off x="219849" y="3508710"/>
              <a:ext cx="1703353" cy="1420158"/>
              <a:chOff x="219849" y="5516900"/>
              <a:chExt cx="1703353" cy="1420158"/>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19849" y="5516900"/>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C6</a:t>
                </a:r>
                <a:endParaRPr lang="fr-FR" sz="1050" dirty="0">
                  <a:solidFill>
                    <a:srgbClr val="92D050"/>
                  </a:solidFill>
                  <a:latin typeface="cinnamon cake"/>
                  <a:ea typeface="Calibri"/>
                  <a:cs typeface="Times New Roman"/>
                </a:endParaRPr>
              </a:p>
              <a:p>
                <a:pPr algn="ctr">
                  <a:lnSpc>
                    <a:spcPct val="115000"/>
                  </a:lnSpc>
                  <a:spcAft>
                    <a:spcPts val="0"/>
                  </a:spcAft>
                </a:pPr>
                <a:r>
                  <a:rPr lang="fr-FR" sz="1050" dirty="0">
                    <a:solidFill>
                      <a:srgbClr val="92D050"/>
                    </a:solidFill>
                    <a:latin typeface="cinnamon cake"/>
                    <a:ea typeface="Calibri"/>
                    <a:cs typeface="Times New Roman"/>
                  </a:rPr>
                  <a:t>Je sais conjuguer (aux troisièmes personnes) à </a:t>
                </a:r>
                <a:r>
                  <a:rPr lang="fr-FR" sz="1050" u="sng" dirty="0">
                    <a:solidFill>
                      <a:srgbClr val="92D050"/>
                    </a:solidFill>
                    <a:latin typeface="cinnamon cake"/>
                    <a:ea typeface="Calibri"/>
                    <a:cs typeface="Times New Roman"/>
                  </a:rPr>
                  <a:t>l’imparfait</a:t>
                </a:r>
                <a:r>
                  <a:rPr lang="fr-FR" sz="1050" dirty="0" smtClean="0">
                    <a:solidFill>
                      <a:srgbClr val="92D050"/>
                    </a:solidFill>
                    <a:latin typeface="cinnamon cake"/>
                    <a:ea typeface="Calibri"/>
                    <a:cs typeface="Times New Roman"/>
                  </a:rPr>
                  <a:t> </a:t>
                </a:r>
                <a:r>
                  <a:rPr lang="fr-FR" sz="1050" dirty="0">
                    <a:solidFill>
                      <a:srgbClr val="92D050"/>
                    </a:solidFill>
                    <a:latin typeface="cinnamon cake"/>
                    <a:ea typeface="Calibri"/>
                    <a:cs typeface="Times New Roman"/>
                  </a:rPr>
                  <a:t>le verbe</a:t>
                </a:r>
                <a:r>
                  <a:rPr lang="fr-FR" sz="1050" dirty="0" smtClean="0">
                    <a:solidFill>
                      <a:srgbClr val="92D050"/>
                    </a:solidFill>
                    <a:latin typeface="cinnamon cake"/>
                    <a:ea typeface="Calibri"/>
                    <a:cs typeface="Times New Roman"/>
                  </a:rPr>
                  <a:t>: VENIR</a:t>
                </a:r>
                <a:r>
                  <a:rPr lang="fr-FR" sz="1050" dirty="0" smtClean="0">
                    <a:solidFill>
                      <a:srgbClr val="7030A0"/>
                    </a:solidFill>
                    <a:effectLst/>
                    <a:latin typeface="cinnamon cake"/>
                    <a:ea typeface="Calibri"/>
                    <a:cs typeface="Times New Roman"/>
                  </a:rPr>
                  <a:t> </a:t>
                </a:r>
                <a:endParaRPr lang="fr-FR" sz="1050" dirty="0">
                  <a:effectLst/>
                  <a:latin typeface="Calibri"/>
                  <a:ea typeface="Calibri"/>
                  <a:cs typeface="Times New Roman"/>
                </a:endParaRPr>
              </a:p>
              <a:p>
                <a:pPr>
                  <a:lnSpc>
                    <a:spcPct val="115000"/>
                  </a:lnSpc>
                  <a:spcAft>
                    <a:spcPts val="1000"/>
                  </a:spcAft>
                </a:pP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84" y="4246378"/>
              <a:ext cx="697304" cy="671993"/>
            </a:xfrm>
            <a:prstGeom prst="rect">
              <a:avLst/>
            </a:prstGeom>
            <a:noFill/>
            <a:ln>
              <a:noFill/>
            </a:ln>
          </p:spPr>
        </p:pic>
      </p:grpSp>
      <p:sp>
        <p:nvSpPr>
          <p:cNvPr id="28" name="ZoneTexte 27"/>
          <p:cNvSpPr txBox="1"/>
          <p:nvPr/>
        </p:nvSpPr>
        <p:spPr>
          <a:xfrm>
            <a:off x="1905139" y="3995936"/>
            <a:ext cx="4814179"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Mon frère _________________ </a:t>
            </a:r>
            <a:r>
              <a:rPr lang="fr-FR" sz="1400" dirty="0" smtClean="0">
                <a:latin typeface="Quicksand Book" pitchFamily="18" charset="0"/>
              </a:rPr>
              <a:t>avec </a:t>
            </a:r>
            <a:r>
              <a:rPr lang="fr-FR" sz="1400" dirty="0" smtClean="0">
                <a:latin typeface="Quicksand Book" pitchFamily="18" charset="0"/>
              </a:rPr>
              <a:t>moi. </a:t>
            </a:r>
            <a:endParaRPr lang="fr-FR" sz="1400" dirty="0" smtClean="0">
              <a:latin typeface="Quicksand Book" pitchFamily="18" charset="0"/>
            </a:endParaRPr>
          </a:p>
          <a:p>
            <a:pPr>
              <a:lnSpc>
                <a:spcPct val="200000"/>
              </a:lnSpc>
            </a:pPr>
            <a:r>
              <a:rPr lang="fr-FR" sz="1400" dirty="0" smtClean="0">
                <a:latin typeface="Quicksand Book" pitchFamily="18" charset="0"/>
              </a:rPr>
              <a:t>Elle </a:t>
            </a:r>
            <a:r>
              <a:rPr lang="fr-FR" sz="1400" dirty="0">
                <a:latin typeface="Quicksand Book" pitchFamily="18" charset="0"/>
              </a:rPr>
              <a:t>______________ </a:t>
            </a:r>
            <a:r>
              <a:rPr lang="fr-FR" sz="1400" dirty="0" smtClean="0">
                <a:latin typeface="Quicksand Book" pitchFamily="18" charset="0"/>
              </a:rPr>
              <a:t>à la </a:t>
            </a:r>
            <a:r>
              <a:rPr lang="fr-FR" sz="1400" dirty="0" smtClean="0">
                <a:latin typeface="Quicksand Book" pitchFamily="18" charset="0"/>
              </a:rPr>
              <a:t>maison. </a:t>
            </a:r>
            <a:endParaRPr lang="fr-FR" sz="1400" dirty="0" smtClean="0">
              <a:latin typeface="Quicksand Book" pitchFamily="18" charset="0"/>
            </a:endParaRPr>
          </a:p>
          <a:p>
            <a:pPr>
              <a:lnSpc>
                <a:spcPct val="200000"/>
              </a:lnSpc>
            </a:pPr>
            <a:r>
              <a:rPr lang="fr-FR" sz="1400" dirty="0" smtClean="0">
                <a:latin typeface="Quicksand Book" pitchFamily="18" charset="0"/>
              </a:rPr>
              <a:t>Ma mère __________ </a:t>
            </a:r>
            <a:r>
              <a:rPr lang="fr-FR" sz="1400" dirty="0" smtClean="0">
                <a:latin typeface="Quicksand Book" pitchFamily="18" charset="0"/>
              </a:rPr>
              <a:t>au magasin,</a:t>
            </a:r>
          </a:p>
          <a:p>
            <a:pPr>
              <a:lnSpc>
                <a:spcPct val="200000"/>
              </a:lnSpc>
            </a:pPr>
            <a:r>
              <a:rPr lang="fr-FR" sz="1400" dirty="0" smtClean="0">
                <a:latin typeface="Quicksand Book" pitchFamily="18" charset="0"/>
              </a:rPr>
              <a:t>Elles </a:t>
            </a:r>
            <a:r>
              <a:rPr lang="fr-FR" sz="1400" dirty="0">
                <a:latin typeface="Quicksand Book" pitchFamily="18" charset="0"/>
              </a:rPr>
              <a:t>____________ </a:t>
            </a:r>
            <a:r>
              <a:rPr lang="fr-FR" sz="1400" dirty="0" smtClean="0">
                <a:latin typeface="Quicksand Book" pitchFamily="18" charset="0"/>
              </a:rPr>
              <a:t>voir leurs copines. </a:t>
            </a:r>
            <a:endParaRPr lang="fr-FR" sz="1400" dirty="0">
              <a:latin typeface="Quicksand Book" pitchFamily="18" charset="0"/>
            </a:endParaRPr>
          </a:p>
          <a:p>
            <a:pPr>
              <a:lnSpc>
                <a:spcPct val="200000"/>
              </a:lnSpc>
            </a:pPr>
            <a:r>
              <a:rPr lang="fr-FR" sz="1400" dirty="0" smtClean="0">
                <a:latin typeface="Quicksand Book" pitchFamily="18" charset="0"/>
              </a:rPr>
              <a:t>Les élèves____________ quand on </a:t>
            </a:r>
            <a:r>
              <a:rPr lang="fr-FR" sz="1400" dirty="0" smtClean="0">
                <a:latin typeface="Quicksand Book" pitchFamily="18" charset="0"/>
              </a:rPr>
              <a:t>les </a:t>
            </a:r>
            <a:r>
              <a:rPr lang="fr-FR" sz="1400" dirty="0" smtClean="0">
                <a:latin typeface="Quicksand Book" pitchFamily="18" charset="0"/>
              </a:rPr>
              <a:t>appelait. </a:t>
            </a:r>
            <a:endParaRPr lang="fr-FR" sz="1400" dirty="0">
              <a:latin typeface="Quicksand Book" pitchFamily="18" charset="0"/>
            </a:endParaRPr>
          </a:p>
        </p:txBody>
      </p:sp>
      <p:grpSp>
        <p:nvGrpSpPr>
          <p:cNvPr id="17" name="Groupe 16"/>
          <p:cNvGrpSpPr/>
          <p:nvPr/>
        </p:nvGrpSpPr>
        <p:grpSpPr>
          <a:xfrm>
            <a:off x="1363270" y="2651634"/>
            <a:ext cx="366882" cy="647933"/>
            <a:chOff x="5852840" y="8163053"/>
            <a:chExt cx="366882" cy="647933"/>
          </a:xfrm>
        </p:grpSpPr>
        <p:pic>
          <p:nvPicPr>
            <p:cNvPr id="18" name="Image 1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9" name="Image 1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0" name="Image 1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1" name="Groupe 20"/>
          <p:cNvGrpSpPr/>
          <p:nvPr/>
        </p:nvGrpSpPr>
        <p:grpSpPr>
          <a:xfrm>
            <a:off x="1411125" y="4875977"/>
            <a:ext cx="366882" cy="647933"/>
            <a:chOff x="5852840" y="8163053"/>
            <a:chExt cx="366882" cy="647933"/>
          </a:xfrm>
        </p:grpSpPr>
        <p:pic>
          <p:nvPicPr>
            <p:cNvPr id="22" name="Image 2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3" name="Image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4" name="Image 2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5" name="Groupe 24"/>
          <p:cNvGrpSpPr/>
          <p:nvPr/>
        </p:nvGrpSpPr>
        <p:grpSpPr>
          <a:xfrm>
            <a:off x="116632" y="6804248"/>
            <a:ext cx="1703353" cy="1389389"/>
            <a:chOff x="223836" y="1477997"/>
            <a:chExt cx="1703353" cy="1389389"/>
          </a:xfrm>
        </p:grpSpPr>
        <p:sp>
          <p:nvSpPr>
            <p:cNvPr id="2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C6</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à </a:t>
              </a:r>
              <a:r>
                <a:rPr lang="fr-FR" sz="1050" u="sng" dirty="0">
                  <a:solidFill>
                    <a:srgbClr val="92D050"/>
                  </a:solidFill>
                  <a:latin typeface="cinnamon cake"/>
                  <a:ea typeface="Calibri"/>
                  <a:cs typeface="Times New Roman"/>
                </a:rPr>
                <a:t>l’imparfait</a:t>
              </a:r>
              <a:r>
                <a:rPr lang="fr-FR" sz="1050" dirty="0" smtClean="0">
                  <a:solidFill>
                    <a:srgbClr val="92D050"/>
                  </a:solidFill>
                  <a:latin typeface="cinnamon cake"/>
                  <a:ea typeface="Calibri"/>
                  <a:cs typeface="Times New Roman"/>
                </a:rPr>
                <a:t> le verbe: PRENDRE</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27" name="Groupe 26"/>
            <p:cNvGrpSpPr/>
            <p:nvPr/>
          </p:nvGrpSpPr>
          <p:grpSpPr>
            <a:xfrm>
              <a:off x="223837" y="1497251"/>
              <a:ext cx="1632548" cy="1370135"/>
              <a:chOff x="168499" y="1349483"/>
              <a:chExt cx="1632548" cy="1370135"/>
            </a:xfrm>
          </p:grpSpPr>
          <p:pic>
            <p:nvPicPr>
              <p:cNvPr id="29" name="Image 2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469" y="2047625"/>
                <a:ext cx="697304" cy="671993"/>
              </a:xfrm>
              <a:prstGeom prst="rect">
                <a:avLst/>
              </a:prstGeom>
              <a:noFill/>
              <a:ln>
                <a:noFill/>
              </a:ln>
            </p:spPr>
          </p:pic>
          <p:sp>
            <p:nvSpPr>
              <p:cNvPr id="30"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31" name="ZoneTexte 30"/>
          <p:cNvSpPr txBox="1"/>
          <p:nvPr/>
        </p:nvSpPr>
        <p:spPr>
          <a:xfrm>
            <a:off x="1905139" y="6300192"/>
            <a:ext cx="4908237"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Il </a:t>
            </a:r>
            <a:r>
              <a:rPr lang="fr-FR" sz="1400" dirty="0" smtClean="0">
                <a:latin typeface="Quicksand Book" pitchFamily="18" charset="0"/>
              </a:rPr>
              <a:t>_________________ ses affaires pour partir. </a:t>
            </a:r>
            <a:endParaRPr lang="fr-FR" sz="1400" dirty="0" smtClean="0">
              <a:latin typeface="Quicksand Book" pitchFamily="18" charset="0"/>
            </a:endParaRPr>
          </a:p>
          <a:p>
            <a:pPr>
              <a:lnSpc>
                <a:spcPct val="200000"/>
              </a:lnSpc>
            </a:pPr>
            <a:r>
              <a:rPr lang="fr-FR" sz="1400" dirty="0" smtClean="0">
                <a:latin typeface="Quicksand Book" pitchFamily="18" charset="0"/>
              </a:rPr>
              <a:t>La barque ______________ l’eau! </a:t>
            </a:r>
            <a:endParaRPr lang="fr-FR" sz="1400" dirty="0" smtClean="0">
              <a:latin typeface="Quicksand Book" pitchFamily="18" charset="0"/>
            </a:endParaRPr>
          </a:p>
          <a:p>
            <a:pPr>
              <a:lnSpc>
                <a:spcPct val="200000"/>
              </a:lnSpc>
            </a:pPr>
            <a:r>
              <a:rPr lang="fr-FR" sz="1400" dirty="0" smtClean="0">
                <a:latin typeface="Quicksand Book" pitchFamily="18" charset="0"/>
              </a:rPr>
              <a:t>Les nageurs __________ une douche avant le bassin. </a:t>
            </a:r>
            <a:endParaRPr lang="fr-FR" sz="1400" dirty="0" smtClean="0">
              <a:latin typeface="Quicksand Book" pitchFamily="18" charset="0"/>
            </a:endParaRPr>
          </a:p>
          <a:p>
            <a:pPr>
              <a:lnSpc>
                <a:spcPct val="200000"/>
              </a:lnSpc>
            </a:pPr>
            <a:r>
              <a:rPr lang="fr-FR" sz="1400" dirty="0" smtClean="0">
                <a:latin typeface="Quicksand Book" pitchFamily="18" charset="0"/>
              </a:rPr>
              <a:t>Elle ____________ son cartable. </a:t>
            </a:r>
            <a:endParaRPr lang="fr-FR" sz="1400" dirty="0">
              <a:latin typeface="Quicksand Book" pitchFamily="18" charset="0"/>
            </a:endParaRPr>
          </a:p>
          <a:p>
            <a:pPr>
              <a:lnSpc>
                <a:spcPct val="200000"/>
              </a:lnSpc>
            </a:pPr>
            <a:r>
              <a:rPr lang="fr-FR" sz="1400" dirty="0" smtClean="0">
                <a:latin typeface="Quicksand Book" pitchFamily="18" charset="0"/>
              </a:rPr>
              <a:t>Mon frère __________________ ses médicaments.</a:t>
            </a:r>
            <a:endParaRPr lang="fr-FR" sz="1400" dirty="0">
              <a:latin typeface="Quicksand Book" pitchFamily="18" charset="0"/>
            </a:endParaRPr>
          </a:p>
        </p:txBody>
      </p:sp>
      <p:grpSp>
        <p:nvGrpSpPr>
          <p:cNvPr id="32" name="Groupe 31"/>
          <p:cNvGrpSpPr/>
          <p:nvPr/>
        </p:nvGrpSpPr>
        <p:grpSpPr>
          <a:xfrm>
            <a:off x="1380211" y="7559803"/>
            <a:ext cx="366882" cy="647933"/>
            <a:chOff x="5852840" y="8163053"/>
            <a:chExt cx="366882" cy="647933"/>
          </a:xfrm>
        </p:grpSpPr>
        <p:pic>
          <p:nvPicPr>
            <p:cNvPr id="33" name="Image 3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4" name="Image 3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37" name="Image 3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0" name="Espace réservé du numéro de diapositive 9"/>
          <p:cNvSpPr>
            <a:spLocks noGrp="1"/>
          </p:cNvSpPr>
          <p:nvPr>
            <p:ph type="sldNum" sz="quarter" idx="12"/>
          </p:nvPr>
        </p:nvSpPr>
        <p:spPr/>
        <p:txBody>
          <a:bodyPr/>
          <a:lstStyle/>
          <a:p>
            <a:fld id="{1473093C-0CA7-4B79-A746-F5F6C1908E8F}" type="slidenum">
              <a:rPr lang="fr-FR" smtClean="0"/>
              <a:t>50</a:t>
            </a:fld>
            <a:endParaRPr lang="fr-FR"/>
          </a:p>
        </p:txBody>
      </p:sp>
    </p:spTree>
    <p:extLst>
      <p:ext uri="{BB962C8B-B14F-4D97-AF65-F5344CB8AC3E}">
        <p14:creationId xmlns:p14="http://schemas.microsoft.com/office/powerpoint/2010/main" val="2930387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42" name="Groupe 41"/>
          <p:cNvGrpSpPr/>
          <p:nvPr/>
        </p:nvGrpSpPr>
        <p:grpSpPr>
          <a:xfrm>
            <a:off x="188640" y="1963630"/>
            <a:ext cx="1703353" cy="1389389"/>
            <a:chOff x="223836" y="1477997"/>
            <a:chExt cx="1703353" cy="1389389"/>
          </a:xfrm>
        </p:grpSpPr>
        <p:sp>
          <p:nvSpPr>
            <p:cNvPr id="1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C6</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à </a:t>
              </a:r>
              <a:r>
                <a:rPr lang="fr-FR" sz="1050" u="sng" dirty="0">
                  <a:solidFill>
                    <a:srgbClr val="92D050"/>
                  </a:solidFill>
                  <a:latin typeface="cinnamon cake"/>
                  <a:ea typeface="Calibri"/>
                  <a:cs typeface="Times New Roman"/>
                </a:rPr>
                <a:t>l’imparfait</a:t>
              </a:r>
              <a:r>
                <a:rPr lang="fr-FR" sz="1050" dirty="0" smtClean="0">
                  <a:solidFill>
                    <a:srgbClr val="92D050"/>
                  </a:solidFill>
                  <a:latin typeface="cinnamon cake"/>
                  <a:ea typeface="Calibri"/>
                  <a:cs typeface="Times New Roman"/>
                </a:rPr>
                <a:t> le verbe: POUVOIR</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8" name="Groupe 7"/>
            <p:cNvGrpSpPr/>
            <p:nvPr/>
          </p:nvGrpSpPr>
          <p:grpSpPr>
            <a:xfrm>
              <a:off x="223837" y="1497251"/>
              <a:ext cx="1632548" cy="1370135"/>
              <a:chOff x="168499" y="1349483"/>
              <a:chExt cx="1632548" cy="1370135"/>
            </a:xfrm>
          </p:grpSpPr>
          <p:pic>
            <p:nvPicPr>
              <p:cNvPr id="11" name="Imag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469" y="2047625"/>
                <a:ext cx="697304" cy="671993"/>
              </a:xfrm>
              <a:prstGeom prst="rect">
                <a:avLst/>
              </a:prstGeom>
              <a:noFill/>
              <a:ln>
                <a:noFill/>
              </a:ln>
            </p:spPr>
          </p:pic>
          <p:sp>
            <p:nvSpPr>
              <p:cNvPr id="9"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12" name="ZoneTexte 11"/>
          <p:cNvSpPr txBox="1"/>
          <p:nvPr/>
        </p:nvSpPr>
        <p:spPr>
          <a:xfrm>
            <a:off x="1905139" y="1259632"/>
            <a:ext cx="4814179" cy="2677656"/>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Elles _________________ courir vite. </a:t>
            </a:r>
            <a:endParaRPr lang="fr-FR" sz="1400" dirty="0" smtClean="0">
              <a:latin typeface="Quicksand Book" pitchFamily="18" charset="0"/>
            </a:endParaRPr>
          </a:p>
          <a:p>
            <a:pPr>
              <a:lnSpc>
                <a:spcPct val="200000"/>
              </a:lnSpc>
            </a:pPr>
            <a:r>
              <a:rPr lang="fr-FR" sz="1400" dirty="0" smtClean="0">
                <a:latin typeface="Quicksand Book" pitchFamily="18" charset="0"/>
              </a:rPr>
              <a:t>Il </a:t>
            </a:r>
            <a:r>
              <a:rPr lang="fr-FR" sz="1400" dirty="0">
                <a:latin typeface="Quicksand Book" pitchFamily="18" charset="0"/>
              </a:rPr>
              <a:t>______________ </a:t>
            </a:r>
            <a:r>
              <a:rPr lang="fr-FR" sz="1400" dirty="0" smtClean="0">
                <a:latin typeface="Quicksand Book" pitchFamily="18" charset="0"/>
              </a:rPr>
              <a:t>faire des bêtises. </a:t>
            </a:r>
            <a:endParaRPr lang="fr-FR" sz="1400" dirty="0" smtClean="0">
              <a:latin typeface="Quicksand Book" pitchFamily="18" charset="0"/>
            </a:endParaRPr>
          </a:p>
          <a:p>
            <a:pPr>
              <a:lnSpc>
                <a:spcPct val="200000"/>
              </a:lnSpc>
            </a:pPr>
            <a:r>
              <a:rPr lang="fr-FR" sz="1400" dirty="0" smtClean="0">
                <a:latin typeface="Quicksand Book" pitchFamily="18" charset="0"/>
              </a:rPr>
              <a:t>Les élèves __________ jouer dans la cour. </a:t>
            </a:r>
            <a:endParaRPr lang="fr-FR" sz="1400" dirty="0" smtClean="0">
              <a:latin typeface="Quicksand Book" pitchFamily="18" charset="0"/>
            </a:endParaRPr>
          </a:p>
          <a:p>
            <a:pPr>
              <a:lnSpc>
                <a:spcPct val="200000"/>
              </a:lnSpc>
            </a:pPr>
            <a:r>
              <a:rPr lang="fr-FR" sz="1400" dirty="0" smtClean="0">
                <a:latin typeface="Quicksand Book" pitchFamily="18" charset="0"/>
              </a:rPr>
              <a:t>Les filles ____________ gagner ce match! </a:t>
            </a:r>
            <a:endParaRPr lang="fr-FR" sz="1400" dirty="0">
              <a:latin typeface="Quicksand Book" pitchFamily="18" charset="0"/>
            </a:endParaRPr>
          </a:p>
          <a:p>
            <a:pPr>
              <a:lnSpc>
                <a:spcPct val="200000"/>
              </a:lnSpc>
            </a:pPr>
            <a:r>
              <a:rPr lang="fr-FR" sz="1400" dirty="0" smtClean="0">
                <a:latin typeface="Quicksand Book" pitchFamily="18" charset="0"/>
              </a:rPr>
              <a:t>Mon frère __________________être pénible.</a:t>
            </a:r>
          </a:p>
          <a:p>
            <a:pPr>
              <a:lnSpc>
                <a:spcPct val="200000"/>
              </a:lnSpc>
            </a:pPr>
            <a:r>
              <a:rPr lang="fr-FR" sz="1400" dirty="0" smtClean="0">
                <a:latin typeface="Quicksand Book" pitchFamily="18" charset="0"/>
              </a:rPr>
              <a:t>Ça ________________ arriver…</a:t>
            </a:r>
            <a:r>
              <a:rPr lang="fr-FR" sz="1400" dirty="0">
                <a:latin typeface="Quicksand Book" pitchFamily="18" charset="0"/>
              </a:rPr>
              <a:t> </a:t>
            </a:r>
          </a:p>
        </p:txBody>
      </p:sp>
      <p:grpSp>
        <p:nvGrpSpPr>
          <p:cNvPr id="2" name="Groupe 1"/>
          <p:cNvGrpSpPr/>
          <p:nvPr/>
        </p:nvGrpSpPr>
        <p:grpSpPr>
          <a:xfrm>
            <a:off x="141471" y="4275775"/>
            <a:ext cx="1703353" cy="1420158"/>
            <a:chOff x="219849" y="3508710"/>
            <a:chExt cx="1703353" cy="1420158"/>
          </a:xfrm>
        </p:grpSpPr>
        <p:grpSp>
          <p:nvGrpSpPr>
            <p:cNvPr id="41" name="Groupe 40"/>
            <p:cNvGrpSpPr/>
            <p:nvPr/>
          </p:nvGrpSpPr>
          <p:grpSpPr>
            <a:xfrm>
              <a:off x="219849" y="3508710"/>
              <a:ext cx="1703353" cy="1420158"/>
              <a:chOff x="219849" y="5516900"/>
              <a:chExt cx="1703353" cy="1420158"/>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19849" y="5516900"/>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C6</a:t>
                </a:r>
                <a:endParaRPr lang="fr-FR" sz="1050" dirty="0">
                  <a:solidFill>
                    <a:srgbClr val="92D050"/>
                  </a:solidFill>
                  <a:latin typeface="cinnamon cake"/>
                  <a:ea typeface="Calibri"/>
                  <a:cs typeface="Times New Roman"/>
                </a:endParaRPr>
              </a:p>
              <a:p>
                <a:pPr algn="ctr">
                  <a:lnSpc>
                    <a:spcPct val="115000"/>
                  </a:lnSpc>
                  <a:spcAft>
                    <a:spcPts val="0"/>
                  </a:spcAft>
                </a:pPr>
                <a:r>
                  <a:rPr lang="fr-FR" sz="1050" dirty="0">
                    <a:solidFill>
                      <a:srgbClr val="92D050"/>
                    </a:solidFill>
                    <a:latin typeface="cinnamon cake"/>
                    <a:ea typeface="Calibri"/>
                    <a:cs typeface="Times New Roman"/>
                  </a:rPr>
                  <a:t>Je sais conjuguer (aux troisièmes personnes) à </a:t>
                </a:r>
                <a:r>
                  <a:rPr lang="fr-FR" sz="1050" u="sng" dirty="0">
                    <a:solidFill>
                      <a:srgbClr val="92D050"/>
                    </a:solidFill>
                    <a:latin typeface="cinnamon cake"/>
                    <a:ea typeface="Calibri"/>
                    <a:cs typeface="Times New Roman"/>
                  </a:rPr>
                  <a:t>l’imparfait</a:t>
                </a:r>
                <a:r>
                  <a:rPr lang="fr-FR" sz="1050" dirty="0" smtClean="0">
                    <a:solidFill>
                      <a:srgbClr val="92D050"/>
                    </a:solidFill>
                    <a:latin typeface="cinnamon cake"/>
                    <a:ea typeface="Calibri"/>
                    <a:cs typeface="Times New Roman"/>
                  </a:rPr>
                  <a:t> </a:t>
                </a:r>
                <a:r>
                  <a:rPr lang="fr-FR" sz="1050" dirty="0">
                    <a:solidFill>
                      <a:srgbClr val="92D050"/>
                    </a:solidFill>
                    <a:latin typeface="cinnamon cake"/>
                    <a:ea typeface="Calibri"/>
                    <a:cs typeface="Times New Roman"/>
                  </a:rPr>
                  <a:t>le verbe</a:t>
                </a:r>
                <a:r>
                  <a:rPr lang="fr-FR" sz="1050" dirty="0" smtClean="0">
                    <a:solidFill>
                      <a:srgbClr val="92D050"/>
                    </a:solidFill>
                    <a:latin typeface="cinnamon cake"/>
                    <a:ea typeface="Calibri"/>
                    <a:cs typeface="Times New Roman"/>
                  </a:rPr>
                  <a:t>: VOIR</a:t>
                </a:r>
                <a:r>
                  <a:rPr lang="fr-FR" sz="1050" dirty="0" smtClean="0">
                    <a:solidFill>
                      <a:srgbClr val="7030A0"/>
                    </a:solidFill>
                    <a:effectLst/>
                    <a:latin typeface="cinnamon cake"/>
                    <a:ea typeface="Calibri"/>
                    <a:cs typeface="Times New Roman"/>
                  </a:rPr>
                  <a:t> </a:t>
                </a:r>
                <a:endParaRPr lang="fr-FR" sz="1050" dirty="0">
                  <a:effectLst/>
                  <a:latin typeface="Calibri"/>
                  <a:ea typeface="Calibri"/>
                  <a:cs typeface="Times New Roman"/>
                </a:endParaRPr>
              </a:p>
              <a:p>
                <a:pPr>
                  <a:lnSpc>
                    <a:spcPct val="115000"/>
                  </a:lnSpc>
                  <a:spcAft>
                    <a:spcPts val="1000"/>
                  </a:spcAft>
                </a:pP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84" y="4246378"/>
              <a:ext cx="697304" cy="671993"/>
            </a:xfrm>
            <a:prstGeom prst="rect">
              <a:avLst/>
            </a:prstGeom>
            <a:noFill/>
            <a:ln>
              <a:noFill/>
            </a:ln>
          </p:spPr>
        </p:pic>
      </p:grpSp>
      <p:sp>
        <p:nvSpPr>
          <p:cNvPr id="28" name="ZoneTexte 27"/>
          <p:cNvSpPr txBox="1"/>
          <p:nvPr/>
        </p:nvSpPr>
        <p:spPr>
          <a:xfrm>
            <a:off x="1905139" y="3995936"/>
            <a:ext cx="4814179"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Mon chien ne _____________ plus très bien. </a:t>
            </a:r>
            <a:endParaRPr lang="fr-FR" sz="1400" dirty="0" smtClean="0">
              <a:latin typeface="Quicksand Book" pitchFamily="18" charset="0"/>
            </a:endParaRPr>
          </a:p>
          <a:p>
            <a:pPr>
              <a:lnSpc>
                <a:spcPct val="200000"/>
              </a:lnSpc>
            </a:pPr>
            <a:r>
              <a:rPr lang="fr-FR" sz="1400" dirty="0" smtClean="0">
                <a:latin typeface="Quicksand Book" pitchFamily="18" charset="0"/>
              </a:rPr>
              <a:t>Elle </a:t>
            </a:r>
            <a:r>
              <a:rPr lang="fr-FR" sz="1400" dirty="0">
                <a:latin typeface="Quicksand Book" pitchFamily="18" charset="0"/>
              </a:rPr>
              <a:t>______________ </a:t>
            </a:r>
            <a:r>
              <a:rPr lang="fr-FR" sz="1400" dirty="0" smtClean="0">
                <a:latin typeface="Quicksand Book" pitchFamily="18" charset="0"/>
              </a:rPr>
              <a:t>des oiseaux dans le ciel. </a:t>
            </a:r>
            <a:endParaRPr lang="fr-FR" sz="1400" dirty="0" smtClean="0">
              <a:latin typeface="Quicksand Book" pitchFamily="18" charset="0"/>
            </a:endParaRPr>
          </a:p>
          <a:p>
            <a:pPr>
              <a:lnSpc>
                <a:spcPct val="200000"/>
              </a:lnSpc>
            </a:pPr>
            <a:r>
              <a:rPr lang="fr-FR" sz="1400" dirty="0" smtClean="0">
                <a:latin typeface="Quicksand Book" pitchFamily="18" charset="0"/>
              </a:rPr>
              <a:t>Mes parents __________ mon frère cet après-midi.</a:t>
            </a:r>
            <a:endParaRPr lang="fr-FR" sz="1400" dirty="0" smtClean="0">
              <a:latin typeface="Quicksand Book" pitchFamily="18" charset="0"/>
            </a:endParaRPr>
          </a:p>
          <a:p>
            <a:pPr>
              <a:lnSpc>
                <a:spcPct val="200000"/>
              </a:lnSpc>
            </a:pPr>
            <a:r>
              <a:rPr lang="fr-FR" sz="1400" dirty="0" smtClean="0">
                <a:latin typeface="Quicksand Book" pitchFamily="18" charset="0"/>
              </a:rPr>
              <a:t>Elles </a:t>
            </a:r>
            <a:r>
              <a:rPr lang="fr-FR" sz="1400" dirty="0">
                <a:latin typeface="Quicksand Book" pitchFamily="18" charset="0"/>
              </a:rPr>
              <a:t>____________ </a:t>
            </a:r>
            <a:r>
              <a:rPr lang="fr-FR" sz="1400" dirty="0" smtClean="0">
                <a:latin typeface="Quicksand Book" pitchFamily="18" charset="0"/>
              </a:rPr>
              <a:t>leurs </a:t>
            </a:r>
            <a:r>
              <a:rPr lang="fr-FR" sz="1400" dirty="0" smtClean="0">
                <a:latin typeface="Quicksand Book" pitchFamily="18" charset="0"/>
              </a:rPr>
              <a:t>copines. </a:t>
            </a:r>
            <a:endParaRPr lang="fr-FR" sz="1400" dirty="0">
              <a:latin typeface="Quicksand Book" pitchFamily="18" charset="0"/>
            </a:endParaRPr>
          </a:p>
          <a:p>
            <a:pPr>
              <a:lnSpc>
                <a:spcPct val="200000"/>
              </a:lnSpc>
            </a:pPr>
            <a:r>
              <a:rPr lang="fr-FR" sz="1400" dirty="0" smtClean="0">
                <a:latin typeface="Quicksand Book" pitchFamily="18" charset="0"/>
              </a:rPr>
              <a:t>Il _________________ plus loin que moi! </a:t>
            </a:r>
            <a:endParaRPr lang="fr-FR" sz="1400" dirty="0">
              <a:latin typeface="Quicksand Book" pitchFamily="18" charset="0"/>
            </a:endParaRPr>
          </a:p>
        </p:txBody>
      </p:sp>
      <p:grpSp>
        <p:nvGrpSpPr>
          <p:cNvPr id="17" name="Groupe 16"/>
          <p:cNvGrpSpPr/>
          <p:nvPr/>
        </p:nvGrpSpPr>
        <p:grpSpPr>
          <a:xfrm>
            <a:off x="1435278" y="2723642"/>
            <a:ext cx="366882" cy="647933"/>
            <a:chOff x="5852840" y="8163053"/>
            <a:chExt cx="366882" cy="647933"/>
          </a:xfrm>
        </p:grpSpPr>
        <p:pic>
          <p:nvPicPr>
            <p:cNvPr id="18" name="Image 1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9" name="Image 1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0" name="Image 1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1" name="Groupe 20"/>
          <p:cNvGrpSpPr/>
          <p:nvPr/>
        </p:nvGrpSpPr>
        <p:grpSpPr>
          <a:xfrm>
            <a:off x="1406819" y="5089334"/>
            <a:ext cx="366882" cy="647933"/>
            <a:chOff x="5852840" y="8163053"/>
            <a:chExt cx="366882" cy="647933"/>
          </a:xfrm>
        </p:grpSpPr>
        <p:pic>
          <p:nvPicPr>
            <p:cNvPr id="22" name="Image 2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3" name="Image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4" name="Image 2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5" name="Groupe 24"/>
          <p:cNvGrpSpPr/>
          <p:nvPr/>
        </p:nvGrpSpPr>
        <p:grpSpPr>
          <a:xfrm>
            <a:off x="120490" y="6666689"/>
            <a:ext cx="1703353" cy="1420158"/>
            <a:chOff x="219849" y="3508710"/>
            <a:chExt cx="1703353" cy="1420158"/>
          </a:xfrm>
        </p:grpSpPr>
        <p:grpSp>
          <p:nvGrpSpPr>
            <p:cNvPr id="26" name="Groupe 25"/>
            <p:cNvGrpSpPr/>
            <p:nvPr/>
          </p:nvGrpSpPr>
          <p:grpSpPr>
            <a:xfrm>
              <a:off x="219849" y="3508710"/>
              <a:ext cx="1703353" cy="1420158"/>
              <a:chOff x="219849" y="5516900"/>
              <a:chExt cx="1703353" cy="1420158"/>
            </a:xfrm>
          </p:grpSpPr>
          <p:sp>
            <p:nvSpPr>
              <p:cNvPr id="29"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0" name="Zone de texte 125"/>
              <p:cNvSpPr txBox="1"/>
              <p:nvPr/>
            </p:nvSpPr>
            <p:spPr>
              <a:xfrm>
                <a:off x="219849" y="5516900"/>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C6</a:t>
                </a:r>
                <a:endParaRPr lang="fr-FR" sz="1050" dirty="0">
                  <a:solidFill>
                    <a:srgbClr val="92D050"/>
                  </a:solidFill>
                  <a:latin typeface="cinnamon cake"/>
                  <a:ea typeface="Calibri"/>
                  <a:cs typeface="Times New Roman"/>
                </a:endParaRPr>
              </a:p>
              <a:p>
                <a:pPr algn="ctr">
                  <a:lnSpc>
                    <a:spcPct val="115000"/>
                  </a:lnSpc>
                  <a:spcAft>
                    <a:spcPts val="0"/>
                  </a:spcAft>
                </a:pPr>
                <a:r>
                  <a:rPr lang="fr-FR" sz="1050" dirty="0">
                    <a:solidFill>
                      <a:srgbClr val="92D050"/>
                    </a:solidFill>
                    <a:latin typeface="cinnamon cake"/>
                    <a:ea typeface="Calibri"/>
                    <a:cs typeface="Times New Roman"/>
                  </a:rPr>
                  <a:t>Je sais conjuguer (aux troisièmes personnes) à </a:t>
                </a:r>
                <a:r>
                  <a:rPr lang="fr-FR" sz="1050" u="sng" dirty="0">
                    <a:solidFill>
                      <a:srgbClr val="92D050"/>
                    </a:solidFill>
                    <a:latin typeface="cinnamon cake"/>
                    <a:ea typeface="Calibri"/>
                    <a:cs typeface="Times New Roman"/>
                  </a:rPr>
                  <a:t>l’imparfait</a:t>
                </a:r>
                <a:r>
                  <a:rPr lang="fr-FR" sz="1050" dirty="0" smtClean="0">
                    <a:solidFill>
                      <a:srgbClr val="92D050"/>
                    </a:solidFill>
                    <a:latin typeface="cinnamon cake"/>
                    <a:ea typeface="Calibri"/>
                    <a:cs typeface="Times New Roman"/>
                  </a:rPr>
                  <a:t> </a:t>
                </a:r>
                <a:r>
                  <a:rPr lang="fr-FR" sz="1050" dirty="0">
                    <a:solidFill>
                      <a:srgbClr val="92D050"/>
                    </a:solidFill>
                    <a:latin typeface="cinnamon cake"/>
                    <a:ea typeface="Calibri"/>
                    <a:cs typeface="Times New Roman"/>
                  </a:rPr>
                  <a:t>le verbe</a:t>
                </a:r>
                <a:r>
                  <a:rPr lang="fr-FR" sz="1050" dirty="0" smtClean="0">
                    <a:solidFill>
                      <a:srgbClr val="92D050"/>
                    </a:solidFill>
                    <a:latin typeface="cinnamon cake"/>
                    <a:ea typeface="Calibri"/>
                    <a:cs typeface="Times New Roman"/>
                  </a:rPr>
                  <a:t>: VOULOIR</a:t>
                </a:r>
                <a:r>
                  <a:rPr lang="fr-FR" sz="1050" dirty="0" smtClean="0">
                    <a:solidFill>
                      <a:srgbClr val="7030A0"/>
                    </a:solidFill>
                    <a:effectLst/>
                    <a:latin typeface="cinnamon cake"/>
                    <a:ea typeface="Calibri"/>
                    <a:cs typeface="Times New Roman"/>
                  </a:rPr>
                  <a:t> </a:t>
                </a:r>
                <a:endParaRPr lang="fr-FR" sz="1050" dirty="0">
                  <a:effectLst/>
                  <a:latin typeface="Calibri"/>
                  <a:ea typeface="Calibri"/>
                  <a:cs typeface="Times New Roman"/>
                </a:endParaRPr>
              </a:p>
              <a:p>
                <a:pPr>
                  <a:lnSpc>
                    <a:spcPct val="115000"/>
                  </a:lnSpc>
                  <a:spcAft>
                    <a:spcPts val="1000"/>
                  </a:spcAft>
                </a:pP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27" name="Image 2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84" y="4246378"/>
              <a:ext cx="697304" cy="671993"/>
            </a:xfrm>
            <a:prstGeom prst="rect">
              <a:avLst/>
            </a:prstGeom>
            <a:noFill/>
            <a:ln>
              <a:noFill/>
            </a:ln>
          </p:spPr>
        </p:pic>
      </p:grpSp>
      <p:sp>
        <p:nvSpPr>
          <p:cNvPr id="31" name="ZoneTexte 30"/>
          <p:cNvSpPr txBox="1"/>
          <p:nvPr/>
        </p:nvSpPr>
        <p:spPr>
          <a:xfrm>
            <a:off x="1905139" y="6372200"/>
            <a:ext cx="4814179"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Elle _____________ une glace à la vanille. </a:t>
            </a:r>
            <a:endParaRPr lang="fr-FR" sz="1400" dirty="0" smtClean="0">
              <a:latin typeface="Quicksand Book" pitchFamily="18" charset="0"/>
            </a:endParaRPr>
          </a:p>
          <a:p>
            <a:pPr>
              <a:lnSpc>
                <a:spcPct val="200000"/>
              </a:lnSpc>
            </a:pPr>
            <a:r>
              <a:rPr lang="fr-FR" sz="1400" dirty="0" smtClean="0">
                <a:latin typeface="Quicksand Book" pitchFamily="18" charset="0"/>
              </a:rPr>
              <a:t>Les chatons ______________ du lait.</a:t>
            </a:r>
            <a:endParaRPr lang="fr-FR" sz="1400" dirty="0" smtClean="0">
              <a:latin typeface="Quicksand Book" pitchFamily="18" charset="0"/>
            </a:endParaRPr>
          </a:p>
          <a:p>
            <a:pPr>
              <a:lnSpc>
                <a:spcPct val="200000"/>
              </a:lnSpc>
            </a:pPr>
            <a:r>
              <a:rPr lang="fr-FR" sz="1400" dirty="0" smtClean="0">
                <a:latin typeface="Quicksand Book" pitchFamily="18" charset="0"/>
              </a:rPr>
              <a:t>Il ne  __________ faire que ce qu’il aime!</a:t>
            </a:r>
            <a:endParaRPr lang="fr-FR" sz="1400" dirty="0" smtClean="0">
              <a:latin typeface="Quicksand Book" pitchFamily="18" charset="0"/>
            </a:endParaRPr>
          </a:p>
          <a:p>
            <a:pPr>
              <a:lnSpc>
                <a:spcPct val="200000"/>
              </a:lnSpc>
            </a:pPr>
            <a:r>
              <a:rPr lang="fr-FR" sz="1400" dirty="0" smtClean="0">
                <a:latin typeface="Quicksand Book" pitchFamily="18" charset="0"/>
              </a:rPr>
              <a:t>Mes </a:t>
            </a:r>
            <a:r>
              <a:rPr lang="fr-FR" sz="1400" dirty="0">
                <a:latin typeface="Quicksand Book" pitchFamily="18" charset="0"/>
              </a:rPr>
              <a:t>amies </a:t>
            </a:r>
            <a:r>
              <a:rPr lang="fr-FR" sz="1400" dirty="0" smtClean="0">
                <a:latin typeface="Quicksand Book" pitchFamily="18" charset="0"/>
              </a:rPr>
              <a:t>_________________ m’inviter.</a:t>
            </a:r>
            <a:endParaRPr lang="fr-FR" sz="1400" dirty="0">
              <a:latin typeface="Quicksand Book" pitchFamily="18" charset="0"/>
            </a:endParaRPr>
          </a:p>
          <a:p>
            <a:pPr>
              <a:lnSpc>
                <a:spcPct val="200000"/>
              </a:lnSpc>
            </a:pPr>
            <a:r>
              <a:rPr lang="fr-FR" sz="1400" dirty="0" smtClean="0">
                <a:latin typeface="Quicksand Book" pitchFamily="18" charset="0"/>
              </a:rPr>
              <a:t>Ils ____________ adopter un chien. </a:t>
            </a:r>
            <a:endParaRPr lang="fr-FR" sz="1400" dirty="0">
              <a:latin typeface="Quicksand Book" pitchFamily="18" charset="0"/>
            </a:endParaRPr>
          </a:p>
        </p:txBody>
      </p:sp>
      <p:grpSp>
        <p:nvGrpSpPr>
          <p:cNvPr id="32" name="Groupe 31"/>
          <p:cNvGrpSpPr/>
          <p:nvPr/>
        </p:nvGrpSpPr>
        <p:grpSpPr>
          <a:xfrm>
            <a:off x="1385838" y="7480248"/>
            <a:ext cx="366882" cy="647933"/>
            <a:chOff x="5852840" y="8163053"/>
            <a:chExt cx="366882" cy="647933"/>
          </a:xfrm>
        </p:grpSpPr>
        <p:pic>
          <p:nvPicPr>
            <p:cNvPr id="33" name="Image 3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4" name="Image 3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37" name="Image 3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0" name="Espace réservé du numéro de diapositive 9"/>
          <p:cNvSpPr>
            <a:spLocks noGrp="1"/>
          </p:cNvSpPr>
          <p:nvPr>
            <p:ph type="sldNum" sz="quarter" idx="12"/>
          </p:nvPr>
        </p:nvSpPr>
        <p:spPr/>
        <p:txBody>
          <a:bodyPr/>
          <a:lstStyle/>
          <a:p>
            <a:fld id="{1473093C-0CA7-4B79-A746-F5F6C1908E8F}" type="slidenum">
              <a:rPr lang="fr-FR" smtClean="0"/>
              <a:t>51</a:t>
            </a:fld>
            <a:endParaRPr lang="fr-FR"/>
          </a:p>
        </p:txBody>
      </p:sp>
    </p:spTree>
    <p:extLst>
      <p:ext uri="{BB962C8B-B14F-4D97-AF65-F5344CB8AC3E}">
        <p14:creationId xmlns:p14="http://schemas.microsoft.com/office/powerpoint/2010/main" val="19792617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42" name="Groupe 41"/>
          <p:cNvGrpSpPr/>
          <p:nvPr/>
        </p:nvGrpSpPr>
        <p:grpSpPr>
          <a:xfrm>
            <a:off x="116632" y="2323670"/>
            <a:ext cx="1703353" cy="1387850"/>
            <a:chOff x="223836" y="1477997"/>
            <a:chExt cx="1703353" cy="1387850"/>
          </a:xfrm>
        </p:grpSpPr>
        <p:sp>
          <p:nvSpPr>
            <p:cNvPr id="1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C7</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au </a:t>
              </a:r>
              <a:r>
                <a:rPr lang="fr-FR" sz="1050" u="sng" dirty="0">
                  <a:solidFill>
                    <a:srgbClr val="92D050"/>
                  </a:solidFill>
                  <a:latin typeface="cinnamon cake"/>
                  <a:ea typeface="Calibri"/>
                  <a:cs typeface="Times New Roman"/>
                </a:rPr>
                <a:t>futur</a:t>
              </a:r>
              <a:r>
                <a:rPr lang="fr-FR" sz="1050" dirty="0">
                  <a:solidFill>
                    <a:srgbClr val="92D050"/>
                  </a:solidFill>
                  <a:latin typeface="cinnamon cake"/>
                  <a:ea typeface="Calibri"/>
                  <a:cs typeface="Times New Roman"/>
                </a:rPr>
                <a:t> les verbes en-ER.</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8" name="Groupe 7"/>
            <p:cNvGrpSpPr/>
            <p:nvPr/>
          </p:nvGrpSpPr>
          <p:grpSpPr>
            <a:xfrm>
              <a:off x="223837" y="1497251"/>
              <a:ext cx="1632548" cy="1368596"/>
              <a:chOff x="168499" y="1349483"/>
              <a:chExt cx="1632548" cy="1368596"/>
            </a:xfrm>
          </p:grpSpPr>
          <p:pic>
            <p:nvPicPr>
              <p:cNvPr id="11" name="Imag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338" y="2046086"/>
                <a:ext cx="697304" cy="671993"/>
              </a:xfrm>
              <a:prstGeom prst="rect">
                <a:avLst/>
              </a:prstGeom>
              <a:noFill/>
              <a:ln>
                <a:noFill/>
              </a:ln>
            </p:spPr>
          </p:pic>
          <p:sp>
            <p:nvSpPr>
              <p:cNvPr id="9"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12" name="ZoneTexte 11"/>
          <p:cNvSpPr txBox="1"/>
          <p:nvPr/>
        </p:nvSpPr>
        <p:spPr>
          <a:xfrm>
            <a:off x="1905139" y="1259632"/>
            <a:ext cx="4814179" cy="2523768"/>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Demain </a:t>
            </a:r>
            <a:r>
              <a:rPr lang="fr-FR" sz="1400" dirty="0" smtClean="0">
                <a:latin typeface="Quicksand Book" pitchFamily="18" charset="0"/>
              </a:rPr>
              <a:t>ils ______________ </a:t>
            </a:r>
            <a:r>
              <a:rPr lang="fr-FR" sz="1400" dirty="0" smtClean="0">
                <a:latin typeface="Quicksand Book" pitchFamily="18" charset="0"/>
              </a:rPr>
              <a:t>ensemble.	</a:t>
            </a:r>
            <a:r>
              <a:rPr lang="fr-FR" sz="1400" dirty="0">
                <a:latin typeface="Quicksand Book" pitchFamily="18" charset="0"/>
              </a:rPr>
              <a:t> (jouer) </a:t>
            </a:r>
          </a:p>
          <a:p>
            <a:pPr>
              <a:lnSpc>
                <a:spcPct val="200000"/>
              </a:lnSpc>
            </a:pPr>
            <a:r>
              <a:rPr lang="fr-FR" sz="1400" dirty="0" smtClean="0">
                <a:latin typeface="Quicksand Book" pitchFamily="18" charset="0"/>
              </a:rPr>
              <a:t>El</a:t>
            </a:r>
            <a:r>
              <a:rPr lang="fr-FR" sz="1400" dirty="0" smtClean="0">
                <a:latin typeface="Quicksand Book" pitchFamily="18" charset="0"/>
              </a:rPr>
              <a:t>le  </a:t>
            </a:r>
            <a:r>
              <a:rPr lang="fr-FR" sz="1400" dirty="0" smtClean="0">
                <a:latin typeface="Quicksand Book" pitchFamily="18" charset="0"/>
              </a:rPr>
              <a:t>_____________________  plus tard. 	(réviser) </a:t>
            </a:r>
          </a:p>
          <a:p>
            <a:pPr>
              <a:lnSpc>
                <a:spcPct val="200000"/>
              </a:lnSpc>
            </a:pPr>
            <a:r>
              <a:rPr lang="fr-FR" sz="1400" dirty="0" smtClean="0">
                <a:latin typeface="Quicksand Book" pitchFamily="18" charset="0"/>
              </a:rPr>
              <a:t>Mes copines ______________ à la fête! 	(chanter)</a:t>
            </a:r>
            <a:endParaRPr lang="fr-FR" sz="1400" dirty="0">
              <a:latin typeface="Quicksand Book" pitchFamily="18" charset="0"/>
            </a:endParaRPr>
          </a:p>
          <a:p>
            <a:pPr>
              <a:lnSpc>
                <a:spcPct val="200000"/>
              </a:lnSpc>
            </a:pPr>
            <a:r>
              <a:rPr lang="fr-FR" sz="1400" dirty="0" smtClean="0">
                <a:latin typeface="Quicksand Book" pitchFamily="18" charset="0"/>
              </a:rPr>
              <a:t>Papy et mamy </a:t>
            </a:r>
            <a:r>
              <a:rPr lang="fr-FR" sz="1400" dirty="0" smtClean="0">
                <a:latin typeface="Quicksand Book" pitchFamily="18" charset="0"/>
              </a:rPr>
              <a:t>te  </a:t>
            </a:r>
            <a:r>
              <a:rPr lang="fr-FR" sz="1400" dirty="0" smtClean="0">
                <a:latin typeface="Quicksand Book" pitchFamily="18" charset="0"/>
              </a:rPr>
              <a:t>__________</a:t>
            </a:r>
            <a:r>
              <a:rPr lang="fr-FR" sz="1400" dirty="0" smtClean="0">
                <a:latin typeface="Quicksand Book" pitchFamily="18" charset="0"/>
              </a:rPr>
              <a:t>un bonbon.	(</a:t>
            </a:r>
            <a:r>
              <a:rPr lang="fr-FR" sz="1400" dirty="0">
                <a:latin typeface="Quicksand Book" pitchFamily="18" charset="0"/>
              </a:rPr>
              <a:t>donner) </a:t>
            </a:r>
            <a:endParaRPr lang="fr-FR" sz="1400" dirty="0" smtClean="0">
              <a:latin typeface="Quicksand Book" pitchFamily="18" charset="0"/>
            </a:endParaRPr>
          </a:p>
          <a:p>
            <a:pPr>
              <a:lnSpc>
                <a:spcPct val="200000"/>
              </a:lnSpc>
            </a:pPr>
            <a:r>
              <a:rPr lang="fr-FR" sz="1400" dirty="0" smtClean="0">
                <a:latin typeface="Quicksand Book" pitchFamily="18" charset="0"/>
              </a:rPr>
              <a:t>Le monstre ____________ </a:t>
            </a:r>
            <a:r>
              <a:rPr lang="fr-FR" sz="1400" dirty="0" smtClean="0">
                <a:latin typeface="Quicksand Book" pitchFamily="18" charset="0"/>
              </a:rPr>
              <a:t>dans le piège, 	(tomber)</a:t>
            </a:r>
            <a:endParaRPr lang="fr-FR" sz="1400" dirty="0">
              <a:latin typeface="Quicksand Book" pitchFamily="18" charset="0"/>
            </a:endParaRPr>
          </a:p>
          <a:p>
            <a:pPr>
              <a:lnSpc>
                <a:spcPct val="150000"/>
              </a:lnSpc>
            </a:pPr>
            <a:endParaRPr lang="fr-FR" sz="1200" dirty="0">
              <a:latin typeface="Quicksand Book" pitchFamily="18" charset="0"/>
            </a:endParaRPr>
          </a:p>
        </p:txBody>
      </p:sp>
      <p:sp>
        <p:nvSpPr>
          <p:cNvPr id="47" name="ZoneTexte 46"/>
          <p:cNvSpPr txBox="1"/>
          <p:nvPr/>
        </p:nvSpPr>
        <p:spPr>
          <a:xfrm>
            <a:off x="1935654" y="3923928"/>
            <a:ext cx="4814179" cy="2893100"/>
          </a:xfrm>
          <a:prstGeom prst="rect">
            <a:avLst/>
          </a:prstGeom>
          <a:noFill/>
          <a:ln>
            <a:solidFill>
              <a:schemeClr val="tx1"/>
            </a:solidFill>
          </a:ln>
        </p:spPr>
        <p:txBody>
          <a:bodyPr wrap="square" rtlCol="0">
            <a:spAutoFit/>
          </a:bodyPr>
          <a:lstStyle/>
          <a:p>
            <a:r>
              <a:rPr lang="fr-FR" sz="1400" dirty="0" smtClean="0">
                <a:latin typeface="Quicksand Book" pitchFamily="18" charset="0"/>
              </a:rPr>
              <a:t>Après la course, elle ______________ fatiguée. </a:t>
            </a:r>
          </a:p>
          <a:p>
            <a:endParaRPr lang="fr-FR" sz="1400" dirty="0">
              <a:latin typeface="Quicksand Book" pitchFamily="18" charset="0"/>
            </a:endParaRPr>
          </a:p>
          <a:p>
            <a:r>
              <a:rPr lang="fr-FR" sz="1400" dirty="0" smtClean="0">
                <a:latin typeface="Quicksand Book" pitchFamily="18" charset="0"/>
              </a:rPr>
              <a:t>Tu ____________ malade si tu ne mets pas ta veste. </a:t>
            </a:r>
          </a:p>
          <a:p>
            <a:endParaRPr lang="fr-FR" sz="1400" dirty="0">
              <a:latin typeface="Quicksand Book" pitchFamily="18" charset="0"/>
            </a:endParaRPr>
          </a:p>
          <a:p>
            <a:r>
              <a:rPr lang="fr-FR" sz="1400" dirty="0" smtClean="0">
                <a:latin typeface="Quicksand Book" pitchFamily="18" charset="0"/>
              </a:rPr>
              <a:t>Nous __________________ </a:t>
            </a:r>
            <a:r>
              <a:rPr lang="fr-FR" sz="1400" dirty="0">
                <a:latin typeface="Quicksand Book" pitchFamily="18" charset="0"/>
              </a:rPr>
              <a:t>en </a:t>
            </a:r>
            <a:r>
              <a:rPr lang="fr-FR" sz="1400" dirty="0" smtClean="0">
                <a:latin typeface="Quicksand Book" pitchFamily="18" charset="0"/>
              </a:rPr>
              <a:t>retard si tu ne te dépêches pas</a:t>
            </a:r>
            <a:endParaRPr lang="fr-FR" sz="1400" dirty="0">
              <a:latin typeface="Quicksand Book" pitchFamily="18" charset="0"/>
            </a:endParaRPr>
          </a:p>
          <a:p>
            <a:r>
              <a:rPr lang="fr-FR" sz="1400" dirty="0">
                <a:latin typeface="Quicksand Book" pitchFamily="18" charset="0"/>
              </a:rPr>
              <a:t> </a:t>
            </a:r>
          </a:p>
          <a:p>
            <a:r>
              <a:rPr lang="fr-FR" sz="1400" dirty="0" smtClean="0">
                <a:latin typeface="Quicksand Book" pitchFamily="18" charset="0"/>
              </a:rPr>
              <a:t>Max ______________ en colère quand il verra son livre déchiré.</a:t>
            </a:r>
          </a:p>
          <a:p>
            <a:endParaRPr lang="fr-FR" sz="1400" dirty="0">
              <a:latin typeface="Quicksand Book" pitchFamily="18" charset="0"/>
            </a:endParaRPr>
          </a:p>
          <a:p>
            <a:r>
              <a:rPr lang="fr-FR" sz="1400" dirty="0" smtClean="0">
                <a:latin typeface="Quicksand Book" pitchFamily="18" charset="0"/>
              </a:rPr>
              <a:t>Je </a:t>
            </a:r>
            <a:r>
              <a:rPr lang="fr-FR" sz="1400" dirty="0">
                <a:latin typeface="Quicksand Book" pitchFamily="18" charset="0"/>
              </a:rPr>
              <a:t>__________ </a:t>
            </a:r>
            <a:r>
              <a:rPr lang="fr-FR" sz="1400" dirty="0" smtClean="0">
                <a:latin typeface="Quicksand Book" pitchFamily="18" charset="0"/>
              </a:rPr>
              <a:t>absente la semaine prochaine. </a:t>
            </a:r>
          </a:p>
          <a:p>
            <a:endParaRPr lang="fr-FR" sz="1400" dirty="0">
              <a:latin typeface="Quicksand Book" pitchFamily="18" charset="0"/>
            </a:endParaRPr>
          </a:p>
          <a:p>
            <a:r>
              <a:rPr lang="fr-FR" sz="1400" dirty="0" smtClean="0">
                <a:latin typeface="Quicksand Book" pitchFamily="18" charset="0"/>
              </a:rPr>
              <a:t>Vous </a:t>
            </a:r>
            <a:r>
              <a:rPr lang="fr-FR" sz="1400" dirty="0">
                <a:latin typeface="Quicksand Book" pitchFamily="18" charset="0"/>
              </a:rPr>
              <a:t>____________ en </a:t>
            </a:r>
            <a:r>
              <a:rPr lang="fr-FR" sz="1400" dirty="0" smtClean="0">
                <a:latin typeface="Quicksand Book" pitchFamily="18" charset="0"/>
              </a:rPr>
              <a:t>vacances demain.</a:t>
            </a:r>
            <a:endParaRPr lang="fr-FR" sz="1200" dirty="0">
              <a:latin typeface="Quicksand Book" pitchFamily="18" charset="0"/>
            </a:endParaRPr>
          </a:p>
        </p:txBody>
      </p:sp>
      <p:grpSp>
        <p:nvGrpSpPr>
          <p:cNvPr id="31" name="Groupe 30"/>
          <p:cNvGrpSpPr/>
          <p:nvPr/>
        </p:nvGrpSpPr>
        <p:grpSpPr>
          <a:xfrm>
            <a:off x="162312" y="4468574"/>
            <a:ext cx="1703353" cy="1373014"/>
            <a:chOff x="201786" y="5940152"/>
            <a:chExt cx="1703353" cy="1373014"/>
          </a:xfrm>
        </p:grpSpPr>
        <p:grpSp>
          <p:nvGrpSpPr>
            <p:cNvPr id="41" name="Groupe 40"/>
            <p:cNvGrpSpPr/>
            <p:nvPr/>
          </p:nvGrpSpPr>
          <p:grpSpPr>
            <a:xfrm>
              <a:off x="201786" y="5940152"/>
              <a:ext cx="1703353" cy="1364980"/>
              <a:chOff x="201786" y="5572078"/>
              <a:chExt cx="1703353" cy="1364980"/>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01786" y="5580112"/>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00" dirty="0" smtClean="0">
                    <a:solidFill>
                      <a:srgbClr val="92D050"/>
                    </a:solidFill>
                    <a:latin typeface="cinnamon cake"/>
                    <a:ea typeface="Calibri"/>
                    <a:cs typeface="Times New Roman"/>
                  </a:rPr>
                  <a:t>C8</a:t>
                </a:r>
              </a:p>
              <a:p>
                <a:pPr algn="ctr">
                  <a:lnSpc>
                    <a:spcPct val="115000"/>
                  </a:lnSpc>
                  <a:spcAft>
                    <a:spcPts val="0"/>
                  </a:spcAft>
                </a:pPr>
                <a:r>
                  <a:rPr lang="fr-FR" sz="1000" dirty="0" smtClean="0">
                    <a:solidFill>
                      <a:srgbClr val="92D050"/>
                    </a:solidFill>
                    <a:latin typeface="cinnamon cake"/>
                    <a:ea typeface="Calibri"/>
                    <a:cs typeface="Times New Roman"/>
                  </a:rPr>
                  <a:t>Je </a:t>
                </a:r>
                <a:r>
                  <a:rPr lang="fr-FR" sz="1000" dirty="0">
                    <a:solidFill>
                      <a:srgbClr val="92D050"/>
                    </a:solidFill>
                    <a:latin typeface="cinnamon cake"/>
                    <a:ea typeface="Calibri"/>
                    <a:cs typeface="Times New Roman"/>
                  </a:rPr>
                  <a:t>sais conjuguer au </a:t>
                </a:r>
                <a:r>
                  <a:rPr lang="fr-FR" sz="1000" u="sng" dirty="0">
                    <a:solidFill>
                      <a:srgbClr val="92D050"/>
                    </a:solidFill>
                    <a:latin typeface="cinnamon cake"/>
                    <a:ea typeface="Calibri"/>
                    <a:cs typeface="Times New Roman"/>
                  </a:rPr>
                  <a:t>futur</a:t>
                </a:r>
                <a:r>
                  <a:rPr lang="fr-FR" sz="1000" dirty="0">
                    <a:solidFill>
                      <a:srgbClr val="92D050"/>
                    </a:solidFill>
                    <a:latin typeface="cinnamon cake"/>
                    <a:ea typeface="Calibri"/>
                    <a:cs typeface="Times New Roman"/>
                  </a:rPr>
                  <a:t> </a:t>
                </a:r>
                <a:r>
                  <a:rPr lang="fr-FR" sz="1000" dirty="0" smtClean="0">
                    <a:solidFill>
                      <a:srgbClr val="92D050"/>
                    </a:solidFill>
                    <a:latin typeface="cinnamon cake"/>
                    <a:ea typeface="Calibri"/>
                    <a:cs typeface="Times New Roman"/>
                  </a:rPr>
                  <a:t>ETRE</a:t>
                </a:r>
                <a:r>
                  <a:rPr lang="fr-FR" sz="1200" dirty="0" smtClean="0">
                    <a:solidFill>
                      <a:srgbClr val="92D050"/>
                    </a:solidFill>
                    <a:latin typeface="cinnamon cake"/>
                    <a:ea typeface="Calibri"/>
                    <a:cs typeface="Times New Roman"/>
                  </a:rPr>
                  <a:t>.</a:t>
                </a:r>
                <a:r>
                  <a:rPr lang="fr-FR" sz="1200" dirty="0" smtClean="0">
                    <a:solidFill>
                      <a:srgbClr val="7030A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669" y="6641173"/>
              <a:ext cx="697304" cy="671993"/>
            </a:xfrm>
            <a:prstGeom prst="rect">
              <a:avLst/>
            </a:prstGeom>
            <a:noFill/>
            <a:ln>
              <a:noFill/>
            </a:ln>
          </p:spPr>
        </p:pic>
      </p:grpSp>
      <p:grpSp>
        <p:nvGrpSpPr>
          <p:cNvPr id="22" name="Groupe 21"/>
          <p:cNvGrpSpPr/>
          <p:nvPr/>
        </p:nvGrpSpPr>
        <p:grpSpPr>
          <a:xfrm>
            <a:off x="188640" y="6948264"/>
            <a:ext cx="1703353" cy="1384234"/>
            <a:chOff x="223836" y="1477997"/>
            <a:chExt cx="1703353" cy="1384234"/>
          </a:xfrm>
        </p:grpSpPr>
        <p:sp>
          <p:nvSpPr>
            <p:cNvPr id="23"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00" dirty="0" smtClean="0">
                  <a:solidFill>
                    <a:srgbClr val="92D050"/>
                  </a:solidFill>
                  <a:latin typeface="cinnamon cake"/>
                  <a:ea typeface="Calibri"/>
                  <a:cs typeface="Times New Roman"/>
                </a:rPr>
                <a:t>C8</a:t>
              </a:r>
            </a:p>
            <a:p>
              <a:pPr algn="ctr">
                <a:lnSpc>
                  <a:spcPct val="115000"/>
                </a:lnSpc>
                <a:spcAft>
                  <a:spcPts val="0"/>
                </a:spcAft>
              </a:pPr>
              <a:r>
                <a:rPr lang="fr-FR" sz="1000" dirty="0" smtClean="0">
                  <a:solidFill>
                    <a:srgbClr val="92D050"/>
                  </a:solidFill>
                  <a:latin typeface="cinnamon cake"/>
                  <a:ea typeface="Calibri"/>
                  <a:cs typeface="Times New Roman"/>
                </a:rPr>
                <a:t>Je </a:t>
              </a:r>
              <a:r>
                <a:rPr lang="fr-FR" sz="1000" dirty="0">
                  <a:solidFill>
                    <a:srgbClr val="92D050"/>
                  </a:solidFill>
                  <a:latin typeface="cinnamon cake"/>
                  <a:ea typeface="Calibri"/>
                  <a:cs typeface="Times New Roman"/>
                </a:rPr>
                <a:t>sais conjuguer au </a:t>
              </a:r>
              <a:r>
                <a:rPr lang="fr-FR" sz="1000" u="sng" dirty="0">
                  <a:solidFill>
                    <a:srgbClr val="92D050"/>
                  </a:solidFill>
                  <a:latin typeface="cinnamon cake"/>
                  <a:ea typeface="Calibri"/>
                  <a:cs typeface="Times New Roman"/>
                </a:rPr>
                <a:t>futur</a:t>
              </a:r>
              <a:r>
                <a:rPr lang="fr-FR" sz="1000" dirty="0">
                  <a:solidFill>
                    <a:srgbClr val="92D050"/>
                  </a:solidFill>
                  <a:latin typeface="cinnamon cake"/>
                  <a:ea typeface="Calibri"/>
                  <a:cs typeface="Times New Roman"/>
                </a:rPr>
                <a:t> </a:t>
              </a:r>
              <a:r>
                <a:rPr lang="fr-FR" sz="1000" dirty="0" smtClean="0">
                  <a:solidFill>
                    <a:srgbClr val="92D050"/>
                  </a:solidFill>
                  <a:latin typeface="cinnamon cake"/>
                  <a:ea typeface="Calibri"/>
                  <a:cs typeface="Times New Roman"/>
                </a:rPr>
                <a:t>AVOIR</a:t>
              </a:r>
              <a:r>
                <a:rPr lang="fr-FR" sz="1000" dirty="0">
                  <a:solidFill>
                    <a:srgbClr val="92D050"/>
                  </a:solidFill>
                  <a:latin typeface="cinnamon cake"/>
                  <a:ea typeface="Calibri"/>
                  <a:cs typeface="Times New Roman"/>
                </a:rPr>
                <a:t>.</a:t>
              </a:r>
              <a:r>
                <a:rPr lang="fr-FR" sz="1600" dirty="0">
                  <a:solidFill>
                    <a:srgbClr val="7030A0"/>
                  </a:solidFill>
                  <a:effectLst/>
                  <a:latin typeface="cinnamon cake"/>
                  <a:ea typeface="Calibri"/>
                  <a:cs typeface="Times New Roman"/>
                </a:rPr>
                <a:t> </a:t>
              </a:r>
              <a:endParaRPr lang="fr-FR" sz="11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24" name="Groupe 23"/>
            <p:cNvGrpSpPr/>
            <p:nvPr/>
          </p:nvGrpSpPr>
          <p:grpSpPr>
            <a:xfrm>
              <a:off x="223837" y="1497251"/>
              <a:ext cx="1632548" cy="1364980"/>
              <a:chOff x="168499" y="1349483"/>
              <a:chExt cx="1632548" cy="1364980"/>
            </a:xfrm>
          </p:grpSpPr>
          <p:pic>
            <p:nvPicPr>
              <p:cNvPr id="25" name="Image 2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62" y="2042470"/>
                <a:ext cx="697304" cy="671993"/>
              </a:xfrm>
              <a:prstGeom prst="rect">
                <a:avLst/>
              </a:prstGeom>
              <a:noFill/>
              <a:ln>
                <a:noFill/>
              </a:ln>
            </p:spPr>
          </p:pic>
          <p:sp>
            <p:nvSpPr>
              <p:cNvPr id="26"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27" name="ZoneTexte 26"/>
          <p:cNvSpPr txBox="1"/>
          <p:nvPr/>
        </p:nvSpPr>
        <p:spPr>
          <a:xfrm>
            <a:off x="1905139" y="6948264"/>
            <a:ext cx="4814179" cy="1600438"/>
          </a:xfrm>
          <a:prstGeom prst="rect">
            <a:avLst/>
          </a:prstGeom>
          <a:noFill/>
          <a:ln>
            <a:solidFill>
              <a:schemeClr val="tx1"/>
            </a:solidFill>
          </a:ln>
        </p:spPr>
        <p:txBody>
          <a:bodyPr wrap="square" rtlCol="0">
            <a:spAutoFit/>
          </a:bodyPr>
          <a:lstStyle/>
          <a:p>
            <a:r>
              <a:rPr lang="fr-FR" sz="1400" dirty="0" smtClean="0">
                <a:latin typeface="Quicksand Book" pitchFamily="18" charset="0"/>
              </a:rPr>
              <a:t>Il _____________ un cadeau pour Noël.</a:t>
            </a:r>
          </a:p>
          <a:p>
            <a:endParaRPr lang="fr-FR" sz="1400" dirty="0" smtClean="0">
              <a:latin typeface="Quicksand Book" pitchFamily="18" charset="0"/>
            </a:endParaRPr>
          </a:p>
          <a:p>
            <a:r>
              <a:rPr lang="fr-FR" sz="1400" dirty="0" smtClean="0">
                <a:latin typeface="Quicksand Book" pitchFamily="18" charset="0"/>
              </a:rPr>
              <a:t>Vous ____________ faim en rentrant. </a:t>
            </a:r>
          </a:p>
          <a:p>
            <a:endParaRPr lang="fr-FR" sz="1400" dirty="0">
              <a:latin typeface="Quicksand Book" pitchFamily="18" charset="0"/>
            </a:endParaRPr>
          </a:p>
          <a:p>
            <a:r>
              <a:rPr lang="fr-FR" sz="1400" dirty="0" smtClean="0">
                <a:latin typeface="Quicksand Book" pitchFamily="18" charset="0"/>
              </a:rPr>
              <a:t>Elles _______ une belle voiture. </a:t>
            </a:r>
            <a:endParaRPr lang="fr-FR" sz="1400" dirty="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Quand je serai grand, j’____________ un chien. </a:t>
            </a:r>
          </a:p>
        </p:txBody>
      </p:sp>
      <p:grpSp>
        <p:nvGrpSpPr>
          <p:cNvPr id="28" name="Groupe 27"/>
          <p:cNvGrpSpPr/>
          <p:nvPr/>
        </p:nvGrpSpPr>
        <p:grpSpPr>
          <a:xfrm>
            <a:off x="1345223" y="3253195"/>
            <a:ext cx="366882" cy="443410"/>
            <a:chOff x="1476647" y="7216767"/>
            <a:chExt cx="366882" cy="443410"/>
          </a:xfrm>
        </p:grpSpPr>
        <p:pic>
          <p:nvPicPr>
            <p:cNvPr id="29" name="Image 2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30" name="Image 2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sp>
        <p:nvSpPr>
          <p:cNvPr id="6" name="Espace réservé du pied de page 5"/>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52</a:t>
            </a:fld>
            <a:endParaRPr lang="fr-FR"/>
          </a:p>
        </p:txBody>
      </p:sp>
      <p:grpSp>
        <p:nvGrpSpPr>
          <p:cNvPr id="32" name="Groupe 31"/>
          <p:cNvGrpSpPr/>
          <p:nvPr/>
        </p:nvGrpSpPr>
        <p:grpSpPr>
          <a:xfrm>
            <a:off x="1418212" y="5365667"/>
            <a:ext cx="366882" cy="443410"/>
            <a:chOff x="1476647" y="7216767"/>
            <a:chExt cx="366882" cy="443410"/>
          </a:xfrm>
        </p:grpSpPr>
        <p:pic>
          <p:nvPicPr>
            <p:cNvPr id="33" name="Image 3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34" name="Image 3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grpSp>
        <p:nvGrpSpPr>
          <p:cNvPr id="37" name="Groupe 36"/>
          <p:cNvGrpSpPr/>
          <p:nvPr/>
        </p:nvGrpSpPr>
        <p:grpSpPr>
          <a:xfrm>
            <a:off x="1418897" y="7888428"/>
            <a:ext cx="366882" cy="443410"/>
            <a:chOff x="1476647" y="7216767"/>
            <a:chExt cx="366882" cy="443410"/>
          </a:xfrm>
        </p:grpSpPr>
        <p:pic>
          <p:nvPicPr>
            <p:cNvPr id="38" name="Image 3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39" name="Image 3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spTree>
    <p:extLst>
      <p:ext uri="{BB962C8B-B14F-4D97-AF65-F5344CB8AC3E}">
        <p14:creationId xmlns:p14="http://schemas.microsoft.com/office/powerpoint/2010/main" val="20528653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sp>
        <p:nvSpPr>
          <p:cNvPr id="47" name="ZoneTexte 46"/>
          <p:cNvSpPr txBox="1"/>
          <p:nvPr/>
        </p:nvSpPr>
        <p:spPr>
          <a:xfrm>
            <a:off x="1935654" y="1403648"/>
            <a:ext cx="4814179" cy="2893100"/>
          </a:xfrm>
          <a:prstGeom prst="rect">
            <a:avLst/>
          </a:prstGeom>
          <a:noFill/>
          <a:ln>
            <a:solidFill>
              <a:schemeClr val="tx1"/>
            </a:solidFill>
          </a:ln>
        </p:spPr>
        <p:txBody>
          <a:bodyPr wrap="square" rtlCol="0">
            <a:spAutoFit/>
          </a:bodyPr>
          <a:lstStyle/>
          <a:p>
            <a:r>
              <a:rPr lang="fr-FR" sz="1400" dirty="0" smtClean="0">
                <a:latin typeface="Quicksand Book" pitchFamily="18" charset="0"/>
              </a:rPr>
              <a:t>Les filles _________________ </a:t>
            </a:r>
            <a:r>
              <a:rPr lang="fr-FR" sz="1400" dirty="0">
                <a:latin typeface="Quicksand Book" pitchFamily="18" charset="0"/>
              </a:rPr>
              <a:t>la course.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 </a:t>
            </a:r>
            <a:r>
              <a:rPr lang="fr-FR" sz="1400" dirty="0">
                <a:latin typeface="Quicksand Book" pitchFamily="18" charset="0"/>
              </a:rPr>
              <a:t>Il ______________ toujours son lit. </a:t>
            </a:r>
          </a:p>
          <a:p>
            <a:endParaRPr lang="fr-FR" sz="1400" dirty="0" smtClean="0">
              <a:latin typeface="Quicksand Book" pitchFamily="18" charset="0"/>
            </a:endParaRPr>
          </a:p>
          <a:p>
            <a:r>
              <a:rPr lang="fr-FR" sz="1400" dirty="0" smtClean="0">
                <a:latin typeface="Quicksand Book" pitchFamily="18" charset="0"/>
              </a:rPr>
              <a:t>Il ne  </a:t>
            </a:r>
            <a:r>
              <a:rPr lang="fr-FR" sz="1400" dirty="0">
                <a:latin typeface="Quicksand Book" pitchFamily="18" charset="0"/>
              </a:rPr>
              <a:t>__________ pas tes lacets ? .</a:t>
            </a:r>
          </a:p>
          <a:p>
            <a:endParaRPr lang="fr-FR" sz="1400" dirty="0">
              <a:latin typeface="Quicksand Book" pitchFamily="18" charset="0"/>
            </a:endParaRPr>
          </a:p>
          <a:p>
            <a:r>
              <a:rPr lang="fr-FR" sz="1400" dirty="0">
                <a:latin typeface="Quicksand Book" pitchFamily="18" charset="0"/>
              </a:rPr>
              <a:t>Elles __________________ souvent des farces. </a:t>
            </a:r>
            <a:endParaRPr lang="fr-FR" sz="1400" dirty="0" smtClean="0">
              <a:latin typeface="Quicksand Book" pitchFamily="18" charset="0"/>
            </a:endParaRPr>
          </a:p>
          <a:p>
            <a:endParaRPr lang="fr-FR" sz="1400" dirty="0">
              <a:latin typeface="Quicksand Book" pitchFamily="18" charset="0"/>
            </a:endParaRPr>
          </a:p>
          <a:p>
            <a:r>
              <a:rPr lang="fr-FR" sz="1400" dirty="0" smtClean="0">
                <a:latin typeface="Quicksand Book" pitchFamily="18" charset="0"/>
              </a:rPr>
              <a:t>Papa _______________ </a:t>
            </a:r>
            <a:r>
              <a:rPr lang="fr-FR" sz="1400" dirty="0">
                <a:latin typeface="Quicksand Book" pitchFamily="18" charset="0"/>
              </a:rPr>
              <a:t>une galette des rois. </a:t>
            </a:r>
          </a:p>
          <a:p>
            <a:endParaRPr lang="fr-FR" sz="1400" dirty="0">
              <a:latin typeface="Quicksand Book" pitchFamily="18" charset="0"/>
            </a:endParaRPr>
          </a:p>
          <a:p>
            <a:r>
              <a:rPr lang="fr-FR" sz="1400" dirty="0">
                <a:latin typeface="Quicksand Book" pitchFamily="18" charset="0"/>
              </a:rPr>
              <a:t>Mes frères </a:t>
            </a:r>
            <a:r>
              <a:rPr lang="fr-FR" sz="1400" dirty="0" smtClean="0">
                <a:latin typeface="Quicksand Book" pitchFamily="18" charset="0"/>
              </a:rPr>
              <a:t>_______________ rarement des bêtises,</a:t>
            </a:r>
          </a:p>
          <a:p>
            <a:endParaRPr lang="fr-FR" sz="1400" dirty="0">
              <a:latin typeface="Quicksand Book" pitchFamily="18" charset="0"/>
            </a:endParaRPr>
          </a:p>
          <a:p>
            <a:r>
              <a:rPr lang="fr-FR" sz="1400" dirty="0" smtClean="0">
                <a:latin typeface="Quicksand Book" pitchFamily="18" charset="0"/>
              </a:rPr>
              <a:t>Ma copine __________ </a:t>
            </a:r>
            <a:r>
              <a:rPr lang="fr-FR" sz="1400" dirty="0">
                <a:latin typeface="Quicksand Book" pitchFamily="18" charset="0"/>
              </a:rPr>
              <a:t>très attention. </a:t>
            </a:r>
          </a:p>
        </p:txBody>
      </p:sp>
      <p:grpSp>
        <p:nvGrpSpPr>
          <p:cNvPr id="2" name="Groupe 1"/>
          <p:cNvGrpSpPr/>
          <p:nvPr/>
        </p:nvGrpSpPr>
        <p:grpSpPr>
          <a:xfrm>
            <a:off x="116632" y="2051720"/>
            <a:ext cx="1703353" cy="1368152"/>
            <a:chOff x="201786" y="3563888"/>
            <a:chExt cx="1703353" cy="1368152"/>
          </a:xfrm>
        </p:grpSpPr>
        <p:grpSp>
          <p:nvGrpSpPr>
            <p:cNvPr id="41" name="Groupe 40"/>
            <p:cNvGrpSpPr/>
            <p:nvPr/>
          </p:nvGrpSpPr>
          <p:grpSpPr>
            <a:xfrm>
              <a:off x="201786" y="3563888"/>
              <a:ext cx="1703353" cy="1364980"/>
              <a:chOff x="201786" y="5572078"/>
              <a:chExt cx="1703353" cy="1364980"/>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01786" y="5580112"/>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00" dirty="0" smtClean="0">
                    <a:solidFill>
                      <a:srgbClr val="92D050"/>
                    </a:solidFill>
                    <a:latin typeface="cinnamon cake"/>
                    <a:ea typeface="Calibri"/>
                    <a:cs typeface="Times New Roman"/>
                  </a:rPr>
                  <a:t>C9</a:t>
                </a:r>
              </a:p>
              <a:p>
                <a:pPr algn="ctr">
                  <a:lnSpc>
                    <a:spcPct val="115000"/>
                  </a:lnSpc>
                  <a:spcAft>
                    <a:spcPts val="0"/>
                  </a:spcAft>
                </a:pPr>
                <a:r>
                  <a:rPr lang="fr-FR" sz="1000" dirty="0" smtClean="0">
                    <a:solidFill>
                      <a:srgbClr val="92D050"/>
                    </a:solidFill>
                    <a:latin typeface="cinnamon cake"/>
                    <a:ea typeface="Calibri"/>
                    <a:cs typeface="Times New Roman"/>
                  </a:rPr>
                  <a:t>Je </a:t>
                </a:r>
                <a:r>
                  <a:rPr lang="fr-FR" sz="1000" dirty="0">
                    <a:solidFill>
                      <a:srgbClr val="92D050"/>
                    </a:solidFill>
                    <a:latin typeface="cinnamon cake"/>
                    <a:ea typeface="Calibri"/>
                    <a:cs typeface="Times New Roman"/>
                  </a:rPr>
                  <a:t>sais conjuguer (aux troisièmes </a:t>
                </a:r>
                <a:r>
                  <a:rPr lang="fr-FR" sz="1000" dirty="0" smtClean="0">
                    <a:solidFill>
                      <a:srgbClr val="92D050"/>
                    </a:solidFill>
                    <a:latin typeface="cinnamon cake"/>
                    <a:ea typeface="Calibri"/>
                    <a:cs typeface="Times New Roman"/>
                  </a:rPr>
                  <a:t>personnes</a:t>
                </a:r>
                <a:r>
                  <a:rPr lang="fr-FR" sz="1000" dirty="0">
                    <a:solidFill>
                      <a:srgbClr val="92D050"/>
                    </a:solidFill>
                    <a:latin typeface="cinnamon cake"/>
                    <a:ea typeface="Calibri"/>
                    <a:cs typeface="Times New Roman"/>
                  </a:rPr>
                  <a:t> </a:t>
                </a:r>
                <a:r>
                  <a:rPr lang="fr-FR" sz="1000" dirty="0" smtClean="0">
                    <a:solidFill>
                      <a:srgbClr val="92D050"/>
                    </a:solidFill>
                    <a:latin typeface="cinnamon cake"/>
                    <a:ea typeface="Calibri"/>
                    <a:cs typeface="Times New Roman"/>
                  </a:rPr>
                  <a:t>au </a:t>
                </a:r>
                <a:r>
                  <a:rPr lang="fr-FR" sz="1000" u="sng" dirty="0">
                    <a:solidFill>
                      <a:srgbClr val="92D050"/>
                    </a:solidFill>
                    <a:latin typeface="cinnamon cake"/>
                    <a:ea typeface="Calibri"/>
                    <a:cs typeface="Times New Roman"/>
                  </a:rPr>
                  <a:t>futur</a:t>
                </a:r>
                <a:r>
                  <a:rPr lang="fr-FR" sz="1000" dirty="0">
                    <a:solidFill>
                      <a:srgbClr val="92D050"/>
                    </a:solidFill>
                    <a:latin typeface="cinnamon cake"/>
                    <a:ea typeface="Calibri"/>
                    <a:cs typeface="Times New Roman"/>
                  </a:rPr>
                  <a:t> </a:t>
                </a:r>
                <a:r>
                  <a:rPr lang="fr-FR" sz="1000" dirty="0" smtClean="0">
                    <a:solidFill>
                      <a:srgbClr val="92D050"/>
                    </a:solidFill>
                    <a:latin typeface="cinnamon cake"/>
                    <a:ea typeface="Calibri"/>
                    <a:cs typeface="Times New Roman"/>
                  </a:rPr>
                  <a:t>le verbe: FAIRE.</a:t>
                </a:r>
                <a:r>
                  <a:rPr lang="fr-FR" sz="1000" dirty="0" smtClean="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461" y="4260047"/>
              <a:ext cx="697304" cy="671993"/>
            </a:xfrm>
            <a:prstGeom prst="rect">
              <a:avLst/>
            </a:prstGeom>
            <a:noFill/>
            <a:ln>
              <a:noFill/>
            </a:ln>
          </p:spPr>
        </p:pic>
      </p:grpSp>
      <p:sp>
        <p:nvSpPr>
          <p:cNvPr id="22" name="ZoneTexte 21"/>
          <p:cNvSpPr txBox="1"/>
          <p:nvPr/>
        </p:nvSpPr>
        <p:spPr>
          <a:xfrm>
            <a:off x="1927189" y="4932040"/>
            <a:ext cx="4814179" cy="3539430"/>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Papa _____________ </a:t>
            </a:r>
            <a:r>
              <a:rPr lang="fr-FR" sz="1400" dirty="0">
                <a:latin typeface="Quicksand Book" pitchFamily="18" charset="0"/>
              </a:rPr>
              <a:t>faire les courses. </a:t>
            </a:r>
            <a:r>
              <a:rPr lang="fr-FR" sz="1400" dirty="0" smtClean="0">
                <a:latin typeface="Quicksand Book" pitchFamily="18" charset="0"/>
              </a:rPr>
              <a:t> </a:t>
            </a:r>
          </a:p>
          <a:p>
            <a:pPr>
              <a:lnSpc>
                <a:spcPct val="200000"/>
              </a:lnSpc>
            </a:pPr>
            <a:r>
              <a:rPr lang="fr-FR" sz="1400" dirty="0" smtClean="0">
                <a:latin typeface="Quicksand Book" pitchFamily="18" charset="0"/>
              </a:rPr>
              <a:t>Il </a:t>
            </a:r>
            <a:r>
              <a:rPr lang="fr-FR" sz="1400" dirty="0">
                <a:latin typeface="Quicksand Book" pitchFamily="18" charset="0"/>
              </a:rPr>
              <a:t>____________ dans son lit. </a:t>
            </a:r>
            <a:endParaRPr lang="fr-FR" sz="1400" dirty="0" smtClean="0">
              <a:latin typeface="Quicksand Book" pitchFamily="18" charset="0"/>
            </a:endParaRPr>
          </a:p>
          <a:p>
            <a:pPr>
              <a:lnSpc>
                <a:spcPct val="200000"/>
              </a:lnSpc>
            </a:pPr>
            <a:r>
              <a:rPr lang="fr-FR" sz="1400" dirty="0" smtClean="0">
                <a:latin typeface="Quicksand Book" pitchFamily="18" charset="0"/>
              </a:rPr>
              <a:t>Toute la famille  </a:t>
            </a:r>
            <a:r>
              <a:rPr lang="fr-FR" sz="1400" dirty="0">
                <a:latin typeface="Quicksand Book" pitchFamily="18" charset="0"/>
              </a:rPr>
              <a:t>__________ au cinéma ? </a:t>
            </a:r>
            <a:r>
              <a:rPr lang="fr-FR" sz="1400" dirty="0" smtClean="0">
                <a:latin typeface="Quicksand Book" pitchFamily="18" charset="0"/>
              </a:rPr>
              <a:t>.</a:t>
            </a:r>
            <a:endParaRPr lang="fr-FR" sz="1400" dirty="0">
              <a:latin typeface="Quicksand Book" pitchFamily="18" charset="0"/>
            </a:endParaRPr>
          </a:p>
          <a:p>
            <a:pPr>
              <a:lnSpc>
                <a:spcPct val="200000"/>
              </a:lnSpc>
            </a:pPr>
            <a:r>
              <a:rPr lang="fr-FR" sz="1400" dirty="0">
                <a:latin typeface="Quicksand Book" pitchFamily="18" charset="0"/>
              </a:rPr>
              <a:t>Elles _____________au marché. </a:t>
            </a:r>
          </a:p>
          <a:p>
            <a:pPr>
              <a:lnSpc>
                <a:spcPct val="200000"/>
              </a:lnSpc>
            </a:pPr>
            <a:r>
              <a:rPr lang="fr-FR" sz="1400" dirty="0" smtClean="0">
                <a:latin typeface="Quicksand Book" pitchFamily="18" charset="0"/>
              </a:rPr>
              <a:t>Maman </a:t>
            </a:r>
            <a:r>
              <a:rPr lang="fr-FR" sz="1400" dirty="0">
                <a:latin typeface="Quicksand Book" pitchFamily="18" charset="0"/>
              </a:rPr>
              <a:t>____________chez les voisins. </a:t>
            </a:r>
          </a:p>
          <a:p>
            <a:pPr>
              <a:lnSpc>
                <a:spcPct val="200000"/>
              </a:lnSpc>
            </a:pPr>
            <a:r>
              <a:rPr lang="fr-FR" sz="1400" dirty="0" smtClean="0">
                <a:latin typeface="Quicksand Book" pitchFamily="18" charset="0"/>
              </a:rPr>
              <a:t>Mes </a:t>
            </a:r>
            <a:r>
              <a:rPr lang="fr-FR" sz="1400" dirty="0">
                <a:latin typeface="Quicksand Book" pitchFamily="18" charset="0"/>
              </a:rPr>
              <a:t>cousins </a:t>
            </a:r>
            <a:r>
              <a:rPr lang="fr-FR" sz="1400" dirty="0" smtClean="0">
                <a:latin typeface="Quicksand Book" pitchFamily="18" charset="0"/>
              </a:rPr>
              <a:t>________</a:t>
            </a:r>
            <a:r>
              <a:rPr lang="fr-FR" sz="1400" dirty="0">
                <a:latin typeface="Quicksand Book" pitchFamily="18" charset="0"/>
              </a:rPr>
              <a:t> </a:t>
            </a:r>
            <a:r>
              <a:rPr lang="fr-FR" sz="1400" dirty="0" smtClean="0">
                <a:latin typeface="Quicksand Book" pitchFamily="18" charset="0"/>
              </a:rPr>
              <a:t>chez le coiffeur,</a:t>
            </a:r>
            <a:endParaRPr lang="fr-FR" sz="1400" dirty="0">
              <a:latin typeface="Quicksand Book" pitchFamily="18" charset="0"/>
            </a:endParaRPr>
          </a:p>
          <a:p>
            <a:pPr>
              <a:lnSpc>
                <a:spcPct val="200000"/>
              </a:lnSpc>
            </a:pPr>
            <a:r>
              <a:rPr lang="fr-FR" sz="1400" dirty="0" smtClean="0">
                <a:latin typeface="Quicksand Book" pitchFamily="18" charset="0"/>
              </a:rPr>
              <a:t>Mon ami _____________ </a:t>
            </a:r>
            <a:r>
              <a:rPr lang="fr-FR" sz="1400" dirty="0" smtClean="0">
                <a:latin typeface="Quicksand Book" pitchFamily="18" charset="0"/>
              </a:rPr>
              <a:t>cueillir des fleurs,</a:t>
            </a:r>
          </a:p>
          <a:p>
            <a:pPr>
              <a:lnSpc>
                <a:spcPct val="200000"/>
              </a:lnSpc>
            </a:pPr>
            <a:r>
              <a:rPr lang="fr-FR" sz="1400" dirty="0" smtClean="0">
                <a:latin typeface="Quicksand Book" pitchFamily="18" charset="0"/>
              </a:rPr>
              <a:t>Les enfants __________ </a:t>
            </a:r>
            <a:r>
              <a:rPr lang="fr-FR" sz="1400" dirty="0">
                <a:latin typeface="Quicksand Book" pitchFamily="18" charset="0"/>
              </a:rPr>
              <a:t>chez le </a:t>
            </a:r>
            <a:r>
              <a:rPr lang="fr-FR" sz="1400" dirty="0" smtClean="0">
                <a:latin typeface="Quicksand Book" pitchFamily="18" charset="0"/>
              </a:rPr>
              <a:t>médecin. </a:t>
            </a:r>
            <a:endParaRPr lang="fr-FR" sz="1400" dirty="0">
              <a:latin typeface="Quicksand Book" pitchFamily="18" charset="0"/>
            </a:endParaRPr>
          </a:p>
        </p:txBody>
      </p:sp>
      <p:grpSp>
        <p:nvGrpSpPr>
          <p:cNvPr id="23" name="Groupe 22"/>
          <p:cNvGrpSpPr/>
          <p:nvPr/>
        </p:nvGrpSpPr>
        <p:grpSpPr>
          <a:xfrm>
            <a:off x="166643" y="5703617"/>
            <a:ext cx="1725350" cy="1364980"/>
            <a:chOff x="223837" y="3563888"/>
            <a:chExt cx="1725350" cy="1364980"/>
          </a:xfrm>
        </p:grpSpPr>
        <p:grpSp>
          <p:nvGrpSpPr>
            <p:cNvPr id="24" name="Groupe 23"/>
            <p:cNvGrpSpPr/>
            <p:nvPr/>
          </p:nvGrpSpPr>
          <p:grpSpPr>
            <a:xfrm>
              <a:off x="223837" y="3563888"/>
              <a:ext cx="1725350" cy="1364980"/>
              <a:chOff x="223837" y="5572078"/>
              <a:chExt cx="1725350" cy="1364980"/>
            </a:xfrm>
          </p:grpSpPr>
          <p:sp>
            <p:nvSpPr>
              <p:cNvPr id="26"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27" name="Zone de texte 125"/>
              <p:cNvSpPr txBox="1"/>
              <p:nvPr/>
            </p:nvSpPr>
            <p:spPr>
              <a:xfrm>
                <a:off x="245834" y="5580112"/>
                <a:ext cx="1703353" cy="1013018"/>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C9</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a:t>
                </a:r>
                <a:r>
                  <a:rPr lang="fr-FR" sz="1050" dirty="0" smtClean="0">
                    <a:solidFill>
                      <a:srgbClr val="92D050"/>
                    </a:solidFill>
                    <a:latin typeface="cinnamon cake"/>
                    <a:ea typeface="Calibri"/>
                    <a:cs typeface="Times New Roman"/>
                  </a:rPr>
                  <a:t>personnes</a:t>
                </a:r>
                <a:r>
                  <a:rPr lang="fr-FR" sz="1050" dirty="0">
                    <a:solidFill>
                      <a:srgbClr val="92D050"/>
                    </a:solidFill>
                    <a:latin typeface="cinnamon cake"/>
                    <a:ea typeface="Calibri"/>
                    <a:cs typeface="Times New Roman"/>
                  </a:rPr>
                  <a:t> </a:t>
                </a:r>
                <a:r>
                  <a:rPr lang="fr-FR" sz="1050" dirty="0" smtClean="0">
                    <a:solidFill>
                      <a:srgbClr val="92D050"/>
                    </a:solidFill>
                    <a:latin typeface="cinnamon cake"/>
                    <a:ea typeface="Calibri"/>
                    <a:cs typeface="Times New Roman"/>
                  </a:rPr>
                  <a:t>au </a:t>
                </a:r>
                <a:r>
                  <a:rPr lang="fr-FR" sz="1050" u="sng" dirty="0" smtClean="0">
                    <a:solidFill>
                      <a:srgbClr val="92D050"/>
                    </a:solidFill>
                    <a:latin typeface="cinnamon cake"/>
                    <a:ea typeface="Calibri"/>
                    <a:cs typeface="Times New Roman"/>
                  </a:rPr>
                  <a:t>futur</a:t>
                </a:r>
                <a:r>
                  <a:rPr lang="fr-FR" sz="1050" dirty="0" smtClean="0">
                    <a:solidFill>
                      <a:srgbClr val="92D050"/>
                    </a:solidFill>
                    <a:latin typeface="cinnamon cake"/>
                    <a:ea typeface="Calibri"/>
                    <a:cs typeface="Times New Roman"/>
                  </a:rPr>
                  <a:t> le verbe:</a:t>
                </a:r>
              </a:p>
              <a:p>
                <a:pPr algn="ctr">
                  <a:lnSpc>
                    <a:spcPct val="115000"/>
                  </a:lnSpc>
                  <a:spcAft>
                    <a:spcPts val="0"/>
                  </a:spcAft>
                </a:pPr>
                <a:r>
                  <a:rPr lang="fr-FR" sz="1050" dirty="0" smtClean="0">
                    <a:solidFill>
                      <a:srgbClr val="92D050"/>
                    </a:solidFill>
                    <a:latin typeface="cinnamon cake"/>
                    <a:ea typeface="Calibri"/>
                    <a:cs typeface="Times New Roman"/>
                  </a:rPr>
                  <a:t> ALLER</a:t>
                </a: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25" name="Image 2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349" y="4223118"/>
              <a:ext cx="697304" cy="671993"/>
            </a:xfrm>
            <a:prstGeom prst="rect">
              <a:avLst/>
            </a:prstGeom>
            <a:noFill/>
            <a:ln>
              <a:noFill/>
            </a:ln>
          </p:spPr>
        </p:pic>
      </p:grpSp>
      <p:grpSp>
        <p:nvGrpSpPr>
          <p:cNvPr id="16" name="Groupe 15"/>
          <p:cNvGrpSpPr/>
          <p:nvPr/>
        </p:nvGrpSpPr>
        <p:grpSpPr>
          <a:xfrm>
            <a:off x="1362123" y="6428698"/>
            <a:ext cx="366882" cy="647933"/>
            <a:chOff x="5852840" y="8163053"/>
            <a:chExt cx="366882" cy="647933"/>
          </a:xfrm>
        </p:grpSpPr>
        <p:pic>
          <p:nvPicPr>
            <p:cNvPr id="17" name="Image 1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8" name="Image 1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19" name="Image 1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0" name="Groupe 19"/>
          <p:cNvGrpSpPr/>
          <p:nvPr/>
        </p:nvGrpSpPr>
        <p:grpSpPr>
          <a:xfrm>
            <a:off x="1358018" y="2785645"/>
            <a:ext cx="366882" cy="647933"/>
            <a:chOff x="5852840" y="8163053"/>
            <a:chExt cx="366882" cy="647933"/>
          </a:xfrm>
        </p:grpSpPr>
        <p:pic>
          <p:nvPicPr>
            <p:cNvPr id="21" name="Image 20"/>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8" name="Image 2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9" name="Image 2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8" name="Espace réservé du numéro de diapositive 7"/>
          <p:cNvSpPr>
            <a:spLocks noGrp="1"/>
          </p:cNvSpPr>
          <p:nvPr>
            <p:ph type="sldNum" sz="quarter" idx="12"/>
          </p:nvPr>
        </p:nvSpPr>
        <p:spPr/>
        <p:txBody>
          <a:bodyPr/>
          <a:lstStyle/>
          <a:p>
            <a:fld id="{1473093C-0CA7-4B79-A746-F5F6C1908E8F}" type="slidenum">
              <a:rPr lang="fr-FR" smtClean="0"/>
              <a:t>53</a:t>
            </a:fld>
            <a:endParaRPr lang="fr-FR"/>
          </a:p>
        </p:txBody>
      </p:sp>
    </p:spTree>
    <p:extLst>
      <p:ext uri="{BB962C8B-B14F-4D97-AF65-F5344CB8AC3E}">
        <p14:creationId xmlns:p14="http://schemas.microsoft.com/office/powerpoint/2010/main" val="12961921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42" name="Groupe 41"/>
          <p:cNvGrpSpPr/>
          <p:nvPr/>
        </p:nvGrpSpPr>
        <p:grpSpPr>
          <a:xfrm>
            <a:off x="188640" y="1891622"/>
            <a:ext cx="1703353" cy="1389389"/>
            <a:chOff x="223836" y="1477997"/>
            <a:chExt cx="1703353" cy="1389389"/>
          </a:xfrm>
        </p:grpSpPr>
        <p:sp>
          <p:nvSpPr>
            <p:cNvPr id="1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C9</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a:t>
              </a:r>
              <a:r>
                <a:rPr lang="fr-FR" sz="1050" dirty="0" smtClean="0">
                  <a:solidFill>
                    <a:srgbClr val="92D050"/>
                  </a:solidFill>
                  <a:latin typeface="cinnamon cake"/>
                  <a:ea typeface="Calibri"/>
                  <a:cs typeface="Times New Roman"/>
                </a:rPr>
                <a:t>au </a:t>
              </a:r>
              <a:r>
                <a:rPr lang="fr-FR" sz="1050" u="sng" dirty="0" smtClean="0">
                  <a:solidFill>
                    <a:srgbClr val="92D050"/>
                  </a:solidFill>
                  <a:latin typeface="cinnamon cake"/>
                  <a:ea typeface="Calibri"/>
                  <a:cs typeface="Times New Roman"/>
                </a:rPr>
                <a:t>futur</a:t>
              </a:r>
              <a:r>
                <a:rPr lang="fr-FR" sz="1050" dirty="0" smtClean="0">
                  <a:solidFill>
                    <a:srgbClr val="92D050"/>
                  </a:solidFill>
                  <a:latin typeface="cinnamon cake"/>
                  <a:ea typeface="Calibri"/>
                  <a:cs typeface="Times New Roman"/>
                </a:rPr>
                <a:t> le verbe: DIRE</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8" name="Groupe 7"/>
            <p:cNvGrpSpPr/>
            <p:nvPr/>
          </p:nvGrpSpPr>
          <p:grpSpPr>
            <a:xfrm>
              <a:off x="223837" y="1497251"/>
              <a:ext cx="1632548" cy="1370135"/>
              <a:chOff x="168499" y="1349483"/>
              <a:chExt cx="1632548" cy="1370135"/>
            </a:xfrm>
          </p:grpSpPr>
          <p:pic>
            <p:nvPicPr>
              <p:cNvPr id="11" name="Imag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469" y="2047625"/>
                <a:ext cx="697304" cy="671993"/>
              </a:xfrm>
              <a:prstGeom prst="rect">
                <a:avLst/>
              </a:prstGeom>
              <a:noFill/>
              <a:ln>
                <a:noFill/>
              </a:ln>
            </p:spPr>
          </p:pic>
          <p:sp>
            <p:nvSpPr>
              <p:cNvPr id="9"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12" name="ZoneTexte 11"/>
          <p:cNvSpPr txBox="1"/>
          <p:nvPr/>
        </p:nvSpPr>
        <p:spPr>
          <a:xfrm>
            <a:off x="1905139" y="1259632"/>
            <a:ext cx="4814179" cy="2677656"/>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Mon frère _________________ </a:t>
            </a:r>
            <a:r>
              <a:rPr lang="fr-FR" sz="1400" dirty="0">
                <a:latin typeface="Quicksand Book" pitchFamily="18" charset="0"/>
              </a:rPr>
              <a:t>la vérité. </a:t>
            </a:r>
            <a:endParaRPr lang="fr-FR" sz="1400" dirty="0" smtClean="0">
              <a:latin typeface="Quicksand Book" pitchFamily="18" charset="0"/>
            </a:endParaRPr>
          </a:p>
          <a:p>
            <a:pPr>
              <a:lnSpc>
                <a:spcPct val="200000"/>
              </a:lnSpc>
            </a:pPr>
            <a:r>
              <a:rPr lang="fr-FR" sz="1400" dirty="0" smtClean="0">
                <a:latin typeface="Quicksand Book" pitchFamily="18" charset="0"/>
              </a:rPr>
              <a:t>Il </a:t>
            </a:r>
            <a:r>
              <a:rPr lang="fr-FR" sz="1400" dirty="0">
                <a:latin typeface="Quicksand Book" pitchFamily="18" charset="0"/>
              </a:rPr>
              <a:t>______________ </a:t>
            </a:r>
            <a:r>
              <a:rPr lang="fr-FR" sz="1400" dirty="0" smtClean="0">
                <a:latin typeface="Quicksand Book" pitchFamily="18" charset="0"/>
              </a:rPr>
              <a:t>des mensonges</a:t>
            </a:r>
            <a:r>
              <a:rPr lang="fr-FR" sz="1400" dirty="0">
                <a:latin typeface="Quicksand Book" pitchFamily="18" charset="0"/>
              </a:rPr>
              <a:t>. </a:t>
            </a:r>
            <a:endParaRPr lang="fr-FR" sz="1400" dirty="0" smtClean="0">
              <a:latin typeface="Quicksand Book" pitchFamily="18" charset="0"/>
            </a:endParaRPr>
          </a:p>
          <a:p>
            <a:pPr>
              <a:lnSpc>
                <a:spcPct val="200000"/>
              </a:lnSpc>
            </a:pPr>
            <a:r>
              <a:rPr lang="fr-FR" sz="1400" dirty="0" smtClean="0">
                <a:latin typeface="Quicksand Book" pitchFamily="18" charset="0"/>
              </a:rPr>
              <a:t>Les élèves __________ leur poésie</a:t>
            </a:r>
            <a:r>
              <a:rPr lang="fr-FR" sz="1400" dirty="0" smtClean="0">
                <a:latin typeface="Quicksand Book" pitchFamily="18" charset="0"/>
              </a:rPr>
              <a:t>. </a:t>
            </a:r>
          </a:p>
          <a:p>
            <a:pPr>
              <a:lnSpc>
                <a:spcPct val="200000"/>
              </a:lnSpc>
            </a:pPr>
            <a:r>
              <a:rPr lang="fr-FR" sz="1400" dirty="0" smtClean="0">
                <a:latin typeface="Quicksand Book" pitchFamily="18" charset="0"/>
              </a:rPr>
              <a:t>Elles </a:t>
            </a:r>
            <a:r>
              <a:rPr lang="fr-FR" sz="1400" dirty="0">
                <a:latin typeface="Quicksand Book" pitchFamily="18" charset="0"/>
              </a:rPr>
              <a:t>____________ au revoir. </a:t>
            </a:r>
          </a:p>
          <a:p>
            <a:pPr>
              <a:lnSpc>
                <a:spcPct val="200000"/>
              </a:lnSpc>
            </a:pPr>
            <a:r>
              <a:rPr lang="fr-FR" sz="1400" dirty="0" smtClean="0">
                <a:latin typeface="Quicksand Book" pitchFamily="18" charset="0"/>
              </a:rPr>
              <a:t>Maman ___________</a:t>
            </a:r>
            <a:r>
              <a:rPr lang="fr-FR" sz="1400" dirty="0">
                <a:latin typeface="Quicksand Book" pitchFamily="18" charset="0"/>
              </a:rPr>
              <a:t> </a:t>
            </a:r>
            <a:r>
              <a:rPr lang="fr-FR" sz="1400" dirty="0" smtClean="0">
                <a:latin typeface="Quicksand Book" pitchFamily="18" charset="0"/>
              </a:rPr>
              <a:t>que j’ai encore grandi. </a:t>
            </a:r>
            <a:r>
              <a:rPr lang="fr-FR" sz="1400" dirty="0">
                <a:latin typeface="Quicksand Book" pitchFamily="18" charset="0"/>
              </a:rPr>
              <a:t> </a:t>
            </a:r>
          </a:p>
          <a:p>
            <a:pPr>
              <a:lnSpc>
                <a:spcPct val="200000"/>
              </a:lnSpc>
            </a:pPr>
            <a:r>
              <a:rPr lang="fr-FR" sz="1400" dirty="0" smtClean="0">
                <a:latin typeface="Quicksand Book" pitchFamily="18" charset="0"/>
              </a:rPr>
              <a:t>Les copines se _________________ </a:t>
            </a:r>
            <a:r>
              <a:rPr lang="fr-FR" sz="1400" dirty="0">
                <a:latin typeface="Quicksand Book" pitchFamily="18" charset="0"/>
              </a:rPr>
              <a:t>un secret. </a:t>
            </a:r>
          </a:p>
        </p:txBody>
      </p:sp>
      <p:grpSp>
        <p:nvGrpSpPr>
          <p:cNvPr id="2" name="Groupe 1"/>
          <p:cNvGrpSpPr/>
          <p:nvPr/>
        </p:nvGrpSpPr>
        <p:grpSpPr>
          <a:xfrm>
            <a:off x="141471" y="4093741"/>
            <a:ext cx="1703353" cy="1420158"/>
            <a:chOff x="219849" y="3508710"/>
            <a:chExt cx="1703353" cy="1420158"/>
          </a:xfrm>
        </p:grpSpPr>
        <p:grpSp>
          <p:nvGrpSpPr>
            <p:cNvPr id="41" name="Groupe 40"/>
            <p:cNvGrpSpPr/>
            <p:nvPr/>
          </p:nvGrpSpPr>
          <p:grpSpPr>
            <a:xfrm>
              <a:off x="219849" y="3508710"/>
              <a:ext cx="1703353" cy="1420158"/>
              <a:chOff x="219849" y="5516900"/>
              <a:chExt cx="1703353" cy="1420158"/>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19849" y="5516900"/>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C9</a:t>
                </a:r>
                <a:endParaRPr lang="fr-FR" sz="1050" dirty="0">
                  <a:solidFill>
                    <a:srgbClr val="92D050"/>
                  </a:solidFill>
                  <a:latin typeface="cinnamon cake"/>
                  <a:ea typeface="Calibri"/>
                  <a:cs typeface="Times New Roman"/>
                </a:endParaRPr>
              </a:p>
              <a:p>
                <a:pPr algn="ctr">
                  <a:lnSpc>
                    <a:spcPct val="115000"/>
                  </a:lnSpc>
                  <a:spcAft>
                    <a:spcPts val="0"/>
                  </a:spcAft>
                </a:pPr>
                <a:r>
                  <a:rPr lang="fr-FR" sz="1050" dirty="0">
                    <a:solidFill>
                      <a:srgbClr val="92D050"/>
                    </a:solidFill>
                    <a:latin typeface="cinnamon cake"/>
                    <a:ea typeface="Calibri"/>
                    <a:cs typeface="Times New Roman"/>
                  </a:rPr>
                  <a:t>Je sais conjuguer (aux troisièmes personnes) </a:t>
                </a:r>
                <a:r>
                  <a:rPr lang="fr-FR" sz="1050" dirty="0" smtClean="0">
                    <a:solidFill>
                      <a:srgbClr val="92D050"/>
                    </a:solidFill>
                    <a:latin typeface="cinnamon cake"/>
                    <a:ea typeface="Calibri"/>
                    <a:cs typeface="Times New Roman"/>
                  </a:rPr>
                  <a:t>au </a:t>
                </a:r>
                <a:r>
                  <a:rPr lang="fr-FR" sz="1050" u="sng" dirty="0">
                    <a:solidFill>
                      <a:srgbClr val="92D050"/>
                    </a:solidFill>
                    <a:latin typeface="cinnamon cake"/>
                    <a:ea typeface="Calibri"/>
                    <a:cs typeface="Times New Roman"/>
                  </a:rPr>
                  <a:t>futur</a:t>
                </a:r>
                <a:r>
                  <a:rPr lang="fr-FR" sz="1050" dirty="0">
                    <a:solidFill>
                      <a:srgbClr val="92D050"/>
                    </a:solidFill>
                    <a:latin typeface="cinnamon cake"/>
                    <a:ea typeface="Calibri"/>
                    <a:cs typeface="Times New Roman"/>
                  </a:rPr>
                  <a:t> </a:t>
                </a:r>
                <a:r>
                  <a:rPr lang="fr-FR" sz="1050" dirty="0" smtClean="0">
                    <a:solidFill>
                      <a:srgbClr val="92D050"/>
                    </a:solidFill>
                    <a:latin typeface="cinnamon cake"/>
                    <a:ea typeface="Calibri"/>
                    <a:cs typeface="Times New Roman"/>
                  </a:rPr>
                  <a:t>le </a:t>
                </a:r>
                <a:r>
                  <a:rPr lang="fr-FR" sz="1050" dirty="0">
                    <a:solidFill>
                      <a:srgbClr val="92D050"/>
                    </a:solidFill>
                    <a:latin typeface="cinnamon cake"/>
                    <a:ea typeface="Calibri"/>
                    <a:cs typeface="Times New Roman"/>
                  </a:rPr>
                  <a:t>verbe</a:t>
                </a:r>
                <a:r>
                  <a:rPr lang="fr-FR" sz="1050" dirty="0" smtClean="0">
                    <a:solidFill>
                      <a:srgbClr val="92D050"/>
                    </a:solidFill>
                    <a:latin typeface="cinnamon cake"/>
                    <a:ea typeface="Calibri"/>
                    <a:cs typeface="Times New Roman"/>
                  </a:rPr>
                  <a:t>: VENIR</a:t>
                </a:r>
                <a:r>
                  <a:rPr lang="fr-FR" sz="1050" dirty="0" smtClean="0">
                    <a:solidFill>
                      <a:srgbClr val="7030A0"/>
                    </a:solidFill>
                    <a:effectLst/>
                    <a:latin typeface="cinnamon cake"/>
                    <a:ea typeface="Calibri"/>
                    <a:cs typeface="Times New Roman"/>
                  </a:rPr>
                  <a:t> </a:t>
                </a:r>
                <a:endParaRPr lang="fr-FR" sz="1050" dirty="0">
                  <a:effectLst/>
                  <a:latin typeface="Calibri"/>
                  <a:ea typeface="Calibri"/>
                  <a:cs typeface="Times New Roman"/>
                </a:endParaRPr>
              </a:p>
              <a:p>
                <a:pPr>
                  <a:lnSpc>
                    <a:spcPct val="115000"/>
                  </a:lnSpc>
                  <a:spcAft>
                    <a:spcPts val="1000"/>
                  </a:spcAft>
                </a:pP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84" y="4246378"/>
              <a:ext cx="697304" cy="671993"/>
            </a:xfrm>
            <a:prstGeom prst="rect">
              <a:avLst/>
            </a:prstGeom>
            <a:noFill/>
            <a:ln>
              <a:noFill/>
            </a:ln>
          </p:spPr>
        </p:pic>
      </p:grpSp>
      <p:sp>
        <p:nvSpPr>
          <p:cNvPr id="28" name="ZoneTexte 27"/>
          <p:cNvSpPr txBox="1"/>
          <p:nvPr/>
        </p:nvSpPr>
        <p:spPr>
          <a:xfrm>
            <a:off x="1905139" y="3995936"/>
            <a:ext cx="4814179"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Mon frère _________________ </a:t>
            </a:r>
            <a:r>
              <a:rPr lang="fr-FR" sz="1400" dirty="0" smtClean="0">
                <a:latin typeface="Quicksand Book" pitchFamily="18" charset="0"/>
              </a:rPr>
              <a:t>avec </a:t>
            </a:r>
            <a:r>
              <a:rPr lang="fr-FR" sz="1400" dirty="0" smtClean="0">
                <a:latin typeface="Quicksand Book" pitchFamily="18" charset="0"/>
              </a:rPr>
              <a:t>moi. </a:t>
            </a:r>
            <a:endParaRPr lang="fr-FR" sz="1400" dirty="0" smtClean="0">
              <a:latin typeface="Quicksand Book" pitchFamily="18" charset="0"/>
            </a:endParaRPr>
          </a:p>
          <a:p>
            <a:pPr>
              <a:lnSpc>
                <a:spcPct val="200000"/>
              </a:lnSpc>
            </a:pPr>
            <a:r>
              <a:rPr lang="fr-FR" sz="1400" dirty="0" smtClean="0">
                <a:latin typeface="Quicksand Book" pitchFamily="18" charset="0"/>
              </a:rPr>
              <a:t>Elle </a:t>
            </a:r>
            <a:r>
              <a:rPr lang="fr-FR" sz="1400" dirty="0">
                <a:latin typeface="Quicksand Book" pitchFamily="18" charset="0"/>
              </a:rPr>
              <a:t>______________ </a:t>
            </a:r>
            <a:r>
              <a:rPr lang="fr-FR" sz="1400" dirty="0" smtClean="0">
                <a:latin typeface="Quicksand Book" pitchFamily="18" charset="0"/>
              </a:rPr>
              <a:t>à la </a:t>
            </a:r>
            <a:r>
              <a:rPr lang="fr-FR" sz="1400" dirty="0" smtClean="0">
                <a:latin typeface="Quicksand Book" pitchFamily="18" charset="0"/>
              </a:rPr>
              <a:t>maison. </a:t>
            </a:r>
            <a:endParaRPr lang="fr-FR" sz="1400" dirty="0" smtClean="0">
              <a:latin typeface="Quicksand Book" pitchFamily="18" charset="0"/>
            </a:endParaRPr>
          </a:p>
          <a:p>
            <a:pPr>
              <a:lnSpc>
                <a:spcPct val="200000"/>
              </a:lnSpc>
            </a:pPr>
            <a:r>
              <a:rPr lang="fr-FR" sz="1400" dirty="0" smtClean="0">
                <a:latin typeface="Quicksand Book" pitchFamily="18" charset="0"/>
              </a:rPr>
              <a:t>Ma mère __________ </a:t>
            </a:r>
            <a:r>
              <a:rPr lang="fr-FR" sz="1400" dirty="0" smtClean="0">
                <a:latin typeface="Quicksand Book" pitchFamily="18" charset="0"/>
              </a:rPr>
              <a:t>au magasin,</a:t>
            </a:r>
          </a:p>
          <a:p>
            <a:pPr>
              <a:lnSpc>
                <a:spcPct val="200000"/>
              </a:lnSpc>
            </a:pPr>
            <a:r>
              <a:rPr lang="fr-FR" sz="1400" dirty="0" smtClean="0">
                <a:latin typeface="Quicksand Book" pitchFamily="18" charset="0"/>
              </a:rPr>
              <a:t>Elles </a:t>
            </a:r>
            <a:r>
              <a:rPr lang="fr-FR" sz="1400" dirty="0">
                <a:latin typeface="Quicksand Book" pitchFamily="18" charset="0"/>
              </a:rPr>
              <a:t>____________ </a:t>
            </a:r>
            <a:r>
              <a:rPr lang="fr-FR" sz="1400" dirty="0" smtClean="0">
                <a:latin typeface="Quicksand Book" pitchFamily="18" charset="0"/>
              </a:rPr>
              <a:t>voir leurs copines. </a:t>
            </a:r>
            <a:endParaRPr lang="fr-FR" sz="1400" dirty="0">
              <a:latin typeface="Quicksand Book" pitchFamily="18" charset="0"/>
            </a:endParaRPr>
          </a:p>
          <a:p>
            <a:pPr>
              <a:lnSpc>
                <a:spcPct val="200000"/>
              </a:lnSpc>
            </a:pPr>
            <a:r>
              <a:rPr lang="fr-FR" sz="1400" dirty="0" smtClean="0">
                <a:latin typeface="Quicksand Book" pitchFamily="18" charset="0"/>
              </a:rPr>
              <a:t>Les élèves____________ quand on </a:t>
            </a:r>
            <a:r>
              <a:rPr lang="fr-FR" sz="1400" dirty="0" smtClean="0">
                <a:latin typeface="Quicksand Book" pitchFamily="18" charset="0"/>
              </a:rPr>
              <a:t>les </a:t>
            </a:r>
            <a:r>
              <a:rPr lang="fr-FR" sz="1400" dirty="0" smtClean="0">
                <a:latin typeface="Quicksand Book" pitchFamily="18" charset="0"/>
              </a:rPr>
              <a:t>appelait. </a:t>
            </a:r>
            <a:endParaRPr lang="fr-FR" sz="1400" dirty="0">
              <a:latin typeface="Quicksand Book" pitchFamily="18" charset="0"/>
            </a:endParaRPr>
          </a:p>
        </p:txBody>
      </p:sp>
      <p:grpSp>
        <p:nvGrpSpPr>
          <p:cNvPr id="17" name="Groupe 16"/>
          <p:cNvGrpSpPr/>
          <p:nvPr/>
        </p:nvGrpSpPr>
        <p:grpSpPr>
          <a:xfrm>
            <a:off x="1435278" y="2651634"/>
            <a:ext cx="366882" cy="647933"/>
            <a:chOff x="5852840" y="8163053"/>
            <a:chExt cx="366882" cy="647933"/>
          </a:xfrm>
        </p:grpSpPr>
        <p:pic>
          <p:nvPicPr>
            <p:cNvPr id="18" name="Image 1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9" name="Image 1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0" name="Image 1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1" name="Groupe 20"/>
          <p:cNvGrpSpPr/>
          <p:nvPr/>
        </p:nvGrpSpPr>
        <p:grpSpPr>
          <a:xfrm>
            <a:off x="1411125" y="4875977"/>
            <a:ext cx="366882" cy="647933"/>
            <a:chOff x="5852840" y="8163053"/>
            <a:chExt cx="366882" cy="647933"/>
          </a:xfrm>
        </p:grpSpPr>
        <p:pic>
          <p:nvPicPr>
            <p:cNvPr id="22" name="Image 2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3" name="Image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4" name="Image 2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5" name="Groupe 24"/>
          <p:cNvGrpSpPr/>
          <p:nvPr/>
        </p:nvGrpSpPr>
        <p:grpSpPr>
          <a:xfrm>
            <a:off x="188640" y="6804248"/>
            <a:ext cx="1703353" cy="1389389"/>
            <a:chOff x="223836" y="1477997"/>
            <a:chExt cx="1703353" cy="1389389"/>
          </a:xfrm>
        </p:grpSpPr>
        <p:sp>
          <p:nvSpPr>
            <p:cNvPr id="2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C9</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a:t>
              </a:r>
              <a:r>
                <a:rPr lang="fr-FR" sz="1050" dirty="0" smtClean="0">
                  <a:solidFill>
                    <a:srgbClr val="92D050"/>
                  </a:solidFill>
                  <a:latin typeface="cinnamon cake"/>
                  <a:ea typeface="Calibri"/>
                  <a:cs typeface="Times New Roman"/>
                </a:rPr>
                <a:t>au </a:t>
              </a:r>
              <a:r>
                <a:rPr lang="fr-FR" sz="1050" u="sng" dirty="0">
                  <a:solidFill>
                    <a:srgbClr val="92D050"/>
                  </a:solidFill>
                  <a:latin typeface="cinnamon cake"/>
                  <a:ea typeface="Calibri"/>
                  <a:cs typeface="Times New Roman"/>
                </a:rPr>
                <a:t>futur</a:t>
              </a:r>
              <a:r>
                <a:rPr lang="fr-FR" sz="1050" dirty="0">
                  <a:solidFill>
                    <a:srgbClr val="92D050"/>
                  </a:solidFill>
                  <a:latin typeface="cinnamon cake"/>
                  <a:ea typeface="Calibri"/>
                  <a:cs typeface="Times New Roman"/>
                </a:rPr>
                <a:t> </a:t>
              </a:r>
              <a:r>
                <a:rPr lang="fr-FR" sz="1050" dirty="0" smtClean="0">
                  <a:solidFill>
                    <a:srgbClr val="92D050"/>
                  </a:solidFill>
                  <a:latin typeface="cinnamon cake"/>
                  <a:ea typeface="Calibri"/>
                  <a:cs typeface="Times New Roman"/>
                </a:rPr>
                <a:t>le verbe: PRENDRE</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27" name="Groupe 26"/>
            <p:cNvGrpSpPr/>
            <p:nvPr/>
          </p:nvGrpSpPr>
          <p:grpSpPr>
            <a:xfrm>
              <a:off x="223837" y="1497251"/>
              <a:ext cx="1632548" cy="1370135"/>
              <a:chOff x="168499" y="1349483"/>
              <a:chExt cx="1632548" cy="1370135"/>
            </a:xfrm>
          </p:grpSpPr>
          <p:pic>
            <p:nvPicPr>
              <p:cNvPr id="29" name="Image 2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469" y="2047625"/>
                <a:ext cx="697304" cy="671993"/>
              </a:xfrm>
              <a:prstGeom prst="rect">
                <a:avLst/>
              </a:prstGeom>
              <a:noFill/>
              <a:ln>
                <a:noFill/>
              </a:ln>
            </p:spPr>
          </p:pic>
          <p:sp>
            <p:nvSpPr>
              <p:cNvPr id="30"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31" name="ZoneTexte 30"/>
          <p:cNvSpPr txBox="1"/>
          <p:nvPr/>
        </p:nvSpPr>
        <p:spPr>
          <a:xfrm>
            <a:off x="1905139" y="6300192"/>
            <a:ext cx="4908237"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Il </a:t>
            </a:r>
            <a:r>
              <a:rPr lang="fr-FR" sz="1400" dirty="0" smtClean="0">
                <a:latin typeface="Quicksand Book" pitchFamily="18" charset="0"/>
              </a:rPr>
              <a:t>_________________ ses affaires pour partir. </a:t>
            </a:r>
            <a:endParaRPr lang="fr-FR" sz="1400" dirty="0" smtClean="0">
              <a:latin typeface="Quicksand Book" pitchFamily="18" charset="0"/>
            </a:endParaRPr>
          </a:p>
          <a:p>
            <a:pPr>
              <a:lnSpc>
                <a:spcPct val="200000"/>
              </a:lnSpc>
            </a:pPr>
            <a:r>
              <a:rPr lang="fr-FR" sz="1400" dirty="0" smtClean="0">
                <a:latin typeface="Quicksand Book" pitchFamily="18" charset="0"/>
              </a:rPr>
              <a:t>La barque ______________ l’eau! </a:t>
            </a:r>
            <a:endParaRPr lang="fr-FR" sz="1400" dirty="0" smtClean="0">
              <a:latin typeface="Quicksand Book" pitchFamily="18" charset="0"/>
            </a:endParaRPr>
          </a:p>
          <a:p>
            <a:pPr>
              <a:lnSpc>
                <a:spcPct val="200000"/>
              </a:lnSpc>
            </a:pPr>
            <a:r>
              <a:rPr lang="fr-FR" sz="1400" dirty="0" smtClean="0">
                <a:latin typeface="Quicksand Book" pitchFamily="18" charset="0"/>
              </a:rPr>
              <a:t>Les nageurs __________ une douche avant le bassin. </a:t>
            </a:r>
            <a:endParaRPr lang="fr-FR" sz="1400" dirty="0" smtClean="0">
              <a:latin typeface="Quicksand Book" pitchFamily="18" charset="0"/>
            </a:endParaRPr>
          </a:p>
          <a:p>
            <a:pPr>
              <a:lnSpc>
                <a:spcPct val="200000"/>
              </a:lnSpc>
            </a:pPr>
            <a:r>
              <a:rPr lang="fr-FR" sz="1400" dirty="0" smtClean="0">
                <a:latin typeface="Quicksand Book" pitchFamily="18" charset="0"/>
              </a:rPr>
              <a:t>Elle ____________ son cartable. </a:t>
            </a:r>
            <a:endParaRPr lang="fr-FR" sz="1400" dirty="0">
              <a:latin typeface="Quicksand Book" pitchFamily="18" charset="0"/>
            </a:endParaRPr>
          </a:p>
          <a:p>
            <a:pPr>
              <a:lnSpc>
                <a:spcPct val="200000"/>
              </a:lnSpc>
            </a:pPr>
            <a:r>
              <a:rPr lang="fr-FR" sz="1400" dirty="0" smtClean="0">
                <a:latin typeface="Quicksand Book" pitchFamily="18" charset="0"/>
              </a:rPr>
              <a:t>Mon frère __________________ ses médicaments.</a:t>
            </a:r>
            <a:endParaRPr lang="fr-FR" sz="1400" dirty="0">
              <a:latin typeface="Quicksand Book" pitchFamily="18" charset="0"/>
            </a:endParaRPr>
          </a:p>
        </p:txBody>
      </p:sp>
      <p:grpSp>
        <p:nvGrpSpPr>
          <p:cNvPr id="32" name="Groupe 31"/>
          <p:cNvGrpSpPr/>
          <p:nvPr/>
        </p:nvGrpSpPr>
        <p:grpSpPr>
          <a:xfrm>
            <a:off x="1452219" y="7559803"/>
            <a:ext cx="366882" cy="647933"/>
            <a:chOff x="5852840" y="8163053"/>
            <a:chExt cx="366882" cy="647933"/>
          </a:xfrm>
        </p:grpSpPr>
        <p:pic>
          <p:nvPicPr>
            <p:cNvPr id="33" name="Image 3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4" name="Image 3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37" name="Image 3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0" name="Espace réservé du numéro de diapositive 9"/>
          <p:cNvSpPr>
            <a:spLocks noGrp="1"/>
          </p:cNvSpPr>
          <p:nvPr>
            <p:ph type="sldNum" sz="quarter" idx="12"/>
          </p:nvPr>
        </p:nvSpPr>
        <p:spPr/>
        <p:txBody>
          <a:bodyPr/>
          <a:lstStyle/>
          <a:p>
            <a:fld id="{1473093C-0CA7-4B79-A746-F5F6C1908E8F}" type="slidenum">
              <a:rPr lang="fr-FR" smtClean="0"/>
              <a:t>54</a:t>
            </a:fld>
            <a:endParaRPr lang="fr-FR"/>
          </a:p>
        </p:txBody>
      </p:sp>
    </p:spTree>
    <p:extLst>
      <p:ext uri="{BB962C8B-B14F-4D97-AF65-F5344CB8AC3E}">
        <p14:creationId xmlns:p14="http://schemas.microsoft.com/office/powerpoint/2010/main" val="11688754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42" name="Groupe 41"/>
          <p:cNvGrpSpPr/>
          <p:nvPr/>
        </p:nvGrpSpPr>
        <p:grpSpPr>
          <a:xfrm>
            <a:off x="223836" y="1963630"/>
            <a:ext cx="1703353" cy="1389389"/>
            <a:chOff x="223836" y="1477997"/>
            <a:chExt cx="1703353" cy="1389389"/>
          </a:xfrm>
        </p:grpSpPr>
        <p:sp>
          <p:nvSpPr>
            <p:cNvPr id="16"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C9</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conjuguer (aux troisièmes personnes) </a:t>
              </a:r>
              <a:r>
                <a:rPr lang="fr-FR" sz="1050" dirty="0" smtClean="0">
                  <a:solidFill>
                    <a:srgbClr val="92D050"/>
                  </a:solidFill>
                  <a:latin typeface="cinnamon cake"/>
                  <a:ea typeface="Calibri"/>
                  <a:cs typeface="Times New Roman"/>
                </a:rPr>
                <a:t>au </a:t>
              </a:r>
              <a:r>
                <a:rPr lang="fr-FR" sz="1050" u="sng" dirty="0">
                  <a:solidFill>
                    <a:srgbClr val="92D050"/>
                  </a:solidFill>
                  <a:latin typeface="cinnamon cake"/>
                  <a:ea typeface="Calibri"/>
                  <a:cs typeface="Times New Roman"/>
                </a:rPr>
                <a:t>futur </a:t>
              </a:r>
              <a:r>
                <a:rPr lang="fr-FR" sz="1050" dirty="0" smtClean="0">
                  <a:solidFill>
                    <a:srgbClr val="92D050"/>
                  </a:solidFill>
                  <a:latin typeface="cinnamon cake"/>
                  <a:ea typeface="Calibri"/>
                  <a:cs typeface="Times New Roman"/>
                </a:rPr>
                <a:t>le verbe: POUVOIR</a:t>
              </a: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8" name="Groupe 7"/>
            <p:cNvGrpSpPr/>
            <p:nvPr/>
          </p:nvGrpSpPr>
          <p:grpSpPr>
            <a:xfrm>
              <a:off x="223837" y="1497251"/>
              <a:ext cx="1632548" cy="1370135"/>
              <a:chOff x="168499" y="1349483"/>
              <a:chExt cx="1632548" cy="1370135"/>
            </a:xfrm>
          </p:grpSpPr>
          <p:pic>
            <p:nvPicPr>
              <p:cNvPr id="11" name="Imag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469" y="2047625"/>
                <a:ext cx="697304" cy="671993"/>
              </a:xfrm>
              <a:prstGeom prst="rect">
                <a:avLst/>
              </a:prstGeom>
              <a:noFill/>
              <a:ln>
                <a:noFill/>
              </a:ln>
            </p:spPr>
          </p:pic>
          <p:sp>
            <p:nvSpPr>
              <p:cNvPr id="9"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12" name="ZoneTexte 11"/>
          <p:cNvSpPr txBox="1"/>
          <p:nvPr/>
        </p:nvSpPr>
        <p:spPr>
          <a:xfrm>
            <a:off x="1905139" y="1259632"/>
            <a:ext cx="4814179" cy="2677656"/>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Elles _________________ courir vite. </a:t>
            </a:r>
            <a:endParaRPr lang="fr-FR" sz="1400" dirty="0" smtClean="0">
              <a:latin typeface="Quicksand Book" pitchFamily="18" charset="0"/>
            </a:endParaRPr>
          </a:p>
          <a:p>
            <a:pPr>
              <a:lnSpc>
                <a:spcPct val="200000"/>
              </a:lnSpc>
            </a:pPr>
            <a:r>
              <a:rPr lang="fr-FR" sz="1400" dirty="0" smtClean="0">
                <a:latin typeface="Quicksand Book" pitchFamily="18" charset="0"/>
              </a:rPr>
              <a:t>Il </a:t>
            </a:r>
            <a:r>
              <a:rPr lang="fr-FR" sz="1400" dirty="0">
                <a:latin typeface="Quicksand Book" pitchFamily="18" charset="0"/>
              </a:rPr>
              <a:t>______________ </a:t>
            </a:r>
            <a:r>
              <a:rPr lang="fr-FR" sz="1400" dirty="0" smtClean="0">
                <a:latin typeface="Quicksand Book" pitchFamily="18" charset="0"/>
              </a:rPr>
              <a:t>faire des bêtises. </a:t>
            </a:r>
            <a:endParaRPr lang="fr-FR" sz="1400" dirty="0" smtClean="0">
              <a:latin typeface="Quicksand Book" pitchFamily="18" charset="0"/>
            </a:endParaRPr>
          </a:p>
          <a:p>
            <a:pPr>
              <a:lnSpc>
                <a:spcPct val="200000"/>
              </a:lnSpc>
            </a:pPr>
            <a:r>
              <a:rPr lang="fr-FR" sz="1400" dirty="0" smtClean="0">
                <a:latin typeface="Quicksand Book" pitchFamily="18" charset="0"/>
              </a:rPr>
              <a:t>Les élèves __________ jouer dans la cour. </a:t>
            </a:r>
            <a:endParaRPr lang="fr-FR" sz="1400" dirty="0" smtClean="0">
              <a:latin typeface="Quicksand Book" pitchFamily="18" charset="0"/>
            </a:endParaRPr>
          </a:p>
          <a:p>
            <a:pPr>
              <a:lnSpc>
                <a:spcPct val="200000"/>
              </a:lnSpc>
            </a:pPr>
            <a:r>
              <a:rPr lang="fr-FR" sz="1400" dirty="0" smtClean="0">
                <a:latin typeface="Quicksand Book" pitchFamily="18" charset="0"/>
              </a:rPr>
              <a:t>Les filles ____________ gagner ce match! </a:t>
            </a:r>
            <a:endParaRPr lang="fr-FR" sz="1400" dirty="0">
              <a:latin typeface="Quicksand Book" pitchFamily="18" charset="0"/>
            </a:endParaRPr>
          </a:p>
          <a:p>
            <a:pPr>
              <a:lnSpc>
                <a:spcPct val="200000"/>
              </a:lnSpc>
            </a:pPr>
            <a:r>
              <a:rPr lang="fr-FR" sz="1400" dirty="0" smtClean="0">
                <a:latin typeface="Quicksand Book" pitchFamily="18" charset="0"/>
              </a:rPr>
              <a:t>Mon frère __________________être pénible.</a:t>
            </a:r>
          </a:p>
          <a:p>
            <a:pPr>
              <a:lnSpc>
                <a:spcPct val="200000"/>
              </a:lnSpc>
            </a:pPr>
            <a:r>
              <a:rPr lang="fr-FR" sz="1400" dirty="0" smtClean="0">
                <a:latin typeface="Quicksand Book" pitchFamily="18" charset="0"/>
              </a:rPr>
              <a:t>Ça ________________ arriver…</a:t>
            </a:r>
            <a:r>
              <a:rPr lang="fr-FR" sz="1400" dirty="0">
                <a:latin typeface="Quicksand Book" pitchFamily="18" charset="0"/>
              </a:rPr>
              <a:t> </a:t>
            </a:r>
          </a:p>
        </p:txBody>
      </p:sp>
      <p:grpSp>
        <p:nvGrpSpPr>
          <p:cNvPr id="2" name="Groupe 1"/>
          <p:cNvGrpSpPr/>
          <p:nvPr/>
        </p:nvGrpSpPr>
        <p:grpSpPr>
          <a:xfrm>
            <a:off x="98440" y="4275775"/>
            <a:ext cx="1703353" cy="1420158"/>
            <a:chOff x="219849" y="3508710"/>
            <a:chExt cx="1703353" cy="1420158"/>
          </a:xfrm>
        </p:grpSpPr>
        <p:grpSp>
          <p:nvGrpSpPr>
            <p:cNvPr id="41" name="Groupe 40"/>
            <p:cNvGrpSpPr/>
            <p:nvPr/>
          </p:nvGrpSpPr>
          <p:grpSpPr>
            <a:xfrm>
              <a:off x="219849" y="3508710"/>
              <a:ext cx="1703353" cy="1420158"/>
              <a:chOff x="219849" y="5516900"/>
              <a:chExt cx="1703353" cy="1420158"/>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19849" y="5516900"/>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C9</a:t>
                </a:r>
                <a:endParaRPr lang="fr-FR" sz="1050" dirty="0">
                  <a:solidFill>
                    <a:srgbClr val="92D050"/>
                  </a:solidFill>
                  <a:latin typeface="cinnamon cake"/>
                  <a:ea typeface="Calibri"/>
                  <a:cs typeface="Times New Roman"/>
                </a:endParaRPr>
              </a:p>
              <a:p>
                <a:pPr algn="ctr">
                  <a:lnSpc>
                    <a:spcPct val="115000"/>
                  </a:lnSpc>
                  <a:spcAft>
                    <a:spcPts val="0"/>
                  </a:spcAft>
                </a:pPr>
                <a:r>
                  <a:rPr lang="fr-FR" sz="1050" dirty="0">
                    <a:solidFill>
                      <a:srgbClr val="92D050"/>
                    </a:solidFill>
                    <a:latin typeface="cinnamon cake"/>
                    <a:ea typeface="Calibri"/>
                    <a:cs typeface="Times New Roman"/>
                  </a:rPr>
                  <a:t>Je sais conjuguer (aux troisièmes personnes) </a:t>
                </a:r>
                <a:r>
                  <a:rPr lang="fr-FR" sz="1050" dirty="0" smtClean="0">
                    <a:solidFill>
                      <a:srgbClr val="92D050"/>
                    </a:solidFill>
                    <a:latin typeface="cinnamon cake"/>
                    <a:ea typeface="Calibri"/>
                    <a:cs typeface="Times New Roman"/>
                  </a:rPr>
                  <a:t>au </a:t>
                </a:r>
                <a:r>
                  <a:rPr lang="fr-FR" sz="1050" u="sng" dirty="0">
                    <a:solidFill>
                      <a:srgbClr val="92D050"/>
                    </a:solidFill>
                    <a:latin typeface="cinnamon cake"/>
                    <a:ea typeface="Calibri"/>
                    <a:cs typeface="Times New Roman"/>
                  </a:rPr>
                  <a:t>futur </a:t>
                </a:r>
                <a:r>
                  <a:rPr lang="fr-FR" sz="1050" dirty="0" smtClean="0">
                    <a:solidFill>
                      <a:srgbClr val="92D050"/>
                    </a:solidFill>
                    <a:latin typeface="cinnamon cake"/>
                    <a:ea typeface="Calibri"/>
                    <a:cs typeface="Times New Roman"/>
                  </a:rPr>
                  <a:t>le </a:t>
                </a:r>
                <a:r>
                  <a:rPr lang="fr-FR" sz="1050" dirty="0">
                    <a:solidFill>
                      <a:srgbClr val="92D050"/>
                    </a:solidFill>
                    <a:latin typeface="cinnamon cake"/>
                    <a:ea typeface="Calibri"/>
                    <a:cs typeface="Times New Roman"/>
                  </a:rPr>
                  <a:t>verbe</a:t>
                </a:r>
                <a:r>
                  <a:rPr lang="fr-FR" sz="1050" dirty="0" smtClean="0">
                    <a:solidFill>
                      <a:srgbClr val="92D050"/>
                    </a:solidFill>
                    <a:latin typeface="cinnamon cake"/>
                    <a:ea typeface="Calibri"/>
                    <a:cs typeface="Times New Roman"/>
                  </a:rPr>
                  <a:t>: VOIR</a:t>
                </a:r>
                <a:r>
                  <a:rPr lang="fr-FR" sz="1050" dirty="0" smtClean="0">
                    <a:solidFill>
                      <a:srgbClr val="7030A0"/>
                    </a:solidFill>
                    <a:effectLst/>
                    <a:latin typeface="cinnamon cake"/>
                    <a:ea typeface="Calibri"/>
                    <a:cs typeface="Times New Roman"/>
                  </a:rPr>
                  <a:t> </a:t>
                </a:r>
                <a:endParaRPr lang="fr-FR" sz="1050" dirty="0">
                  <a:effectLst/>
                  <a:latin typeface="Calibri"/>
                  <a:ea typeface="Calibri"/>
                  <a:cs typeface="Times New Roman"/>
                </a:endParaRPr>
              </a:p>
              <a:p>
                <a:pPr>
                  <a:lnSpc>
                    <a:spcPct val="115000"/>
                  </a:lnSpc>
                  <a:spcAft>
                    <a:spcPts val="1000"/>
                  </a:spcAft>
                </a:pP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84" y="4246378"/>
              <a:ext cx="697304" cy="671993"/>
            </a:xfrm>
            <a:prstGeom prst="rect">
              <a:avLst/>
            </a:prstGeom>
            <a:noFill/>
            <a:ln>
              <a:noFill/>
            </a:ln>
          </p:spPr>
        </p:pic>
      </p:grpSp>
      <p:sp>
        <p:nvSpPr>
          <p:cNvPr id="28" name="ZoneTexte 27"/>
          <p:cNvSpPr txBox="1"/>
          <p:nvPr/>
        </p:nvSpPr>
        <p:spPr>
          <a:xfrm>
            <a:off x="1905139" y="4054666"/>
            <a:ext cx="4814179"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Mon chien ne _____________ plus très bien. </a:t>
            </a:r>
            <a:endParaRPr lang="fr-FR" sz="1400" dirty="0" smtClean="0">
              <a:latin typeface="Quicksand Book" pitchFamily="18" charset="0"/>
            </a:endParaRPr>
          </a:p>
          <a:p>
            <a:pPr>
              <a:lnSpc>
                <a:spcPct val="200000"/>
              </a:lnSpc>
            </a:pPr>
            <a:r>
              <a:rPr lang="fr-FR" sz="1400" dirty="0" smtClean="0">
                <a:latin typeface="Quicksand Book" pitchFamily="18" charset="0"/>
              </a:rPr>
              <a:t>Elle </a:t>
            </a:r>
            <a:r>
              <a:rPr lang="fr-FR" sz="1400" dirty="0">
                <a:latin typeface="Quicksand Book" pitchFamily="18" charset="0"/>
              </a:rPr>
              <a:t>______________ </a:t>
            </a:r>
            <a:r>
              <a:rPr lang="fr-FR" sz="1400" dirty="0" smtClean="0">
                <a:latin typeface="Quicksand Book" pitchFamily="18" charset="0"/>
              </a:rPr>
              <a:t>des oiseaux dans le ciel. </a:t>
            </a:r>
            <a:endParaRPr lang="fr-FR" sz="1400" dirty="0" smtClean="0">
              <a:latin typeface="Quicksand Book" pitchFamily="18" charset="0"/>
            </a:endParaRPr>
          </a:p>
          <a:p>
            <a:pPr>
              <a:lnSpc>
                <a:spcPct val="200000"/>
              </a:lnSpc>
            </a:pPr>
            <a:r>
              <a:rPr lang="fr-FR" sz="1400" dirty="0" smtClean="0">
                <a:latin typeface="Quicksand Book" pitchFamily="18" charset="0"/>
              </a:rPr>
              <a:t>Mes parents __________ mon frère cet après-midi.</a:t>
            </a:r>
            <a:endParaRPr lang="fr-FR" sz="1400" dirty="0" smtClean="0">
              <a:latin typeface="Quicksand Book" pitchFamily="18" charset="0"/>
            </a:endParaRPr>
          </a:p>
          <a:p>
            <a:pPr>
              <a:lnSpc>
                <a:spcPct val="200000"/>
              </a:lnSpc>
            </a:pPr>
            <a:r>
              <a:rPr lang="fr-FR" sz="1400" dirty="0" smtClean="0">
                <a:latin typeface="Quicksand Book" pitchFamily="18" charset="0"/>
              </a:rPr>
              <a:t>Elles </a:t>
            </a:r>
            <a:r>
              <a:rPr lang="fr-FR" sz="1400" dirty="0">
                <a:latin typeface="Quicksand Book" pitchFamily="18" charset="0"/>
              </a:rPr>
              <a:t>____________ </a:t>
            </a:r>
            <a:r>
              <a:rPr lang="fr-FR" sz="1400" dirty="0" smtClean="0">
                <a:latin typeface="Quicksand Book" pitchFamily="18" charset="0"/>
              </a:rPr>
              <a:t>leurs </a:t>
            </a:r>
            <a:r>
              <a:rPr lang="fr-FR" sz="1400" dirty="0" smtClean="0">
                <a:latin typeface="Quicksand Book" pitchFamily="18" charset="0"/>
              </a:rPr>
              <a:t>copines. </a:t>
            </a:r>
            <a:endParaRPr lang="fr-FR" sz="1400" dirty="0">
              <a:latin typeface="Quicksand Book" pitchFamily="18" charset="0"/>
            </a:endParaRPr>
          </a:p>
          <a:p>
            <a:pPr>
              <a:lnSpc>
                <a:spcPct val="200000"/>
              </a:lnSpc>
            </a:pPr>
            <a:r>
              <a:rPr lang="fr-FR" sz="1400" dirty="0" smtClean="0">
                <a:latin typeface="Quicksand Book" pitchFamily="18" charset="0"/>
              </a:rPr>
              <a:t>Il _________________ plus loin que moi! </a:t>
            </a:r>
            <a:endParaRPr lang="fr-FR" sz="1400" dirty="0">
              <a:latin typeface="Quicksand Book" pitchFamily="18" charset="0"/>
            </a:endParaRPr>
          </a:p>
        </p:txBody>
      </p:sp>
      <p:grpSp>
        <p:nvGrpSpPr>
          <p:cNvPr id="17" name="Groupe 16"/>
          <p:cNvGrpSpPr/>
          <p:nvPr/>
        </p:nvGrpSpPr>
        <p:grpSpPr>
          <a:xfrm>
            <a:off x="1470474" y="2723642"/>
            <a:ext cx="366882" cy="647933"/>
            <a:chOff x="5852840" y="8163053"/>
            <a:chExt cx="366882" cy="647933"/>
          </a:xfrm>
        </p:grpSpPr>
        <p:pic>
          <p:nvPicPr>
            <p:cNvPr id="18" name="Image 1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9" name="Image 1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0" name="Image 1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1" name="Groupe 20"/>
          <p:cNvGrpSpPr/>
          <p:nvPr/>
        </p:nvGrpSpPr>
        <p:grpSpPr>
          <a:xfrm>
            <a:off x="1363788" y="5089334"/>
            <a:ext cx="366882" cy="647933"/>
            <a:chOff x="5852840" y="8163053"/>
            <a:chExt cx="366882" cy="647933"/>
          </a:xfrm>
        </p:grpSpPr>
        <p:pic>
          <p:nvPicPr>
            <p:cNvPr id="22" name="Image 2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23" name="Image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24" name="Image 2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25" name="Groupe 24"/>
          <p:cNvGrpSpPr/>
          <p:nvPr/>
        </p:nvGrpSpPr>
        <p:grpSpPr>
          <a:xfrm>
            <a:off x="120490" y="6666689"/>
            <a:ext cx="1703353" cy="1420158"/>
            <a:chOff x="219849" y="3508710"/>
            <a:chExt cx="1703353" cy="1420158"/>
          </a:xfrm>
        </p:grpSpPr>
        <p:grpSp>
          <p:nvGrpSpPr>
            <p:cNvPr id="26" name="Groupe 25"/>
            <p:cNvGrpSpPr/>
            <p:nvPr/>
          </p:nvGrpSpPr>
          <p:grpSpPr>
            <a:xfrm>
              <a:off x="219849" y="3508710"/>
              <a:ext cx="1703353" cy="1420158"/>
              <a:chOff x="219849" y="5516900"/>
              <a:chExt cx="1703353" cy="1420158"/>
            </a:xfrm>
          </p:grpSpPr>
          <p:sp>
            <p:nvSpPr>
              <p:cNvPr id="29"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0" name="Zone de texte 125"/>
              <p:cNvSpPr txBox="1"/>
              <p:nvPr/>
            </p:nvSpPr>
            <p:spPr>
              <a:xfrm>
                <a:off x="219849" y="5516900"/>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C9</a:t>
                </a:r>
                <a:endParaRPr lang="fr-FR" sz="1050" dirty="0">
                  <a:solidFill>
                    <a:srgbClr val="92D050"/>
                  </a:solidFill>
                  <a:latin typeface="cinnamon cake"/>
                  <a:ea typeface="Calibri"/>
                  <a:cs typeface="Times New Roman"/>
                </a:endParaRPr>
              </a:p>
              <a:p>
                <a:pPr algn="ctr">
                  <a:lnSpc>
                    <a:spcPct val="115000"/>
                  </a:lnSpc>
                  <a:spcAft>
                    <a:spcPts val="0"/>
                  </a:spcAft>
                </a:pPr>
                <a:r>
                  <a:rPr lang="fr-FR" sz="1050" dirty="0">
                    <a:solidFill>
                      <a:srgbClr val="92D050"/>
                    </a:solidFill>
                    <a:latin typeface="cinnamon cake"/>
                    <a:ea typeface="Calibri"/>
                    <a:cs typeface="Times New Roman"/>
                  </a:rPr>
                  <a:t>Je sais conjuguer (aux troisièmes personnes) au </a:t>
                </a:r>
                <a:r>
                  <a:rPr lang="fr-FR" sz="1050" u="sng" dirty="0">
                    <a:solidFill>
                      <a:srgbClr val="92D050"/>
                    </a:solidFill>
                    <a:latin typeface="cinnamon cake"/>
                    <a:ea typeface="Calibri"/>
                    <a:cs typeface="Times New Roman"/>
                  </a:rPr>
                  <a:t>futur </a:t>
                </a:r>
                <a:r>
                  <a:rPr lang="fr-FR" sz="1050" dirty="0" smtClean="0">
                    <a:solidFill>
                      <a:srgbClr val="92D050"/>
                    </a:solidFill>
                    <a:latin typeface="cinnamon cake"/>
                    <a:ea typeface="Calibri"/>
                    <a:cs typeface="Times New Roman"/>
                  </a:rPr>
                  <a:t>le </a:t>
                </a:r>
                <a:r>
                  <a:rPr lang="fr-FR" sz="1050" dirty="0">
                    <a:solidFill>
                      <a:srgbClr val="92D050"/>
                    </a:solidFill>
                    <a:latin typeface="cinnamon cake"/>
                    <a:ea typeface="Calibri"/>
                    <a:cs typeface="Times New Roman"/>
                  </a:rPr>
                  <a:t>verbe</a:t>
                </a:r>
                <a:r>
                  <a:rPr lang="fr-FR" sz="1050" dirty="0" smtClean="0">
                    <a:solidFill>
                      <a:srgbClr val="92D050"/>
                    </a:solidFill>
                    <a:latin typeface="cinnamon cake"/>
                    <a:ea typeface="Calibri"/>
                    <a:cs typeface="Times New Roman"/>
                  </a:rPr>
                  <a:t>: VOULOIR</a:t>
                </a:r>
                <a:r>
                  <a:rPr lang="fr-FR" sz="1050" dirty="0" smtClean="0">
                    <a:solidFill>
                      <a:srgbClr val="7030A0"/>
                    </a:solidFill>
                    <a:effectLst/>
                    <a:latin typeface="cinnamon cake"/>
                    <a:ea typeface="Calibri"/>
                    <a:cs typeface="Times New Roman"/>
                  </a:rPr>
                  <a:t> </a:t>
                </a:r>
                <a:endParaRPr lang="fr-FR" sz="1050" dirty="0">
                  <a:effectLst/>
                  <a:latin typeface="Calibri"/>
                  <a:ea typeface="Calibri"/>
                  <a:cs typeface="Times New Roman"/>
                </a:endParaRPr>
              </a:p>
              <a:p>
                <a:pPr>
                  <a:lnSpc>
                    <a:spcPct val="115000"/>
                  </a:lnSpc>
                  <a:spcAft>
                    <a:spcPts val="1000"/>
                  </a:spcAft>
                </a:pPr>
                <a:r>
                  <a:rPr lang="fr-FR" sz="10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27" name="Image 2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84" y="4246378"/>
              <a:ext cx="697304" cy="671993"/>
            </a:xfrm>
            <a:prstGeom prst="rect">
              <a:avLst/>
            </a:prstGeom>
            <a:noFill/>
            <a:ln>
              <a:noFill/>
            </a:ln>
          </p:spPr>
        </p:pic>
      </p:grpSp>
      <p:sp>
        <p:nvSpPr>
          <p:cNvPr id="31" name="ZoneTexte 30"/>
          <p:cNvSpPr txBox="1"/>
          <p:nvPr/>
        </p:nvSpPr>
        <p:spPr>
          <a:xfrm>
            <a:off x="1905139" y="6372200"/>
            <a:ext cx="4814179" cy="2246769"/>
          </a:xfrm>
          <a:prstGeom prst="rect">
            <a:avLst/>
          </a:prstGeom>
          <a:noFill/>
          <a:ln>
            <a:solidFill>
              <a:schemeClr val="tx1"/>
            </a:solidFill>
          </a:ln>
        </p:spPr>
        <p:txBody>
          <a:bodyPr wrap="square" rtlCol="0">
            <a:spAutoFit/>
          </a:bodyPr>
          <a:lstStyle/>
          <a:p>
            <a:pPr>
              <a:lnSpc>
                <a:spcPct val="200000"/>
              </a:lnSpc>
            </a:pPr>
            <a:r>
              <a:rPr lang="fr-FR" sz="1400" dirty="0" smtClean="0">
                <a:latin typeface="Quicksand Book" pitchFamily="18" charset="0"/>
              </a:rPr>
              <a:t>Elle _____________ une glace à la vanille. </a:t>
            </a:r>
            <a:endParaRPr lang="fr-FR" sz="1400" dirty="0" smtClean="0">
              <a:latin typeface="Quicksand Book" pitchFamily="18" charset="0"/>
            </a:endParaRPr>
          </a:p>
          <a:p>
            <a:pPr>
              <a:lnSpc>
                <a:spcPct val="200000"/>
              </a:lnSpc>
            </a:pPr>
            <a:r>
              <a:rPr lang="fr-FR" sz="1400" dirty="0" smtClean="0">
                <a:latin typeface="Quicksand Book" pitchFamily="18" charset="0"/>
              </a:rPr>
              <a:t>Les chatons ______________ du lait.</a:t>
            </a:r>
            <a:endParaRPr lang="fr-FR" sz="1400" dirty="0" smtClean="0">
              <a:latin typeface="Quicksand Book" pitchFamily="18" charset="0"/>
            </a:endParaRPr>
          </a:p>
          <a:p>
            <a:pPr>
              <a:lnSpc>
                <a:spcPct val="200000"/>
              </a:lnSpc>
            </a:pPr>
            <a:r>
              <a:rPr lang="fr-FR" sz="1400" dirty="0" smtClean="0">
                <a:latin typeface="Quicksand Book" pitchFamily="18" charset="0"/>
              </a:rPr>
              <a:t>Il ne  __________ faire que ce qu’il aime!</a:t>
            </a:r>
            <a:endParaRPr lang="fr-FR" sz="1400" dirty="0" smtClean="0">
              <a:latin typeface="Quicksand Book" pitchFamily="18" charset="0"/>
            </a:endParaRPr>
          </a:p>
          <a:p>
            <a:pPr>
              <a:lnSpc>
                <a:spcPct val="200000"/>
              </a:lnSpc>
            </a:pPr>
            <a:r>
              <a:rPr lang="fr-FR" sz="1400" dirty="0" smtClean="0">
                <a:latin typeface="Quicksand Book" pitchFamily="18" charset="0"/>
              </a:rPr>
              <a:t>Mes </a:t>
            </a:r>
            <a:r>
              <a:rPr lang="fr-FR" sz="1400" dirty="0">
                <a:latin typeface="Quicksand Book" pitchFamily="18" charset="0"/>
              </a:rPr>
              <a:t>amies </a:t>
            </a:r>
            <a:r>
              <a:rPr lang="fr-FR" sz="1400" dirty="0" smtClean="0">
                <a:latin typeface="Quicksand Book" pitchFamily="18" charset="0"/>
              </a:rPr>
              <a:t>_________________ m’inviter.</a:t>
            </a:r>
            <a:endParaRPr lang="fr-FR" sz="1400" dirty="0">
              <a:latin typeface="Quicksand Book" pitchFamily="18" charset="0"/>
            </a:endParaRPr>
          </a:p>
          <a:p>
            <a:pPr>
              <a:lnSpc>
                <a:spcPct val="200000"/>
              </a:lnSpc>
            </a:pPr>
            <a:r>
              <a:rPr lang="fr-FR" sz="1400" dirty="0" smtClean="0">
                <a:latin typeface="Quicksand Book" pitchFamily="18" charset="0"/>
              </a:rPr>
              <a:t>Ils ____________ adopter un chien. </a:t>
            </a:r>
            <a:endParaRPr lang="fr-FR" sz="1400" dirty="0">
              <a:latin typeface="Quicksand Book" pitchFamily="18" charset="0"/>
            </a:endParaRPr>
          </a:p>
        </p:txBody>
      </p:sp>
      <p:grpSp>
        <p:nvGrpSpPr>
          <p:cNvPr id="32" name="Groupe 31"/>
          <p:cNvGrpSpPr/>
          <p:nvPr/>
        </p:nvGrpSpPr>
        <p:grpSpPr>
          <a:xfrm>
            <a:off x="1385838" y="7480248"/>
            <a:ext cx="366882" cy="647933"/>
            <a:chOff x="5852840" y="8163053"/>
            <a:chExt cx="366882" cy="647933"/>
          </a:xfrm>
        </p:grpSpPr>
        <p:pic>
          <p:nvPicPr>
            <p:cNvPr id="33" name="Image 3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4" name="Image 3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37" name="Image 3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7" name="Espace réservé du pied de page 6"/>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10" name="Espace réservé du numéro de diapositive 9"/>
          <p:cNvSpPr>
            <a:spLocks noGrp="1"/>
          </p:cNvSpPr>
          <p:nvPr>
            <p:ph type="sldNum" sz="quarter" idx="12"/>
          </p:nvPr>
        </p:nvSpPr>
        <p:spPr/>
        <p:txBody>
          <a:bodyPr/>
          <a:lstStyle/>
          <a:p>
            <a:fld id="{1473093C-0CA7-4B79-A746-F5F6C1908E8F}" type="slidenum">
              <a:rPr lang="fr-FR" smtClean="0"/>
              <a:t>55</a:t>
            </a:fld>
            <a:endParaRPr lang="fr-FR"/>
          </a:p>
        </p:txBody>
      </p:sp>
    </p:spTree>
    <p:extLst>
      <p:ext uri="{BB962C8B-B14F-4D97-AF65-F5344CB8AC3E}">
        <p14:creationId xmlns:p14="http://schemas.microsoft.com/office/powerpoint/2010/main" val="13381255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42" name="Groupe 41"/>
          <p:cNvGrpSpPr/>
          <p:nvPr/>
        </p:nvGrpSpPr>
        <p:grpSpPr>
          <a:xfrm>
            <a:off x="116632" y="2974464"/>
            <a:ext cx="1872208" cy="1384234"/>
            <a:chOff x="116632" y="1477997"/>
            <a:chExt cx="1872208" cy="1384234"/>
          </a:xfrm>
        </p:grpSpPr>
        <p:sp>
          <p:nvSpPr>
            <p:cNvPr id="16" name="Zone de texte 125"/>
            <p:cNvSpPr txBox="1"/>
            <p:nvPr/>
          </p:nvSpPr>
          <p:spPr>
            <a:xfrm>
              <a:off x="116632" y="1477997"/>
              <a:ext cx="1872208"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00" dirty="0" smtClean="0">
                  <a:solidFill>
                    <a:srgbClr val="92D050"/>
                  </a:solidFill>
                  <a:latin typeface="cinnamon cake"/>
                  <a:ea typeface="Calibri"/>
                  <a:cs typeface="Times New Roman"/>
                </a:rPr>
                <a:t>C10</a:t>
              </a:r>
            </a:p>
            <a:p>
              <a:pPr algn="ctr">
                <a:lnSpc>
                  <a:spcPct val="115000"/>
                </a:lnSpc>
                <a:spcAft>
                  <a:spcPts val="0"/>
                </a:spcAft>
              </a:pPr>
              <a:r>
                <a:rPr lang="fr-FR" sz="1000" dirty="0" smtClean="0">
                  <a:solidFill>
                    <a:srgbClr val="92D050"/>
                  </a:solidFill>
                  <a:latin typeface="cinnamon cake"/>
                  <a:ea typeface="Calibri"/>
                  <a:cs typeface="Times New Roman"/>
                </a:rPr>
                <a:t>Je </a:t>
              </a:r>
              <a:r>
                <a:rPr lang="fr-FR" sz="1000" dirty="0">
                  <a:solidFill>
                    <a:srgbClr val="92D050"/>
                  </a:solidFill>
                  <a:latin typeface="cinnamon cake"/>
                  <a:ea typeface="Calibri"/>
                  <a:cs typeface="Times New Roman"/>
                </a:rPr>
                <a:t>sais mémoriser les marques régulières liées à des </a:t>
              </a:r>
              <a:r>
                <a:rPr lang="fr-FR" sz="1000" dirty="0" smtClean="0">
                  <a:solidFill>
                    <a:srgbClr val="92D050"/>
                  </a:solidFill>
                  <a:latin typeface="cinnamon cake"/>
                  <a:ea typeface="Calibri"/>
                  <a:cs typeface="Times New Roman"/>
                </a:rPr>
                <a:t>personnes</a:t>
              </a:r>
            </a:p>
            <a:p>
              <a:pPr algn="ctr">
                <a:lnSpc>
                  <a:spcPct val="115000"/>
                </a:lnSpc>
                <a:spcAft>
                  <a:spcPts val="0"/>
                </a:spcAft>
              </a:pPr>
              <a:r>
                <a:rPr lang="fr-FR" sz="1000" dirty="0" smtClean="0">
                  <a:solidFill>
                    <a:srgbClr val="92D050"/>
                  </a:solidFill>
                  <a:latin typeface="cinnamon cake"/>
                  <a:ea typeface="Calibri"/>
                  <a:cs typeface="Times New Roman"/>
                </a:rPr>
                <a:t>(-</a:t>
              </a:r>
              <a:r>
                <a:rPr lang="fr-FR" sz="1000" dirty="0" err="1">
                  <a:solidFill>
                    <a:srgbClr val="92D050"/>
                  </a:solidFill>
                  <a:latin typeface="cinnamon cake"/>
                  <a:ea typeface="Calibri"/>
                  <a:cs typeface="Times New Roman"/>
                </a:rPr>
                <a:t>ons</a:t>
              </a:r>
              <a:r>
                <a:rPr lang="fr-FR" sz="1000" dirty="0">
                  <a:solidFill>
                    <a:srgbClr val="92D050"/>
                  </a:solidFill>
                  <a:latin typeface="cinnamon cake"/>
                  <a:ea typeface="Calibri"/>
                  <a:cs typeface="Times New Roman"/>
                </a:rPr>
                <a:t>, </a:t>
              </a:r>
              <a:r>
                <a:rPr lang="fr-FR" sz="1000" dirty="0" err="1">
                  <a:solidFill>
                    <a:srgbClr val="92D050"/>
                  </a:solidFill>
                  <a:latin typeface="cinnamon cake"/>
                  <a:ea typeface="Calibri"/>
                  <a:cs typeface="Times New Roman"/>
                </a:rPr>
                <a:t>ez</a:t>
              </a:r>
              <a:r>
                <a:rPr lang="fr-FR" sz="1000" dirty="0">
                  <a:solidFill>
                    <a:srgbClr val="92D050"/>
                  </a:solidFill>
                  <a:latin typeface="cinnamon cake"/>
                  <a:ea typeface="Calibri"/>
                  <a:cs typeface="Times New Roman"/>
                </a:rPr>
                <a:t>, nt).</a:t>
              </a:r>
              <a:r>
                <a:rPr lang="fr-FR" sz="1600" dirty="0">
                  <a:solidFill>
                    <a:srgbClr val="7030A0"/>
                  </a:solidFill>
                  <a:effectLst/>
                  <a:latin typeface="cinnamon cake"/>
                  <a:ea typeface="Calibri"/>
                  <a:cs typeface="Times New Roman"/>
                </a:rPr>
                <a:t> </a:t>
              </a:r>
              <a:endParaRPr lang="fr-FR" sz="1200" dirty="0" smtClean="0">
                <a:solidFill>
                  <a:srgbClr val="92D050"/>
                </a:solidFill>
                <a:effectLst/>
                <a:latin typeface="cinnamon cake"/>
                <a:ea typeface="Calibri"/>
                <a:cs typeface="Times New Roman"/>
              </a:endParaRPr>
            </a:p>
          </p:txBody>
        </p:sp>
        <p:grpSp>
          <p:nvGrpSpPr>
            <p:cNvPr id="8" name="Groupe 7"/>
            <p:cNvGrpSpPr/>
            <p:nvPr/>
          </p:nvGrpSpPr>
          <p:grpSpPr>
            <a:xfrm>
              <a:off x="223837" y="1497251"/>
              <a:ext cx="1632548" cy="1364980"/>
              <a:chOff x="168499" y="1349483"/>
              <a:chExt cx="1632548" cy="1364980"/>
            </a:xfrm>
          </p:grpSpPr>
          <p:pic>
            <p:nvPicPr>
              <p:cNvPr id="11" name="Imag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537" y="2026300"/>
                <a:ext cx="697304" cy="671993"/>
              </a:xfrm>
              <a:prstGeom prst="rect">
                <a:avLst/>
              </a:prstGeom>
              <a:noFill/>
              <a:ln>
                <a:noFill/>
              </a:ln>
            </p:spPr>
          </p:pic>
          <p:sp>
            <p:nvSpPr>
              <p:cNvPr id="9"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12" name="ZoneTexte 11"/>
          <p:cNvSpPr txBox="1"/>
          <p:nvPr/>
        </p:nvSpPr>
        <p:spPr>
          <a:xfrm>
            <a:off x="1905139" y="2110368"/>
            <a:ext cx="4814179" cy="2677656"/>
          </a:xfrm>
          <a:prstGeom prst="rect">
            <a:avLst/>
          </a:prstGeom>
          <a:noFill/>
          <a:ln>
            <a:solidFill>
              <a:schemeClr val="tx1"/>
            </a:solidFill>
          </a:ln>
        </p:spPr>
        <p:txBody>
          <a:bodyPr wrap="square" rtlCol="0">
            <a:spAutoFit/>
          </a:bodyPr>
          <a:lstStyle/>
          <a:p>
            <a:pPr>
              <a:lnSpc>
                <a:spcPct val="200000"/>
              </a:lnSpc>
            </a:pPr>
            <a:r>
              <a:rPr lang="fr-FR" sz="1400" dirty="0">
                <a:latin typeface="Quicksand Book" pitchFamily="18" charset="0"/>
              </a:rPr>
              <a:t>N</a:t>
            </a:r>
            <a:r>
              <a:rPr lang="fr-FR" sz="1400" dirty="0" smtClean="0">
                <a:latin typeface="Quicksand Book" pitchFamily="18" charset="0"/>
              </a:rPr>
              <a:t>ous </a:t>
            </a:r>
            <a:r>
              <a:rPr lang="fr-FR" sz="1400" dirty="0" err="1" smtClean="0">
                <a:latin typeface="Quicksand Book" pitchFamily="18" charset="0"/>
              </a:rPr>
              <a:t>jou</a:t>
            </a:r>
            <a:r>
              <a:rPr lang="fr-FR" sz="1400" dirty="0" smtClean="0">
                <a:latin typeface="Quicksand Book" pitchFamily="18" charset="0"/>
              </a:rPr>
              <a:t>______ </a:t>
            </a:r>
            <a:r>
              <a:rPr lang="fr-FR" sz="1400" dirty="0" smtClean="0">
                <a:latin typeface="Quicksand Book" pitchFamily="18" charset="0"/>
              </a:rPr>
              <a:t>ensemble.	</a:t>
            </a:r>
            <a:r>
              <a:rPr lang="fr-FR" sz="1400" dirty="0">
                <a:latin typeface="Quicksand Book" pitchFamily="18" charset="0"/>
              </a:rPr>
              <a:t> (jouer) </a:t>
            </a:r>
          </a:p>
          <a:p>
            <a:pPr>
              <a:lnSpc>
                <a:spcPct val="200000"/>
              </a:lnSpc>
            </a:pPr>
            <a:r>
              <a:rPr lang="fr-FR" sz="1400" dirty="0" smtClean="0">
                <a:latin typeface="Quicksand Book" pitchFamily="18" charset="0"/>
              </a:rPr>
              <a:t>Ce matin, elles </a:t>
            </a:r>
            <a:r>
              <a:rPr lang="fr-FR" sz="1400" dirty="0" smtClean="0">
                <a:latin typeface="Quicksand Book" pitchFamily="18" charset="0"/>
              </a:rPr>
              <a:t>cour</a:t>
            </a:r>
            <a:r>
              <a:rPr lang="fr-FR" sz="1400" dirty="0" smtClean="0">
                <a:latin typeface="Quicksand Book" pitchFamily="18" charset="0"/>
              </a:rPr>
              <a:t>_______. (courir) </a:t>
            </a:r>
            <a:endParaRPr lang="fr-FR" sz="1400" dirty="0" smtClean="0">
              <a:latin typeface="Quicksand Book" pitchFamily="18" charset="0"/>
            </a:endParaRPr>
          </a:p>
          <a:p>
            <a:pPr>
              <a:lnSpc>
                <a:spcPct val="200000"/>
              </a:lnSpc>
            </a:pPr>
            <a:r>
              <a:rPr lang="fr-FR" sz="1400" dirty="0" smtClean="0">
                <a:latin typeface="Quicksand Book" pitchFamily="18" charset="0"/>
              </a:rPr>
              <a:t>Vous chant________ </a:t>
            </a:r>
            <a:r>
              <a:rPr lang="fr-FR" sz="1400" dirty="0" smtClean="0">
                <a:latin typeface="Quicksand Book" pitchFamily="18" charset="0"/>
              </a:rPr>
              <a:t>en allant à l’école. 	(chanter)</a:t>
            </a:r>
            <a:endParaRPr lang="fr-FR" sz="1400" dirty="0">
              <a:latin typeface="Quicksand Book" pitchFamily="18" charset="0"/>
            </a:endParaRPr>
          </a:p>
          <a:p>
            <a:pPr>
              <a:lnSpc>
                <a:spcPct val="200000"/>
              </a:lnSpc>
            </a:pPr>
            <a:r>
              <a:rPr lang="fr-FR" sz="1400" dirty="0" smtClean="0">
                <a:latin typeface="Quicksand Book" pitchFamily="18" charset="0"/>
              </a:rPr>
              <a:t>Nous  fais__________ nos devoirs.  (faire)</a:t>
            </a:r>
          </a:p>
          <a:p>
            <a:pPr>
              <a:lnSpc>
                <a:spcPct val="200000"/>
              </a:lnSpc>
            </a:pPr>
            <a:r>
              <a:rPr lang="fr-FR" sz="1400" dirty="0" smtClean="0">
                <a:latin typeface="Quicksand Book" pitchFamily="18" charset="0"/>
              </a:rPr>
              <a:t>Vous </a:t>
            </a:r>
            <a:r>
              <a:rPr lang="fr-FR" sz="1400" dirty="0" err="1" smtClean="0">
                <a:latin typeface="Quicksand Book" pitchFamily="18" charset="0"/>
              </a:rPr>
              <a:t>mang</a:t>
            </a:r>
            <a:r>
              <a:rPr lang="fr-FR" sz="1400" dirty="0" smtClean="0">
                <a:latin typeface="Quicksand Book" pitchFamily="18" charset="0"/>
              </a:rPr>
              <a:t> _________ </a:t>
            </a:r>
            <a:r>
              <a:rPr lang="fr-FR" sz="1400" dirty="0" smtClean="0">
                <a:latin typeface="Quicksand Book" pitchFamily="18" charset="0"/>
              </a:rPr>
              <a:t>tous les gâteaux. 	(</a:t>
            </a:r>
            <a:r>
              <a:rPr lang="fr-FR" sz="1400" dirty="0">
                <a:latin typeface="Quicksand Book" pitchFamily="18" charset="0"/>
              </a:rPr>
              <a:t>manger) </a:t>
            </a:r>
          </a:p>
          <a:p>
            <a:pPr>
              <a:lnSpc>
                <a:spcPct val="200000"/>
              </a:lnSpc>
            </a:pPr>
            <a:r>
              <a:rPr lang="fr-FR" sz="1400" dirty="0" smtClean="0">
                <a:latin typeface="Quicksand Book" pitchFamily="18" charset="0"/>
              </a:rPr>
              <a:t>Les tomates </a:t>
            </a:r>
            <a:r>
              <a:rPr lang="fr-FR" sz="1400" dirty="0" err="1" smtClean="0">
                <a:latin typeface="Quicksand Book" pitchFamily="18" charset="0"/>
              </a:rPr>
              <a:t>rougiss</a:t>
            </a:r>
            <a:r>
              <a:rPr lang="fr-FR" sz="1400" dirty="0" smtClean="0">
                <a:latin typeface="Quicksand Book" pitchFamily="18" charset="0"/>
              </a:rPr>
              <a:t>_______ avec le soleil. (rougir)</a:t>
            </a:r>
            <a:endParaRPr lang="fr-FR" sz="1400" dirty="0">
              <a:latin typeface="Quicksand Book" pitchFamily="18" charset="0"/>
            </a:endParaRPr>
          </a:p>
        </p:txBody>
      </p:sp>
      <p:sp>
        <p:nvSpPr>
          <p:cNvPr id="47" name="ZoneTexte 46"/>
          <p:cNvSpPr txBox="1"/>
          <p:nvPr/>
        </p:nvSpPr>
        <p:spPr>
          <a:xfrm>
            <a:off x="1922508" y="6285091"/>
            <a:ext cx="4814179" cy="2031325"/>
          </a:xfrm>
          <a:prstGeom prst="rect">
            <a:avLst/>
          </a:prstGeom>
          <a:noFill/>
          <a:ln>
            <a:solidFill>
              <a:schemeClr val="tx1"/>
            </a:solidFill>
          </a:ln>
        </p:spPr>
        <p:txBody>
          <a:bodyPr wrap="square" rtlCol="0">
            <a:spAutoFit/>
          </a:bodyPr>
          <a:lstStyle/>
          <a:p>
            <a:pPr marL="342900" indent="-342900">
              <a:lnSpc>
                <a:spcPct val="150000"/>
              </a:lnSpc>
              <a:buAutoNum type="arabicPeriod"/>
            </a:pPr>
            <a:r>
              <a:rPr lang="fr-FR" sz="1400" dirty="0" smtClean="0">
                <a:latin typeface="Quicksand Book" pitchFamily="18" charset="0"/>
              </a:rPr>
              <a:t>Paul </a:t>
            </a:r>
            <a:r>
              <a:rPr lang="fr-FR" sz="1400" dirty="0">
                <a:latin typeface="Quicksand Book" pitchFamily="18" charset="0"/>
              </a:rPr>
              <a:t>a observé les joueurs pendant la partie. </a:t>
            </a:r>
            <a:endParaRPr lang="fr-FR" sz="1400" dirty="0" smtClean="0">
              <a:latin typeface="Quicksand Book" pitchFamily="18" charset="0"/>
            </a:endParaRPr>
          </a:p>
          <a:p>
            <a:pPr marL="342900" indent="-342900">
              <a:lnSpc>
                <a:spcPct val="150000"/>
              </a:lnSpc>
              <a:buAutoNum type="arabicPeriod"/>
            </a:pPr>
            <a:r>
              <a:rPr lang="fr-FR" sz="1400" dirty="0" smtClean="0">
                <a:latin typeface="Quicksand Book" pitchFamily="18" charset="0"/>
              </a:rPr>
              <a:t>Charlie </a:t>
            </a:r>
            <a:r>
              <a:rPr lang="fr-FR" sz="1400" dirty="0">
                <a:latin typeface="Quicksand Book" pitchFamily="18" charset="0"/>
              </a:rPr>
              <a:t>a une nouvelle </a:t>
            </a:r>
            <a:r>
              <a:rPr lang="fr-FR" sz="1400" dirty="0" smtClean="0">
                <a:latin typeface="Quicksand Book" pitchFamily="18" charset="0"/>
              </a:rPr>
              <a:t>casquette à rayures. </a:t>
            </a:r>
          </a:p>
          <a:p>
            <a:pPr marL="342900" indent="-342900">
              <a:lnSpc>
                <a:spcPct val="150000"/>
              </a:lnSpc>
              <a:buAutoNum type="arabicPeriod"/>
            </a:pPr>
            <a:r>
              <a:rPr lang="fr-FR" sz="1400" dirty="0" smtClean="0">
                <a:latin typeface="Quicksand Book" pitchFamily="18" charset="0"/>
              </a:rPr>
              <a:t>Avant </a:t>
            </a:r>
            <a:r>
              <a:rPr lang="fr-FR" sz="1400" dirty="0">
                <a:latin typeface="Quicksand Book" pitchFamily="18" charset="0"/>
              </a:rPr>
              <a:t>de partir, vous avez déjeuné </a:t>
            </a:r>
            <a:r>
              <a:rPr lang="fr-FR" sz="1400" dirty="0" smtClean="0">
                <a:latin typeface="Quicksand Book" pitchFamily="18" charset="0"/>
              </a:rPr>
              <a:t>tôt. </a:t>
            </a:r>
          </a:p>
          <a:p>
            <a:pPr marL="342900" indent="-342900">
              <a:lnSpc>
                <a:spcPct val="150000"/>
              </a:lnSpc>
              <a:buAutoNum type="arabicPeriod"/>
            </a:pPr>
            <a:r>
              <a:rPr lang="fr-FR" sz="1400" dirty="0" smtClean="0">
                <a:latin typeface="Quicksand Book" pitchFamily="18" charset="0"/>
              </a:rPr>
              <a:t>Nous sommes </a:t>
            </a:r>
            <a:r>
              <a:rPr lang="fr-FR" sz="1400" dirty="0">
                <a:latin typeface="Quicksand Book" pitchFamily="18" charset="0"/>
              </a:rPr>
              <a:t>rentrés les derniers. </a:t>
            </a:r>
            <a:r>
              <a:rPr lang="fr-FR" sz="1400" dirty="0" smtClean="0">
                <a:latin typeface="Quicksand Book" pitchFamily="18" charset="0"/>
              </a:rPr>
              <a:t> </a:t>
            </a:r>
          </a:p>
          <a:p>
            <a:pPr marL="342900" indent="-342900">
              <a:lnSpc>
                <a:spcPct val="150000"/>
              </a:lnSpc>
              <a:buAutoNum type="arabicPeriod"/>
            </a:pPr>
            <a:r>
              <a:rPr lang="fr-FR" sz="1400" dirty="0" smtClean="0">
                <a:latin typeface="Quicksand Book" pitchFamily="18" charset="0"/>
              </a:rPr>
              <a:t>Marine </a:t>
            </a:r>
            <a:r>
              <a:rPr lang="fr-FR" sz="1400" dirty="0">
                <a:latin typeface="Quicksand Book" pitchFamily="18" charset="0"/>
              </a:rPr>
              <a:t>et sa </a:t>
            </a:r>
            <a:r>
              <a:rPr lang="fr-FR" sz="1400" dirty="0" err="1">
                <a:latin typeface="Quicksand Book" pitchFamily="18" charset="0"/>
              </a:rPr>
              <a:t>soeur</a:t>
            </a:r>
            <a:r>
              <a:rPr lang="fr-FR" sz="1400" dirty="0">
                <a:latin typeface="Quicksand Book" pitchFamily="18" charset="0"/>
              </a:rPr>
              <a:t> ont rassemblé tous les sacs. </a:t>
            </a:r>
          </a:p>
          <a:p>
            <a:pPr>
              <a:lnSpc>
                <a:spcPct val="150000"/>
              </a:lnSpc>
            </a:pPr>
            <a:r>
              <a:rPr lang="fr-FR" sz="1400" dirty="0">
                <a:latin typeface="Quicksand Book" pitchFamily="18" charset="0"/>
              </a:rPr>
              <a:t>6. </a:t>
            </a:r>
            <a:r>
              <a:rPr lang="fr-FR" sz="1400" dirty="0" smtClean="0">
                <a:latin typeface="Quicksand Book" pitchFamily="18" charset="0"/>
              </a:rPr>
              <a:t>  Elles </a:t>
            </a:r>
            <a:r>
              <a:rPr lang="fr-FR" sz="1400" dirty="0">
                <a:latin typeface="Quicksand Book" pitchFamily="18" charset="0"/>
              </a:rPr>
              <a:t>sont très serviables </a:t>
            </a:r>
            <a:r>
              <a:rPr lang="fr-FR" sz="1400" dirty="0" smtClean="0">
                <a:latin typeface="Quicksand Book" pitchFamily="18" charset="0"/>
              </a:rPr>
              <a:t>!</a:t>
            </a:r>
            <a:endParaRPr lang="fr-FR" sz="1400" dirty="0">
              <a:latin typeface="Quicksand Book" pitchFamily="18" charset="0"/>
            </a:endParaRPr>
          </a:p>
        </p:txBody>
      </p:sp>
      <p:grpSp>
        <p:nvGrpSpPr>
          <p:cNvPr id="31" name="Groupe 30"/>
          <p:cNvGrpSpPr/>
          <p:nvPr/>
        </p:nvGrpSpPr>
        <p:grpSpPr>
          <a:xfrm>
            <a:off x="153238" y="6447961"/>
            <a:ext cx="1703353" cy="1364980"/>
            <a:chOff x="201786" y="5940152"/>
            <a:chExt cx="1703353" cy="1364980"/>
          </a:xfrm>
        </p:grpSpPr>
        <p:grpSp>
          <p:nvGrpSpPr>
            <p:cNvPr id="41" name="Groupe 40"/>
            <p:cNvGrpSpPr/>
            <p:nvPr/>
          </p:nvGrpSpPr>
          <p:grpSpPr>
            <a:xfrm>
              <a:off x="201786" y="5940152"/>
              <a:ext cx="1703353" cy="1364980"/>
              <a:chOff x="201786" y="5572078"/>
              <a:chExt cx="1703353" cy="1364980"/>
            </a:xfrm>
          </p:grpSpPr>
          <p:sp>
            <p:nvSpPr>
              <p:cNvPr id="35" name="Rectangle à coins arrondis 144"/>
              <p:cNvSpPr/>
              <p:nvPr/>
            </p:nvSpPr>
            <p:spPr>
              <a:xfrm>
                <a:off x="223837" y="5572078"/>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sp>
            <p:nvSpPr>
              <p:cNvPr id="36" name="Zone de texte 125"/>
              <p:cNvSpPr txBox="1"/>
              <p:nvPr/>
            </p:nvSpPr>
            <p:spPr>
              <a:xfrm>
                <a:off x="201786" y="5580112"/>
                <a:ext cx="1703353" cy="617439"/>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00" dirty="0" smtClean="0">
                    <a:solidFill>
                      <a:srgbClr val="92D050"/>
                    </a:solidFill>
                    <a:latin typeface="cinnamon cake"/>
                    <a:ea typeface="Calibri"/>
                    <a:cs typeface="Times New Roman"/>
                  </a:rPr>
                  <a:t>C11</a:t>
                </a:r>
              </a:p>
              <a:p>
                <a:pPr algn="ctr">
                  <a:lnSpc>
                    <a:spcPct val="115000"/>
                  </a:lnSpc>
                  <a:spcAft>
                    <a:spcPts val="0"/>
                  </a:spcAft>
                </a:pPr>
                <a:r>
                  <a:rPr lang="fr-FR" sz="1000" dirty="0" smtClean="0">
                    <a:solidFill>
                      <a:srgbClr val="92D050"/>
                    </a:solidFill>
                    <a:latin typeface="cinnamon cake"/>
                    <a:ea typeface="Calibri"/>
                    <a:cs typeface="Times New Roman"/>
                  </a:rPr>
                  <a:t>Je </a:t>
                </a:r>
                <a:r>
                  <a:rPr lang="fr-FR" sz="1000" dirty="0">
                    <a:solidFill>
                      <a:srgbClr val="92D050"/>
                    </a:solidFill>
                    <a:latin typeface="cinnamon cake"/>
                    <a:ea typeface="Calibri"/>
                    <a:cs typeface="Times New Roman"/>
                  </a:rPr>
                  <a:t>sais identifier un verbe conjugué au passé composé.</a:t>
                </a:r>
                <a:r>
                  <a:rPr lang="fr-FR" sz="1000" dirty="0" smtClean="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a:p>
                <a:pPr>
                  <a:lnSpc>
                    <a:spcPct val="115000"/>
                  </a:lnSpc>
                  <a:spcAft>
                    <a:spcPts val="1000"/>
                  </a:spcAft>
                </a:pPr>
                <a:r>
                  <a:rPr lang="fr-FR" sz="1100" dirty="0">
                    <a:effectLst/>
                    <a:latin typeface="Calibri"/>
                    <a:ea typeface="Calibri"/>
                    <a:cs typeface="Times New Roman"/>
                  </a:rPr>
                  <a:t> </a:t>
                </a:r>
              </a:p>
            </p:txBody>
          </p:sp>
        </p:grpSp>
        <p:pic>
          <p:nvPicPr>
            <p:cNvPr id="49" name="Image 4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355" y="6622642"/>
              <a:ext cx="697304" cy="671993"/>
            </a:xfrm>
            <a:prstGeom prst="rect">
              <a:avLst/>
            </a:prstGeom>
            <a:noFill/>
            <a:ln>
              <a:noFill/>
            </a:ln>
          </p:spPr>
        </p:pic>
      </p:grpSp>
      <p:grpSp>
        <p:nvGrpSpPr>
          <p:cNvPr id="28" name="Groupe 27"/>
          <p:cNvGrpSpPr/>
          <p:nvPr/>
        </p:nvGrpSpPr>
        <p:grpSpPr>
          <a:xfrm>
            <a:off x="1476357" y="3899118"/>
            <a:ext cx="366882" cy="443410"/>
            <a:chOff x="1476647" y="7216767"/>
            <a:chExt cx="366882" cy="443410"/>
          </a:xfrm>
        </p:grpSpPr>
        <p:pic>
          <p:nvPicPr>
            <p:cNvPr id="29" name="Image 2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76647" y="7412069"/>
              <a:ext cx="248917" cy="248108"/>
            </a:xfrm>
            <a:prstGeom prst="rect">
              <a:avLst/>
            </a:prstGeom>
          </p:spPr>
        </p:pic>
        <p:pic>
          <p:nvPicPr>
            <p:cNvPr id="30" name="Image 2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594612" y="7216767"/>
              <a:ext cx="248917" cy="248108"/>
            </a:xfrm>
            <a:prstGeom prst="rect">
              <a:avLst/>
            </a:prstGeom>
          </p:spPr>
        </p:pic>
      </p:grpSp>
      <p:grpSp>
        <p:nvGrpSpPr>
          <p:cNvPr id="32" name="Groupe 31"/>
          <p:cNvGrpSpPr/>
          <p:nvPr/>
        </p:nvGrpSpPr>
        <p:grpSpPr>
          <a:xfrm>
            <a:off x="1417374" y="7142480"/>
            <a:ext cx="366882" cy="647933"/>
            <a:chOff x="5852840" y="8163053"/>
            <a:chExt cx="366882" cy="647933"/>
          </a:xfrm>
        </p:grpSpPr>
        <p:pic>
          <p:nvPicPr>
            <p:cNvPr id="33" name="Image 3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4" name="Image 3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37" name="Image 3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38" name="ZoneTexte 37"/>
          <p:cNvSpPr txBox="1"/>
          <p:nvPr/>
        </p:nvSpPr>
        <p:spPr>
          <a:xfrm>
            <a:off x="2566769" y="5499530"/>
            <a:ext cx="2762392" cy="430887"/>
          </a:xfrm>
          <a:prstGeom prst="rect">
            <a:avLst/>
          </a:prstGeom>
          <a:noFill/>
        </p:spPr>
        <p:txBody>
          <a:bodyPr wrap="square" rtlCol="0">
            <a:spAutoFit/>
          </a:bodyPr>
          <a:lstStyle/>
          <a:p>
            <a:r>
              <a:rPr lang="fr-FR" sz="1100" dirty="0" smtClean="0">
                <a:latin typeface="Quicksand Book" panose="02070303000000060000" pitchFamily="18" charset="0"/>
              </a:rPr>
              <a:t>Colorie les verbes conjugués au passé composé</a:t>
            </a:r>
            <a:endParaRPr lang="fr-FR" sz="1100" dirty="0">
              <a:latin typeface="Quicksand Book" panose="02070303000000060000" pitchFamily="18" charset="0"/>
            </a:endParaRPr>
          </a:p>
        </p:txBody>
      </p:sp>
      <p:sp>
        <p:nvSpPr>
          <p:cNvPr id="39" name="Ruban vers le bas 38"/>
          <p:cNvSpPr/>
          <p:nvPr/>
        </p:nvSpPr>
        <p:spPr>
          <a:xfrm>
            <a:off x="2009194" y="5364088"/>
            <a:ext cx="3877543" cy="660025"/>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pied de page 5"/>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56</a:t>
            </a:fld>
            <a:endParaRPr lang="fr-FR"/>
          </a:p>
        </p:txBody>
      </p:sp>
    </p:spTree>
    <p:extLst>
      <p:ext uri="{BB962C8B-B14F-4D97-AF65-F5344CB8AC3E}">
        <p14:creationId xmlns:p14="http://schemas.microsoft.com/office/powerpoint/2010/main" val="42785603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92D050"/>
              </a:solidFill>
            </a:endParaRPr>
          </a:p>
        </p:txBody>
      </p:sp>
      <p:sp>
        <p:nvSpPr>
          <p:cNvPr id="5" name="Rectangle 4"/>
          <p:cNvSpPr>
            <a:spLocks noChangeArrowheads="1"/>
          </p:cNvSpPr>
          <p:nvPr/>
        </p:nvSpPr>
        <p:spPr bwMode="auto">
          <a:xfrm>
            <a:off x="2099952" y="360403"/>
            <a:ext cx="2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smtClean="0">
                <a:ln>
                  <a:noFill/>
                </a:ln>
                <a:solidFill>
                  <a:srgbClr val="92D050"/>
                </a:solidFill>
                <a:effectLst/>
                <a:latin typeface="cinnamon cake" pitchFamily="2" charset="0"/>
                <a:ea typeface="Calibri" pitchFamily="34" charset="0"/>
                <a:cs typeface="Times New Roman" pitchFamily="18" charset="0"/>
              </a:rPr>
              <a:t>Conjugaison </a:t>
            </a:r>
            <a:endParaRPr kumimoji="0" lang="fr-FR" altLang="fr-FR" sz="1800" b="0" i="0" u="none" strike="noStrike" cap="none" normalizeH="0" baseline="0" dirty="0" smtClean="0">
              <a:ln>
                <a:noFill/>
              </a:ln>
              <a:solidFill>
                <a:srgbClr val="92D050"/>
              </a:solidFill>
              <a:effectLst/>
              <a:latin typeface="Arial" pitchFamily="34" charset="0"/>
              <a:cs typeface="Arial" pitchFamily="34" charset="0"/>
            </a:endParaRPr>
          </a:p>
        </p:txBody>
      </p:sp>
      <p:grpSp>
        <p:nvGrpSpPr>
          <p:cNvPr id="22" name="Groupe 21"/>
          <p:cNvGrpSpPr/>
          <p:nvPr/>
        </p:nvGrpSpPr>
        <p:grpSpPr>
          <a:xfrm>
            <a:off x="164614" y="5318838"/>
            <a:ext cx="1658593" cy="1384235"/>
            <a:chOff x="223836" y="1477996"/>
            <a:chExt cx="1703353" cy="1384235"/>
          </a:xfrm>
        </p:grpSpPr>
        <p:sp>
          <p:nvSpPr>
            <p:cNvPr id="23" name="Zone de texte 125"/>
            <p:cNvSpPr txBox="1"/>
            <p:nvPr/>
          </p:nvSpPr>
          <p:spPr>
            <a:xfrm>
              <a:off x="223836" y="1477996"/>
              <a:ext cx="1703353" cy="712241"/>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fr-FR" sz="1000" dirty="0" smtClean="0">
                  <a:solidFill>
                    <a:srgbClr val="92D050"/>
                  </a:solidFill>
                  <a:latin typeface="cinnamon cake"/>
                  <a:ea typeface="Calibri"/>
                  <a:cs typeface="Times New Roman"/>
                </a:rPr>
                <a:t>C13</a:t>
              </a:r>
            </a:p>
            <a:p>
              <a:pPr algn="ctr">
                <a:spcAft>
                  <a:spcPts val="0"/>
                </a:spcAft>
              </a:pPr>
              <a:r>
                <a:rPr lang="fr-FR" sz="1000" dirty="0" smtClean="0">
                  <a:solidFill>
                    <a:srgbClr val="92D050"/>
                  </a:solidFill>
                  <a:latin typeface="cinnamon cake"/>
                  <a:ea typeface="Calibri"/>
                  <a:cs typeface="Times New Roman"/>
                </a:rPr>
                <a:t>Je </a:t>
              </a:r>
              <a:r>
                <a:rPr lang="fr-FR" sz="1000" dirty="0">
                  <a:solidFill>
                    <a:srgbClr val="92D050"/>
                  </a:solidFill>
                  <a:latin typeface="cinnamon cake"/>
                  <a:ea typeface="Calibri"/>
                  <a:cs typeface="Times New Roman"/>
                </a:rPr>
                <a:t>sais distinguer et utiliser les homophones verbaux: </a:t>
              </a:r>
              <a:endParaRPr lang="fr-FR" sz="1000" dirty="0" smtClean="0">
                <a:solidFill>
                  <a:srgbClr val="92D050"/>
                </a:solidFill>
                <a:latin typeface="cinnamon cake"/>
                <a:ea typeface="Calibri"/>
                <a:cs typeface="Times New Roman"/>
              </a:endParaRPr>
            </a:p>
            <a:p>
              <a:pPr algn="ctr">
                <a:spcAft>
                  <a:spcPts val="0"/>
                </a:spcAft>
              </a:pPr>
              <a:r>
                <a:rPr lang="fr-FR" sz="1000" dirty="0" smtClean="0">
                  <a:solidFill>
                    <a:srgbClr val="92D050"/>
                  </a:solidFill>
                  <a:latin typeface="cinnamon cake"/>
                  <a:ea typeface="Calibri"/>
                  <a:cs typeface="Times New Roman"/>
                </a:rPr>
                <a:t>a/ </a:t>
              </a:r>
              <a:r>
                <a:rPr lang="fr-FR" sz="1000" dirty="0">
                  <a:solidFill>
                    <a:srgbClr val="92D050"/>
                  </a:solidFill>
                  <a:latin typeface="cinnamon cake"/>
                  <a:ea typeface="Calibri"/>
                  <a:cs typeface="Times New Roman"/>
                </a:rPr>
                <a:t>est/ sont.</a:t>
              </a:r>
              <a:r>
                <a:rPr lang="fr-FR" sz="1600" dirty="0">
                  <a:solidFill>
                    <a:srgbClr val="7030A0"/>
                  </a:solidFill>
                  <a:effectLst/>
                  <a:latin typeface="cinnamon cake"/>
                  <a:ea typeface="Calibri"/>
                  <a:cs typeface="Times New Roman"/>
                </a:rPr>
                <a:t> </a:t>
              </a:r>
              <a:endParaRPr lang="fr-FR" sz="1200" dirty="0" smtClean="0">
                <a:solidFill>
                  <a:srgbClr val="92D050"/>
                </a:solidFill>
                <a:effectLst/>
                <a:latin typeface="cinnamon cake"/>
                <a:ea typeface="Calibri"/>
                <a:cs typeface="Times New Roman"/>
              </a:endParaRPr>
            </a:p>
          </p:txBody>
        </p:sp>
        <p:grpSp>
          <p:nvGrpSpPr>
            <p:cNvPr id="24" name="Groupe 23"/>
            <p:cNvGrpSpPr/>
            <p:nvPr/>
          </p:nvGrpSpPr>
          <p:grpSpPr>
            <a:xfrm>
              <a:off x="223837" y="1497251"/>
              <a:ext cx="1632548" cy="1364980"/>
              <a:chOff x="168499" y="1349483"/>
              <a:chExt cx="1632548" cy="1364980"/>
            </a:xfrm>
          </p:grpSpPr>
          <p:pic>
            <p:nvPicPr>
              <p:cNvPr id="25" name="Image 2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469" y="2042470"/>
                <a:ext cx="697304" cy="671993"/>
              </a:xfrm>
              <a:prstGeom prst="rect">
                <a:avLst/>
              </a:prstGeom>
              <a:noFill/>
              <a:ln>
                <a:noFill/>
              </a:ln>
            </p:spPr>
          </p:pic>
          <p:sp>
            <p:nvSpPr>
              <p:cNvPr id="26"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27" name="ZoneTexte 26"/>
          <p:cNvSpPr txBox="1"/>
          <p:nvPr/>
        </p:nvSpPr>
        <p:spPr>
          <a:xfrm>
            <a:off x="1937708" y="5480006"/>
            <a:ext cx="4822710" cy="2354491"/>
          </a:xfrm>
          <a:prstGeom prst="rect">
            <a:avLst/>
          </a:prstGeom>
          <a:noFill/>
          <a:ln>
            <a:solidFill>
              <a:schemeClr val="tx1"/>
            </a:solidFill>
          </a:ln>
        </p:spPr>
        <p:txBody>
          <a:bodyPr wrap="square" rtlCol="0">
            <a:spAutoFit/>
          </a:bodyPr>
          <a:lstStyle/>
          <a:p>
            <a:pPr>
              <a:lnSpc>
                <a:spcPct val="150000"/>
              </a:lnSpc>
            </a:pPr>
            <a:r>
              <a:rPr lang="fr-FR" sz="1400" dirty="0" smtClean="0">
                <a:latin typeface="Quicksand Book" pitchFamily="18" charset="0"/>
              </a:rPr>
              <a:t>1. </a:t>
            </a:r>
            <a:r>
              <a:rPr lang="fr-FR" sz="1400" dirty="0">
                <a:latin typeface="Quicksand Book" pitchFamily="18" charset="0"/>
              </a:rPr>
              <a:t>Il ne sait plus où il </a:t>
            </a:r>
            <a:r>
              <a:rPr lang="fr-FR" sz="1400" dirty="0" smtClean="0">
                <a:latin typeface="Quicksand Book" pitchFamily="18" charset="0"/>
              </a:rPr>
              <a:t>______ </a:t>
            </a:r>
            <a:r>
              <a:rPr lang="fr-FR" sz="1400" dirty="0">
                <a:latin typeface="Quicksand Book" pitchFamily="18" charset="0"/>
              </a:rPr>
              <a:t>mis </a:t>
            </a:r>
            <a:r>
              <a:rPr lang="fr-FR" sz="1400" dirty="0" smtClean="0">
                <a:latin typeface="Quicksand Book" pitchFamily="18" charset="0"/>
              </a:rPr>
              <a:t>___________ </a:t>
            </a:r>
            <a:r>
              <a:rPr lang="fr-FR" sz="1400" dirty="0">
                <a:latin typeface="Quicksand Book" pitchFamily="18" charset="0"/>
              </a:rPr>
              <a:t>bonnet </a:t>
            </a:r>
            <a:r>
              <a:rPr lang="fr-FR" sz="1400" dirty="0" smtClean="0">
                <a:latin typeface="Quicksand Book" pitchFamily="18" charset="0"/>
              </a:rPr>
              <a:t>______ </a:t>
            </a:r>
            <a:r>
              <a:rPr lang="fr-FR" sz="1400" dirty="0">
                <a:latin typeface="Quicksand Book" pitchFamily="18" charset="0"/>
              </a:rPr>
              <a:t>ses gants.</a:t>
            </a:r>
          </a:p>
          <a:p>
            <a:pPr>
              <a:lnSpc>
                <a:spcPct val="150000"/>
              </a:lnSpc>
            </a:pPr>
            <a:r>
              <a:rPr lang="fr-FR" sz="1400" dirty="0" smtClean="0">
                <a:latin typeface="Quicksand Book" pitchFamily="18" charset="0"/>
              </a:rPr>
              <a:t>2. </a:t>
            </a:r>
            <a:r>
              <a:rPr lang="fr-FR" sz="1400" dirty="0">
                <a:latin typeface="Quicksand Book" pitchFamily="18" charset="0"/>
              </a:rPr>
              <a:t>Lucie </a:t>
            </a:r>
            <a:r>
              <a:rPr lang="fr-FR" sz="1400" dirty="0" smtClean="0">
                <a:latin typeface="Quicksand Book" pitchFamily="18" charset="0"/>
              </a:rPr>
              <a:t>____________ </a:t>
            </a:r>
            <a:r>
              <a:rPr lang="fr-FR" sz="1400" dirty="0">
                <a:latin typeface="Quicksand Book" pitchFamily="18" charset="0"/>
              </a:rPr>
              <a:t>distraite </a:t>
            </a:r>
            <a:r>
              <a:rPr lang="fr-FR" sz="1400" dirty="0" smtClean="0">
                <a:latin typeface="Quicksand Book" pitchFamily="18" charset="0"/>
              </a:rPr>
              <a:t>_________ </a:t>
            </a:r>
            <a:r>
              <a:rPr lang="fr-FR" sz="1400" dirty="0">
                <a:latin typeface="Quicksand Book" pitchFamily="18" charset="0"/>
              </a:rPr>
              <a:t>perd souvent ses affaires</a:t>
            </a:r>
            <a:r>
              <a:rPr lang="fr-FR" sz="1400" dirty="0" smtClean="0">
                <a:latin typeface="Quicksand Book" pitchFamily="18" charset="0"/>
              </a:rPr>
              <a:t>. Elle ____ encore perdu ses clés!</a:t>
            </a:r>
            <a:endParaRPr lang="fr-FR" sz="1400" dirty="0">
              <a:latin typeface="Quicksand Book" pitchFamily="18" charset="0"/>
            </a:endParaRPr>
          </a:p>
          <a:p>
            <a:pPr>
              <a:lnSpc>
                <a:spcPct val="150000"/>
              </a:lnSpc>
            </a:pPr>
            <a:r>
              <a:rPr lang="fr-FR" sz="1400" dirty="0" smtClean="0">
                <a:latin typeface="Quicksand Book" pitchFamily="18" charset="0"/>
              </a:rPr>
              <a:t>3. </a:t>
            </a:r>
            <a:r>
              <a:rPr lang="fr-FR" sz="1400" dirty="0">
                <a:latin typeface="Quicksand Book" pitchFamily="18" charset="0"/>
              </a:rPr>
              <a:t>Sais-tu où ils </a:t>
            </a:r>
            <a:r>
              <a:rPr lang="fr-FR" sz="1400" dirty="0" smtClean="0">
                <a:latin typeface="Quicksand Book" pitchFamily="18" charset="0"/>
              </a:rPr>
              <a:t>___________ </a:t>
            </a:r>
            <a:r>
              <a:rPr lang="fr-FR" sz="1400" dirty="0">
                <a:latin typeface="Quicksand Book" pitchFamily="18" charset="0"/>
              </a:rPr>
              <a:t>partis </a:t>
            </a:r>
            <a:r>
              <a:rPr lang="fr-FR" sz="1400" dirty="0" smtClean="0">
                <a:latin typeface="Quicksand Book" pitchFamily="18" charset="0"/>
              </a:rPr>
              <a:t>? Ils _______ partis ______ la mer.</a:t>
            </a:r>
          </a:p>
          <a:p>
            <a:pPr>
              <a:lnSpc>
                <a:spcPct val="150000"/>
              </a:lnSpc>
            </a:pPr>
            <a:r>
              <a:rPr lang="fr-FR" sz="1400" dirty="0" smtClean="0">
                <a:latin typeface="Quicksand Book" pitchFamily="18" charset="0"/>
              </a:rPr>
              <a:t>4. Elle ____ beaucoup de courage!</a:t>
            </a:r>
            <a:endParaRPr lang="fr-FR" sz="1400" dirty="0" smtClean="0">
              <a:latin typeface="Quicksand Book" pitchFamily="18" charset="0"/>
            </a:endParaRPr>
          </a:p>
        </p:txBody>
      </p:sp>
      <p:grpSp>
        <p:nvGrpSpPr>
          <p:cNvPr id="28" name="Groupe 27"/>
          <p:cNvGrpSpPr/>
          <p:nvPr/>
        </p:nvGrpSpPr>
        <p:grpSpPr>
          <a:xfrm>
            <a:off x="188640" y="2451437"/>
            <a:ext cx="1703353" cy="1388545"/>
            <a:chOff x="223836" y="1477997"/>
            <a:chExt cx="1703353" cy="1388545"/>
          </a:xfrm>
        </p:grpSpPr>
        <p:sp>
          <p:nvSpPr>
            <p:cNvPr id="29" name="Zone de texte 125"/>
            <p:cNvSpPr txBox="1"/>
            <p:nvPr/>
          </p:nvSpPr>
          <p:spPr>
            <a:xfrm>
              <a:off x="223836" y="1477997"/>
              <a:ext cx="170335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rgbClr val="92D050"/>
                  </a:solidFill>
                  <a:latin typeface="cinnamon cake"/>
                  <a:ea typeface="Calibri"/>
                  <a:cs typeface="Times New Roman"/>
                </a:rPr>
                <a:t>C12</a:t>
              </a:r>
            </a:p>
            <a:p>
              <a:pPr algn="ctr">
                <a:lnSpc>
                  <a:spcPct val="115000"/>
                </a:lnSpc>
                <a:spcAft>
                  <a:spcPts val="0"/>
                </a:spcAft>
              </a:pPr>
              <a:r>
                <a:rPr lang="fr-FR" sz="1050" dirty="0" smtClean="0">
                  <a:solidFill>
                    <a:srgbClr val="92D050"/>
                  </a:solidFill>
                  <a:latin typeface="cinnamon cake"/>
                  <a:ea typeface="Calibri"/>
                  <a:cs typeface="Times New Roman"/>
                </a:rPr>
                <a:t>Je </a:t>
              </a:r>
              <a:r>
                <a:rPr lang="fr-FR" sz="1050" dirty="0">
                  <a:solidFill>
                    <a:srgbClr val="92D050"/>
                  </a:solidFill>
                  <a:latin typeface="cinnamon cake"/>
                  <a:ea typeface="Calibri"/>
                  <a:cs typeface="Times New Roman"/>
                </a:rPr>
                <a:t>sais distinguer infinitif et participe passé.</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grpSp>
          <p:nvGrpSpPr>
            <p:cNvPr id="30" name="Groupe 29"/>
            <p:cNvGrpSpPr/>
            <p:nvPr/>
          </p:nvGrpSpPr>
          <p:grpSpPr>
            <a:xfrm>
              <a:off x="223837" y="1497251"/>
              <a:ext cx="1632548" cy="1369291"/>
              <a:chOff x="168499" y="1349483"/>
              <a:chExt cx="1632548" cy="1369291"/>
            </a:xfrm>
          </p:grpSpPr>
          <p:pic>
            <p:nvPicPr>
              <p:cNvPr id="32" name="Image 3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90" y="2046781"/>
                <a:ext cx="697304" cy="671993"/>
              </a:xfrm>
              <a:prstGeom prst="rect">
                <a:avLst/>
              </a:prstGeom>
              <a:noFill/>
              <a:ln>
                <a:noFill/>
              </a:ln>
            </p:spPr>
          </p:pic>
          <p:sp>
            <p:nvSpPr>
              <p:cNvPr id="33" name="Rectangle à coins arrondis 144"/>
              <p:cNvSpPr/>
              <p:nvPr/>
            </p:nvSpPr>
            <p:spPr>
              <a:xfrm>
                <a:off x="168499" y="1349483"/>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rgbClr val="92D050"/>
                </a:solidFill>
                <a:prstDash val="solid"/>
              </a:ln>
            </p:spPr>
            <p:txBody>
              <a:bodyPr lIns="0" tIns="0" rIns="0" bIns="0"/>
              <a:lstStyle/>
              <a:p>
                <a:endParaRPr lang="fr-FR"/>
              </a:p>
            </p:txBody>
          </p:sp>
        </p:grpSp>
      </p:grpSp>
      <p:sp>
        <p:nvSpPr>
          <p:cNvPr id="34" name="ZoneTexte 33"/>
          <p:cNvSpPr txBox="1"/>
          <p:nvPr/>
        </p:nvSpPr>
        <p:spPr>
          <a:xfrm>
            <a:off x="1918658" y="1403648"/>
            <a:ext cx="4822710" cy="3323987"/>
          </a:xfrm>
          <a:prstGeom prst="rect">
            <a:avLst/>
          </a:prstGeom>
          <a:noFill/>
          <a:ln>
            <a:solidFill>
              <a:schemeClr val="tx1"/>
            </a:solidFill>
          </a:ln>
        </p:spPr>
        <p:txBody>
          <a:bodyPr wrap="square" rtlCol="0">
            <a:spAutoFit/>
          </a:bodyPr>
          <a:lstStyle/>
          <a:p>
            <a:pPr>
              <a:lnSpc>
                <a:spcPct val="150000"/>
              </a:lnSpc>
            </a:pPr>
            <a:r>
              <a:rPr lang="fr-FR" sz="1400" dirty="0">
                <a:latin typeface="Quicksand Book" pitchFamily="18" charset="0"/>
              </a:rPr>
              <a:t>1. Il a </a:t>
            </a:r>
            <a:r>
              <a:rPr lang="fr-FR" sz="1400" dirty="0" err="1">
                <a:latin typeface="Quicksand Book" pitchFamily="18" charset="0"/>
              </a:rPr>
              <a:t>partag</a:t>
            </a:r>
            <a:r>
              <a:rPr lang="fr-FR" sz="1400" dirty="0">
                <a:latin typeface="Quicksand Book" pitchFamily="18" charset="0"/>
              </a:rPr>
              <a:t>____ le butin. – Il va </a:t>
            </a:r>
            <a:r>
              <a:rPr lang="fr-FR" sz="1400" dirty="0" err="1">
                <a:latin typeface="Quicksand Book" pitchFamily="18" charset="0"/>
              </a:rPr>
              <a:t>partag</a:t>
            </a:r>
            <a:r>
              <a:rPr lang="fr-FR" sz="1400" dirty="0">
                <a:latin typeface="Quicksand Book" pitchFamily="18" charset="0"/>
              </a:rPr>
              <a:t>____ le butin.</a:t>
            </a:r>
          </a:p>
          <a:p>
            <a:pPr>
              <a:lnSpc>
                <a:spcPct val="150000"/>
              </a:lnSpc>
            </a:pPr>
            <a:r>
              <a:rPr lang="fr-FR" sz="1400" dirty="0">
                <a:latin typeface="Quicksand Book" pitchFamily="18" charset="0"/>
              </a:rPr>
              <a:t>2. Tu veux </a:t>
            </a:r>
            <a:r>
              <a:rPr lang="fr-FR" sz="1400" dirty="0" err="1">
                <a:latin typeface="Quicksand Book" pitchFamily="18" charset="0"/>
              </a:rPr>
              <a:t>trouv</a:t>
            </a:r>
            <a:r>
              <a:rPr lang="fr-FR" sz="1400" dirty="0">
                <a:latin typeface="Quicksand Book" pitchFamily="18" charset="0"/>
              </a:rPr>
              <a:t>____ un trésor. – Tu as </a:t>
            </a:r>
            <a:r>
              <a:rPr lang="fr-FR" sz="1400" dirty="0" err="1">
                <a:latin typeface="Quicksand Book" pitchFamily="18" charset="0"/>
              </a:rPr>
              <a:t>trouv</a:t>
            </a:r>
            <a:r>
              <a:rPr lang="fr-FR" sz="1400" dirty="0">
                <a:latin typeface="Quicksand Book" pitchFamily="18" charset="0"/>
              </a:rPr>
              <a:t>____ un trésor.</a:t>
            </a:r>
          </a:p>
          <a:p>
            <a:pPr>
              <a:lnSpc>
                <a:spcPct val="150000"/>
              </a:lnSpc>
            </a:pPr>
            <a:r>
              <a:rPr lang="fr-FR" sz="1400" dirty="0">
                <a:latin typeface="Quicksand Book" pitchFamily="18" charset="0"/>
              </a:rPr>
              <a:t>3. Nous avons </a:t>
            </a:r>
            <a:r>
              <a:rPr lang="fr-FR" sz="1400" dirty="0" err="1">
                <a:latin typeface="Quicksand Book" pitchFamily="18" charset="0"/>
              </a:rPr>
              <a:t>cach</a:t>
            </a:r>
            <a:r>
              <a:rPr lang="fr-FR" sz="1400" dirty="0">
                <a:latin typeface="Quicksand Book" pitchFamily="18" charset="0"/>
              </a:rPr>
              <a:t>____ le coffre. – Nous voulions </a:t>
            </a:r>
            <a:r>
              <a:rPr lang="fr-FR" sz="1400" dirty="0" err="1">
                <a:latin typeface="Quicksand Book" pitchFamily="18" charset="0"/>
              </a:rPr>
              <a:t>cach</a:t>
            </a:r>
            <a:r>
              <a:rPr lang="fr-FR" sz="1400" dirty="0">
                <a:latin typeface="Quicksand Book" pitchFamily="18" charset="0"/>
              </a:rPr>
              <a:t>____ le coffre.</a:t>
            </a:r>
          </a:p>
          <a:p>
            <a:pPr>
              <a:lnSpc>
                <a:spcPct val="150000"/>
              </a:lnSpc>
            </a:pPr>
            <a:r>
              <a:rPr lang="fr-FR" sz="1400" dirty="0">
                <a:latin typeface="Quicksand Book" pitchFamily="18" charset="0"/>
              </a:rPr>
              <a:t>4. Elles attendent pour </a:t>
            </a:r>
            <a:r>
              <a:rPr lang="fr-FR" sz="1400" dirty="0" err="1">
                <a:latin typeface="Quicksand Book" pitchFamily="18" charset="0"/>
              </a:rPr>
              <a:t>pass</a:t>
            </a:r>
            <a:r>
              <a:rPr lang="fr-FR" sz="1400" dirty="0">
                <a:latin typeface="Quicksand Book" pitchFamily="18" charset="0"/>
              </a:rPr>
              <a:t>____ la frontière. – Elles ont </a:t>
            </a:r>
            <a:r>
              <a:rPr lang="fr-FR" sz="1400" dirty="0" err="1">
                <a:latin typeface="Quicksand Book" pitchFamily="18" charset="0"/>
              </a:rPr>
              <a:t>pass</a:t>
            </a:r>
            <a:r>
              <a:rPr lang="fr-FR" sz="1400" dirty="0">
                <a:latin typeface="Quicksand Book" pitchFamily="18" charset="0"/>
              </a:rPr>
              <a:t>____ la frontière.</a:t>
            </a:r>
          </a:p>
          <a:p>
            <a:pPr>
              <a:lnSpc>
                <a:spcPct val="150000"/>
              </a:lnSpc>
            </a:pPr>
            <a:r>
              <a:rPr lang="fr-FR" sz="1400" dirty="0">
                <a:latin typeface="Quicksand Book" pitchFamily="18" charset="0"/>
              </a:rPr>
              <a:t>5. Je voudrais </a:t>
            </a:r>
            <a:r>
              <a:rPr lang="fr-FR" sz="1400" dirty="0" err="1">
                <a:latin typeface="Quicksand Book" pitchFamily="18" charset="0"/>
              </a:rPr>
              <a:t>explor</a:t>
            </a:r>
            <a:r>
              <a:rPr lang="fr-FR" sz="1400" dirty="0">
                <a:latin typeface="Quicksand Book" pitchFamily="18" charset="0"/>
              </a:rPr>
              <a:t>____ le monde. – J’ai </a:t>
            </a:r>
            <a:r>
              <a:rPr lang="fr-FR" sz="1400" dirty="0" err="1">
                <a:latin typeface="Quicksand Book" pitchFamily="18" charset="0"/>
              </a:rPr>
              <a:t>explor</a:t>
            </a:r>
            <a:r>
              <a:rPr lang="fr-FR" sz="1400" dirty="0">
                <a:latin typeface="Quicksand Book" pitchFamily="18" charset="0"/>
              </a:rPr>
              <a:t>____ le monde.</a:t>
            </a:r>
            <a:endParaRPr lang="fr-FR" sz="1400" dirty="0" smtClean="0">
              <a:latin typeface="Quicksand Book" pitchFamily="18" charset="0"/>
            </a:endParaRPr>
          </a:p>
        </p:txBody>
      </p:sp>
      <p:grpSp>
        <p:nvGrpSpPr>
          <p:cNvPr id="37" name="Groupe 36"/>
          <p:cNvGrpSpPr/>
          <p:nvPr/>
        </p:nvGrpSpPr>
        <p:grpSpPr>
          <a:xfrm>
            <a:off x="1440705" y="3180018"/>
            <a:ext cx="366882" cy="647933"/>
            <a:chOff x="5852840" y="8163053"/>
            <a:chExt cx="366882" cy="647933"/>
          </a:xfrm>
        </p:grpSpPr>
        <p:pic>
          <p:nvPicPr>
            <p:cNvPr id="38" name="Image 3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39" name="Image 38"/>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40" name="Image 3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43" name="ZoneTexte 42"/>
          <p:cNvSpPr txBox="1"/>
          <p:nvPr/>
        </p:nvSpPr>
        <p:spPr>
          <a:xfrm>
            <a:off x="331644" y="4373911"/>
            <a:ext cx="1157060" cy="430887"/>
          </a:xfrm>
          <a:prstGeom prst="rect">
            <a:avLst/>
          </a:prstGeom>
          <a:noFill/>
        </p:spPr>
        <p:txBody>
          <a:bodyPr wrap="square" rtlCol="0">
            <a:spAutoFit/>
          </a:bodyPr>
          <a:lstStyle/>
          <a:p>
            <a:r>
              <a:rPr lang="fr-FR" sz="1100" dirty="0" smtClean="0">
                <a:latin typeface="Quicksand Book" panose="02070303000000060000" pitchFamily="18" charset="0"/>
              </a:rPr>
              <a:t>Complète avec é ou er</a:t>
            </a:r>
            <a:endParaRPr lang="fr-FR" sz="1100" dirty="0">
              <a:latin typeface="Quicksand Book" panose="02070303000000060000" pitchFamily="18" charset="0"/>
            </a:endParaRPr>
          </a:p>
        </p:txBody>
      </p:sp>
      <p:sp>
        <p:nvSpPr>
          <p:cNvPr id="44" name="Ruban vers le bas 43"/>
          <p:cNvSpPr/>
          <p:nvPr/>
        </p:nvSpPr>
        <p:spPr>
          <a:xfrm>
            <a:off x="70453" y="4105904"/>
            <a:ext cx="1707837" cy="898144"/>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5" name="Groupe 44"/>
          <p:cNvGrpSpPr/>
          <p:nvPr/>
        </p:nvGrpSpPr>
        <p:grpSpPr>
          <a:xfrm>
            <a:off x="1397921" y="6020583"/>
            <a:ext cx="357241" cy="647933"/>
            <a:chOff x="5852840" y="8163053"/>
            <a:chExt cx="366882" cy="647933"/>
          </a:xfrm>
        </p:grpSpPr>
        <p:pic>
          <p:nvPicPr>
            <p:cNvPr id="46" name="Image 4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48" name="Image 4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50" name="Image 4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51" name="ZoneTexte 50"/>
          <p:cNvSpPr txBox="1"/>
          <p:nvPr/>
        </p:nvSpPr>
        <p:spPr>
          <a:xfrm>
            <a:off x="295522" y="7234333"/>
            <a:ext cx="1215572" cy="769441"/>
          </a:xfrm>
          <a:prstGeom prst="rect">
            <a:avLst/>
          </a:prstGeom>
          <a:noFill/>
        </p:spPr>
        <p:txBody>
          <a:bodyPr wrap="square" rtlCol="0">
            <a:spAutoFit/>
          </a:bodyPr>
          <a:lstStyle/>
          <a:p>
            <a:r>
              <a:rPr lang="fr-FR" sz="1100" dirty="0" smtClean="0">
                <a:latin typeface="Quicksand Book" panose="02070303000000060000" pitchFamily="18" charset="0"/>
              </a:rPr>
              <a:t>Complète avec à ou a; son ou sont; et ou est.</a:t>
            </a:r>
            <a:endParaRPr lang="fr-FR" sz="1100" dirty="0">
              <a:latin typeface="Quicksand Book" panose="02070303000000060000" pitchFamily="18" charset="0"/>
            </a:endParaRPr>
          </a:p>
        </p:txBody>
      </p:sp>
      <p:sp>
        <p:nvSpPr>
          <p:cNvPr id="52" name="Ruban vers le bas 51"/>
          <p:cNvSpPr/>
          <p:nvPr/>
        </p:nvSpPr>
        <p:spPr>
          <a:xfrm>
            <a:off x="33639" y="7011601"/>
            <a:ext cx="1769828" cy="977530"/>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pied de page 5"/>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57</a:t>
            </a:fld>
            <a:endParaRPr lang="fr-FR"/>
          </a:p>
        </p:txBody>
      </p:sp>
    </p:spTree>
    <p:extLst>
      <p:ext uri="{BB962C8B-B14F-4D97-AF65-F5344CB8AC3E}">
        <p14:creationId xmlns:p14="http://schemas.microsoft.com/office/powerpoint/2010/main" val="2605920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chemeClr val="accent5">
                  <a:lumMod val="60000"/>
                  <a:lumOff val="40000"/>
                </a:schemeClr>
              </a:solidFill>
            </a:endParaRPr>
          </a:p>
        </p:txBody>
      </p:sp>
      <p:sp>
        <p:nvSpPr>
          <p:cNvPr id="5" name="Rectangle 4"/>
          <p:cNvSpPr>
            <a:spLocks noChangeArrowheads="1"/>
          </p:cNvSpPr>
          <p:nvPr/>
        </p:nvSpPr>
        <p:spPr bwMode="auto">
          <a:xfrm>
            <a:off x="2258619" y="360403"/>
            <a:ext cx="2340769"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smtClean="0">
                <a:ln>
                  <a:noFill/>
                </a:ln>
                <a:solidFill>
                  <a:schemeClr val="accent4">
                    <a:lumMod val="60000"/>
                    <a:lumOff val="40000"/>
                  </a:schemeClr>
                </a:solidFill>
                <a:effectLst/>
                <a:latin typeface="cinnamon cake" pitchFamily="2" charset="0"/>
                <a:ea typeface="Calibri" pitchFamily="34" charset="0"/>
                <a:cs typeface="Times New Roman" pitchFamily="18" charset="0"/>
              </a:rPr>
              <a:t>Vocabulaire</a:t>
            </a:r>
            <a:endParaRPr kumimoji="0" lang="fr-FR" altLang="fr-FR" sz="1800" b="0" i="0" u="none" strike="noStrike" cap="none" normalizeH="0" baseline="0" dirty="0" smtClean="0">
              <a:ln>
                <a:noFill/>
              </a:ln>
              <a:solidFill>
                <a:schemeClr val="accent4">
                  <a:lumMod val="60000"/>
                  <a:lumOff val="40000"/>
                </a:schemeClr>
              </a:solidFill>
              <a:effectLst/>
              <a:latin typeface="Arial" pitchFamily="34" charset="0"/>
              <a:cs typeface="Arial" pitchFamily="34" charset="0"/>
            </a:endParaRPr>
          </a:p>
        </p:txBody>
      </p:sp>
      <p:sp>
        <p:nvSpPr>
          <p:cNvPr id="32"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9" name="ZoneTexte 48"/>
          <p:cNvSpPr txBox="1"/>
          <p:nvPr/>
        </p:nvSpPr>
        <p:spPr>
          <a:xfrm>
            <a:off x="260648" y="1169040"/>
            <a:ext cx="5618654" cy="923330"/>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Utiliser ses connaissances sur la langue pour mieux s'exprimer à l'oral, pour mieux comprendre des mots et des textes, pour améliorer des textes écrits.</a:t>
            </a:r>
            <a:endParaRPr lang="fr-FR" dirty="0"/>
          </a:p>
        </p:txBody>
      </p:sp>
      <p:grpSp>
        <p:nvGrpSpPr>
          <p:cNvPr id="41" name="Groupe 40"/>
          <p:cNvGrpSpPr/>
          <p:nvPr/>
        </p:nvGrpSpPr>
        <p:grpSpPr>
          <a:xfrm>
            <a:off x="128335" y="2291430"/>
            <a:ext cx="1872208" cy="1384234"/>
            <a:chOff x="116632" y="1477997"/>
            <a:chExt cx="1872208" cy="1384234"/>
          </a:xfrm>
        </p:grpSpPr>
        <p:sp>
          <p:nvSpPr>
            <p:cNvPr id="42" name="Zone de texte 125"/>
            <p:cNvSpPr txBox="1"/>
            <p:nvPr/>
          </p:nvSpPr>
          <p:spPr>
            <a:xfrm>
              <a:off x="116632" y="1477997"/>
              <a:ext cx="1872208"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V1</a:t>
              </a:r>
            </a:p>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Je </a:t>
              </a:r>
              <a:r>
                <a:rPr lang="fr-FR" sz="1050" dirty="0">
                  <a:solidFill>
                    <a:schemeClr val="accent4">
                      <a:lumMod val="60000"/>
                      <a:lumOff val="40000"/>
                    </a:schemeClr>
                  </a:solidFill>
                  <a:latin typeface="cinnamon cake"/>
                  <a:ea typeface="Calibri"/>
                  <a:cs typeface="Times New Roman"/>
                </a:rPr>
                <a:t>sais identifier quelques familles de mots et leurs dérivations (cas simples).</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sp>
          <p:nvSpPr>
            <p:cNvPr id="43" name="Rectangle à coins arrondis 144"/>
            <p:cNvSpPr/>
            <p:nvPr/>
          </p:nvSpPr>
          <p:spPr>
            <a:xfrm>
              <a:off x="223837" y="1497251"/>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grpSp>
        <p:nvGrpSpPr>
          <p:cNvPr id="46" name="Groupe 45"/>
          <p:cNvGrpSpPr/>
          <p:nvPr/>
        </p:nvGrpSpPr>
        <p:grpSpPr>
          <a:xfrm>
            <a:off x="2029113" y="2145214"/>
            <a:ext cx="4590761" cy="2786826"/>
            <a:chOff x="1718559" y="4499992"/>
            <a:chExt cx="4590761" cy="2786826"/>
          </a:xfrm>
        </p:grpSpPr>
        <p:sp>
          <p:nvSpPr>
            <p:cNvPr id="47" name="ZoneTexte 46"/>
            <p:cNvSpPr txBox="1"/>
            <p:nvPr/>
          </p:nvSpPr>
          <p:spPr>
            <a:xfrm>
              <a:off x="2115624" y="4499992"/>
              <a:ext cx="1080120" cy="338554"/>
            </a:xfrm>
            <a:prstGeom prst="rect">
              <a:avLst/>
            </a:prstGeom>
            <a:noFill/>
            <a:ln>
              <a:solidFill>
                <a:schemeClr val="tx1"/>
              </a:solidFill>
            </a:ln>
          </p:spPr>
          <p:txBody>
            <a:bodyPr wrap="square" rtlCol="0">
              <a:spAutoFit/>
            </a:bodyPr>
            <a:lstStyle/>
            <a:p>
              <a:r>
                <a:rPr lang="fr-FR" sz="1600" dirty="0" smtClean="0">
                  <a:latin typeface="Quicksand Book" pitchFamily="18" charset="0"/>
                </a:rPr>
                <a:t>dentiste</a:t>
              </a:r>
              <a:endParaRPr lang="fr-FR" sz="1600" dirty="0">
                <a:latin typeface="Quicksand Book" pitchFamily="18" charset="0"/>
              </a:endParaRPr>
            </a:p>
          </p:txBody>
        </p:sp>
        <p:sp>
          <p:nvSpPr>
            <p:cNvPr id="50" name="ZoneTexte 49"/>
            <p:cNvSpPr txBox="1"/>
            <p:nvPr/>
          </p:nvSpPr>
          <p:spPr>
            <a:xfrm>
              <a:off x="3106596" y="6516216"/>
              <a:ext cx="1080120" cy="338554"/>
            </a:xfrm>
            <a:prstGeom prst="rect">
              <a:avLst/>
            </a:prstGeom>
            <a:noFill/>
            <a:ln>
              <a:solidFill>
                <a:schemeClr val="tx1"/>
              </a:solidFill>
            </a:ln>
          </p:spPr>
          <p:txBody>
            <a:bodyPr wrap="square" rtlCol="0">
              <a:spAutoFit/>
            </a:bodyPr>
            <a:lstStyle/>
            <a:p>
              <a:r>
                <a:rPr lang="fr-FR" sz="1600" dirty="0" smtClean="0">
                  <a:latin typeface="Quicksand Book" pitchFamily="18" charset="0"/>
                </a:rPr>
                <a:t>dent</a:t>
              </a:r>
              <a:endParaRPr lang="fr-FR" sz="1600" dirty="0">
                <a:latin typeface="Quicksand Book" pitchFamily="18" charset="0"/>
              </a:endParaRPr>
            </a:p>
          </p:txBody>
        </p:sp>
        <p:sp>
          <p:nvSpPr>
            <p:cNvPr id="53" name="ZoneTexte 52"/>
            <p:cNvSpPr txBox="1"/>
            <p:nvPr/>
          </p:nvSpPr>
          <p:spPr>
            <a:xfrm>
              <a:off x="5085184" y="4990946"/>
              <a:ext cx="1080120" cy="338554"/>
            </a:xfrm>
            <a:prstGeom prst="rect">
              <a:avLst/>
            </a:prstGeom>
            <a:noFill/>
            <a:ln>
              <a:solidFill>
                <a:schemeClr val="tx1"/>
              </a:solidFill>
            </a:ln>
          </p:spPr>
          <p:txBody>
            <a:bodyPr wrap="square" rtlCol="0">
              <a:spAutoFit/>
            </a:bodyPr>
            <a:lstStyle/>
            <a:p>
              <a:r>
                <a:rPr lang="fr-FR" sz="1600" dirty="0" smtClean="0">
                  <a:latin typeface="Quicksand Book" pitchFamily="18" charset="0"/>
                </a:rPr>
                <a:t>dentier</a:t>
              </a:r>
              <a:endParaRPr lang="fr-FR" sz="1600" dirty="0">
                <a:latin typeface="Quicksand Book" pitchFamily="18" charset="0"/>
              </a:endParaRPr>
            </a:p>
          </p:txBody>
        </p:sp>
        <p:sp>
          <p:nvSpPr>
            <p:cNvPr id="63" name="ZoneTexte 62"/>
            <p:cNvSpPr txBox="1"/>
            <p:nvPr/>
          </p:nvSpPr>
          <p:spPr>
            <a:xfrm>
              <a:off x="2780928" y="5469632"/>
              <a:ext cx="1080120" cy="338554"/>
            </a:xfrm>
            <a:prstGeom prst="rect">
              <a:avLst/>
            </a:prstGeom>
            <a:noFill/>
            <a:ln>
              <a:solidFill>
                <a:schemeClr val="tx1"/>
              </a:solidFill>
            </a:ln>
          </p:spPr>
          <p:txBody>
            <a:bodyPr wrap="square" rtlCol="0">
              <a:spAutoFit/>
            </a:bodyPr>
            <a:lstStyle/>
            <a:p>
              <a:r>
                <a:rPr lang="fr-FR" sz="1600" dirty="0" smtClean="0">
                  <a:latin typeface="Quicksand Book" pitchFamily="18" charset="0"/>
                </a:rPr>
                <a:t>fleur</a:t>
              </a:r>
              <a:endParaRPr lang="fr-FR" sz="1600" dirty="0">
                <a:latin typeface="Quicksand Book" pitchFamily="18" charset="0"/>
              </a:endParaRPr>
            </a:p>
          </p:txBody>
        </p:sp>
        <p:sp>
          <p:nvSpPr>
            <p:cNvPr id="64" name="ZoneTexte 63"/>
            <p:cNvSpPr txBox="1"/>
            <p:nvPr/>
          </p:nvSpPr>
          <p:spPr>
            <a:xfrm>
              <a:off x="5229200" y="6298584"/>
              <a:ext cx="1080120" cy="338554"/>
            </a:xfrm>
            <a:prstGeom prst="rect">
              <a:avLst/>
            </a:prstGeom>
            <a:noFill/>
            <a:ln>
              <a:solidFill>
                <a:schemeClr val="tx1"/>
              </a:solidFill>
            </a:ln>
          </p:spPr>
          <p:txBody>
            <a:bodyPr wrap="square" rtlCol="0">
              <a:spAutoFit/>
            </a:bodyPr>
            <a:lstStyle/>
            <a:p>
              <a:r>
                <a:rPr lang="fr-FR" sz="1600" dirty="0" smtClean="0">
                  <a:latin typeface="Quicksand Book" pitchFamily="18" charset="0"/>
                </a:rPr>
                <a:t>fleuriste</a:t>
              </a:r>
              <a:endParaRPr lang="fr-FR" sz="1600" dirty="0">
                <a:latin typeface="Quicksand Book" pitchFamily="18" charset="0"/>
              </a:endParaRPr>
            </a:p>
          </p:txBody>
        </p:sp>
        <p:sp>
          <p:nvSpPr>
            <p:cNvPr id="65" name="ZoneTexte 64"/>
            <p:cNvSpPr txBox="1"/>
            <p:nvPr/>
          </p:nvSpPr>
          <p:spPr>
            <a:xfrm>
              <a:off x="3765589" y="4499992"/>
              <a:ext cx="1080120" cy="338554"/>
            </a:xfrm>
            <a:prstGeom prst="rect">
              <a:avLst/>
            </a:prstGeom>
            <a:noFill/>
            <a:ln>
              <a:solidFill>
                <a:schemeClr val="tx1"/>
              </a:solidFill>
            </a:ln>
          </p:spPr>
          <p:txBody>
            <a:bodyPr wrap="square" rtlCol="0">
              <a:spAutoFit/>
            </a:bodyPr>
            <a:lstStyle/>
            <a:p>
              <a:r>
                <a:rPr lang="fr-FR" sz="1600" dirty="0" smtClean="0">
                  <a:latin typeface="Quicksand Book" pitchFamily="18" charset="0"/>
                </a:rPr>
                <a:t>fleurir</a:t>
              </a:r>
              <a:endParaRPr lang="fr-FR" sz="1600" dirty="0">
                <a:latin typeface="Quicksand Book" pitchFamily="18" charset="0"/>
              </a:endParaRPr>
            </a:p>
          </p:txBody>
        </p:sp>
        <p:sp>
          <p:nvSpPr>
            <p:cNvPr id="67" name="ZoneTexte 66"/>
            <p:cNvSpPr txBox="1"/>
            <p:nvPr/>
          </p:nvSpPr>
          <p:spPr>
            <a:xfrm>
              <a:off x="1718559" y="6144959"/>
              <a:ext cx="1080120" cy="338554"/>
            </a:xfrm>
            <a:prstGeom prst="rect">
              <a:avLst/>
            </a:prstGeom>
            <a:noFill/>
            <a:ln>
              <a:solidFill>
                <a:schemeClr val="tx1"/>
              </a:solidFill>
            </a:ln>
          </p:spPr>
          <p:txBody>
            <a:bodyPr wrap="square" rtlCol="0">
              <a:spAutoFit/>
            </a:bodyPr>
            <a:lstStyle/>
            <a:p>
              <a:r>
                <a:rPr lang="fr-FR" sz="1600" dirty="0" smtClean="0">
                  <a:latin typeface="Quicksand Book" pitchFamily="18" charset="0"/>
                </a:rPr>
                <a:t>chanter</a:t>
              </a:r>
              <a:endParaRPr lang="fr-FR" sz="1600" dirty="0">
                <a:latin typeface="Quicksand Book" pitchFamily="18" charset="0"/>
              </a:endParaRPr>
            </a:p>
          </p:txBody>
        </p:sp>
        <p:sp>
          <p:nvSpPr>
            <p:cNvPr id="71" name="ZoneTexte 70"/>
            <p:cNvSpPr txBox="1"/>
            <p:nvPr/>
          </p:nvSpPr>
          <p:spPr>
            <a:xfrm>
              <a:off x="4274838" y="5724128"/>
              <a:ext cx="1134896" cy="338554"/>
            </a:xfrm>
            <a:prstGeom prst="rect">
              <a:avLst/>
            </a:prstGeom>
            <a:noFill/>
            <a:ln>
              <a:solidFill>
                <a:schemeClr val="tx1"/>
              </a:solidFill>
            </a:ln>
          </p:spPr>
          <p:txBody>
            <a:bodyPr wrap="square" rtlCol="0">
              <a:spAutoFit/>
            </a:bodyPr>
            <a:lstStyle/>
            <a:p>
              <a:r>
                <a:rPr lang="fr-FR" sz="1600" dirty="0" smtClean="0">
                  <a:latin typeface="Quicksand Book" pitchFamily="18" charset="0"/>
                </a:rPr>
                <a:t>chanteur</a:t>
              </a:r>
              <a:endParaRPr lang="fr-FR" sz="1600" dirty="0">
                <a:latin typeface="Quicksand Book" pitchFamily="18" charset="0"/>
              </a:endParaRPr>
            </a:p>
          </p:txBody>
        </p:sp>
        <p:sp>
          <p:nvSpPr>
            <p:cNvPr id="72" name="ZoneTexte 71"/>
            <p:cNvSpPr txBox="1"/>
            <p:nvPr/>
          </p:nvSpPr>
          <p:spPr>
            <a:xfrm>
              <a:off x="4869674" y="6948264"/>
              <a:ext cx="1080120" cy="338554"/>
            </a:xfrm>
            <a:prstGeom prst="rect">
              <a:avLst/>
            </a:prstGeom>
            <a:noFill/>
            <a:ln>
              <a:solidFill>
                <a:schemeClr val="tx1"/>
              </a:solidFill>
            </a:ln>
          </p:spPr>
          <p:txBody>
            <a:bodyPr wrap="square" rtlCol="0">
              <a:spAutoFit/>
            </a:bodyPr>
            <a:lstStyle/>
            <a:p>
              <a:r>
                <a:rPr lang="fr-FR" sz="1600" dirty="0" smtClean="0">
                  <a:latin typeface="Quicksand Book" pitchFamily="18" charset="0"/>
                </a:rPr>
                <a:t>chant</a:t>
              </a:r>
              <a:endParaRPr lang="fr-FR" sz="1600" dirty="0">
                <a:latin typeface="Quicksand Book" pitchFamily="18" charset="0"/>
              </a:endParaRPr>
            </a:p>
          </p:txBody>
        </p:sp>
      </p:grpSp>
      <p:pic>
        <p:nvPicPr>
          <p:cNvPr id="79" name="Image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013" y="3101628"/>
            <a:ext cx="299676" cy="575939"/>
          </a:xfrm>
          <a:prstGeom prst="rect">
            <a:avLst/>
          </a:prstGeom>
        </p:spPr>
      </p:pic>
      <p:grpSp>
        <p:nvGrpSpPr>
          <p:cNvPr id="80" name="Groupe 79"/>
          <p:cNvGrpSpPr/>
          <p:nvPr/>
        </p:nvGrpSpPr>
        <p:grpSpPr>
          <a:xfrm>
            <a:off x="3140968" y="5589470"/>
            <a:ext cx="3402636" cy="845380"/>
            <a:chOff x="2655172" y="1547664"/>
            <a:chExt cx="3888432" cy="845380"/>
          </a:xfrm>
        </p:grpSpPr>
        <p:cxnSp>
          <p:nvCxnSpPr>
            <p:cNvPr id="81" name="Connecteur droit 80"/>
            <p:cNvCxnSpPr/>
            <p:nvPr/>
          </p:nvCxnSpPr>
          <p:spPr>
            <a:xfrm>
              <a:off x="2655172" y="1547664"/>
              <a:ext cx="3870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a:off x="2655172" y="1835122"/>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2655172" y="2123728"/>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a:off x="2655172" y="2393044"/>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ZoneTexte 84"/>
          <p:cNvSpPr txBox="1"/>
          <p:nvPr/>
        </p:nvSpPr>
        <p:spPr>
          <a:xfrm>
            <a:off x="2060848" y="5383207"/>
            <a:ext cx="936104" cy="1123384"/>
          </a:xfrm>
          <a:prstGeom prst="rect">
            <a:avLst/>
          </a:prstGeom>
          <a:noFill/>
          <a:ln>
            <a:solidFill>
              <a:schemeClr val="tx1"/>
            </a:solidFill>
          </a:ln>
        </p:spPr>
        <p:txBody>
          <a:bodyPr wrap="square" rtlCol="0">
            <a:spAutoFit/>
          </a:bodyPr>
          <a:lstStyle/>
          <a:p>
            <a:pPr algn="r"/>
            <a:r>
              <a:rPr lang="fr-FR" sz="1200" dirty="0" smtClean="0">
                <a:latin typeface="Quicksand Book" pitchFamily="18" charset="0"/>
              </a:rPr>
              <a:t>Manger</a:t>
            </a:r>
          </a:p>
          <a:p>
            <a:pPr algn="r"/>
            <a:endParaRPr lang="fr-FR" sz="700" dirty="0">
              <a:latin typeface="Quicksand Book" pitchFamily="18" charset="0"/>
            </a:endParaRPr>
          </a:p>
          <a:p>
            <a:pPr algn="r"/>
            <a:r>
              <a:rPr lang="fr-FR" sz="1200" dirty="0" smtClean="0">
                <a:latin typeface="Quicksand Book" pitchFamily="18" charset="0"/>
              </a:rPr>
              <a:t>Grand</a:t>
            </a:r>
          </a:p>
          <a:p>
            <a:pPr algn="r"/>
            <a:endParaRPr lang="fr-FR" sz="700" dirty="0">
              <a:latin typeface="Quicksand Book" pitchFamily="18" charset="0"/>
            </a:endParaRPr>
          </a:p>
          <a:p>
            <a:pPr algn="r"/>
            <a:r>
              <a:rPr lang="fr-FR" sz="1200" dirty="0" smtClean="0">
                <a:latin typeface="Quicksand Book" pitchFamily="18" charset="0"/>
              </a:rPr>
              <a:t>Drôle</a:t>
            </a:r>
            <a:endParaRPr lang="fr-FR" sz="1200" dirty="0" smtClean="0">
              <a:latin typeface="Quicksand Book" pitchFamily="18" charset="0"/>
            </a:endParaRPr>
          </a:p>
          <a:p>
            <a:pPr algn="r"/>
            <a:endParaRPr lang="fr-FR" sz="500" dirty="0">
              <a:latin typeface="Quicksand Book" pitchFamily="18" charset="0"/>
            </a:endParaRPr>
          </a:p>
          <a:p>
            <a:pPr algn="r"/>
            <a:r>
              <a:rPr lang="fr-FR" sz="1200" dirty="0" smtClean="0">
                <a:latin typeface="Quicksand Book" pitchFamily="18" charset="0"/>
              </a:rPr>
              <a:t>parler</a:t>
            </a:r>
            <a:endParaRPr lang="fr-FR" sz="1200" dirty="0">
              <a:latin typeface="Quicksand Book" pitchFamily="18" charset="0"/>
            </a:endParaRPr>
          </a:p>
        </p:txBody>
      </p:sp>
      <p:grpSp>
        <p:nvGrpSpPr>
          <p:cNvPr id="86" name="Groupe 85"/>
          <p:cNvGrpSpPr/>
          <p:nvPr/>
        </p:nvGrpSpPr>
        <p:grpSpPr>
          <a:xfrm>
            <a:off x="108390" y="5220072"/>
            <a:ext cx="1872208" cy="1384234"/>
            <a:chOff x="108390" y="1331640"/>
            <a:chExt cx="1872208" cy="1384234"/>
          </a:xfrm>
        </p:grpSpPr>
        <p:grpSp>
          <p:nvGrpSpPr>
            <p:cNvPr id="87" name="Groupe 86"/>
            <p:cNvGrpSpPr/>
            <p:nvPr/>
          </p:nvGrpSpPr>
          <p:grpSpPr>
            <a:xfrm>
              <a:off x="108390" y="1331640"/>
              <a:ext cx="1872208" cy="1384234"/>
              <a:chOff x="116632" y="1477997"/>
              <a:chExt cx="1872208" cy="1384234"/>
            </a:xfrm>
          </p:grpSpPr>
          <p:sp>
            <p:nvSpPr>
              <p:cNvPr id="89" name="Zone de texte 125"/>
              <p:cNvSpPr txBox="1"/>
              <p:nvPr/>
            </p:nvSpPr>
            <p:spPr>
              <a:xfrm>
                <a:off x="116632" y="1477997"/>
                <a:ext cx="1872208"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V2</a:t>
                </a:r>
              </a:p>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Je </a:t>
                </a:r>
                <a:r>
                  <a:rPr lang="fr-FR" sz="1050" dirty="0">
                    <a:solidFill>
                      <a:schemeClr val="accent4">
                        <a:lumMod val="60000"/>
                        <a:lumOff val="40000"/>
                      </a:schemeClr>
                    </a:solidFill>
                    <a:latin typeface="cinnamon cake"/>
                    <a:ea typeface="Calibri"/>
                    <a:cs typeface="Times New Roman"/>
                  </a:rPr>
                  <a:t>sais identifier et utiliser quelques synonymes pour adjectifs et verbes.</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sp>
            <p:nvSpPr>
              <p:cNvPr id="90" name="Rectangle à coins arrondis 144"/>
              <p:cNvSpPr/>
              <p:nvPr/>
            </p:nvSpPr>
            <p:spPr>
              <a:xfrm>
                <a:off x="223837" y="1497251"/>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88" name="Image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89" y="2119302"/>
              <a:ext cx="310411" cy="596572"/>
            </a:xfrm>
            <a:prstGeom prst="rect">
              <a:avLst/>
            </a:prstGeom>
          </p:spPr>
        </p:pic>
      </p:grpSp>
      <p:grpSp>
        <p:nvGrpSpPr>
          <p:cNvPr id="91" name="Groupe 90"/>
          <p:cNvGrpSpPr/>
          <p:nvPr/>
        </p:nvGrpSpPr>
        <p:grpSpPr>
          <a:xfrm>
            <a:off x="1475048" y="3059971"/>
            <a:ext cx="366882" cy="647933"/>
            <a:chOff x="5852840" y="8163053"/>
            <a:chExt cx="366882" cy="647933"/>
          </a:xfrm>
        </p:grpSpPr>
        <p:pic>
          <p:nvPicPr>
            <p:cNvPr id="92" name="Image 9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93" name="Image 92"/>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94" name="Image 93"/>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95" name="Groupe 94"/>
          <p:cNvGrpSpPr/>
          <p:nvPr/>
        </p:nvGrpSpPr>
        <p:grpSpPr>
          <a:xfrm>
            <a:off x="1427472" y="6156176"/>
            <a:ext cx="366882" cy="443410"/>
            <a:chOff x="5852840" y="8367576"/>
            <a:chExt cx="366882" cy="443410"/>
          </a:xfrm>
        </p:grpSpPr>
        <p:pic>
          <p:nvPicPr>
            <p:cNvPr id="96" name="Image 95"/>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97" name="Image 9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grpSp>
        <p:nvGrpSpPr>
          <p:cNvPr id="98" name="Groupe 97"/>
          <p:cNvGrpSpPr/>
          <p:nvPr/>
        </p:nvGrpSpPr>
        <p:grpSpPr>
          <a:xfrm>
            <a:off x="95765" y="6932182"/>
            <a:ext cx="1872208" cy="1384234"/>
            <a:chOff x="116632" y="1477997"/>
            <a:chExt cx="1872208" cy="1384234"/>
          </a:xfrm>
        </p:grpSpPr>
        <p:sp>
          <p:nvSpPr>
            <p:cNvPr id="99" name="Zone de texte 125"/>
            <p:cNvSpPr txBox="1"/>
            <p:nvPr/>
          </p:nvSpPr>
          <p:spPr>
            <a:xfrm>
              <a:off x="116632" y="1477997"/>
              <a:ext cx="1872208"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V3</a:t>
              </a:r>
            </a:p>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Je </a:t>
              </a:r>
              <a:r>
                <a:rPr lang="fr-FR" sz="1050" dirty="0">
                  <a:solidFill>
                    <a:schemeClr val="accent4">
                      <a:lumMod val="60000"/>
                      <a:lumOff val="40000"/>
                    </a:schemeClr>
                  </a:solidFill>
                  <a:latin typeface="cinnamon cake"/>
                  <a:ea typeface="Calibri"/>
                  <a:cs typeface="Times New Roman"/>
                </a:rPr>
                <a:t>sais identifier et utiliser quelques contraires pour adjectifs et verbes.</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sp>
          <p:nvSpPr>
            <p:cNvPr id="100" name="Rectangle à coins arrondis 144"/>
            <p:cNvSpPr/>
            <p:nvPr/>
          </p:nvSpPr>
          <p:spPr>
            <a:xfrm>
              <a:off x="223837" y="1497251"/>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grpSp>
        <p:nvGrpSpPr>
          <p:cNvPr id="101" name="Groupe 100"/>
          <p:cNvGrpSpPr/>
          <p:nvPr/>
        </p:nvGrpSpPr>
        <p:grpSpPr>
          <a:xfrm>
            <a:off x="2115624" y="7053786"/>
            <a:ext cx="4482756" cy="1123384"/>
            <a:chOff x="2060848" y="1494775"/>
            <a:chExt cx="4482756" cy="1123384"/>
          </a:xfrm>
        </p:grpSpPr>
        <p:grpSp>
          <p:nvGrpSpPr>
            <p:cNvPr id="102" name="Groupe 101"/>
            <p:cNvGrpSpPr/>
            <p:nvPr/>
          </p:nvGrpSpPr>
          <p:grpSpPr>
            <a:xfrm>
              <a:off x="3140968" y="1701038"/>
              <a:ext cx="3402636" cy="845380"/>
              <a:chOff x="2655172" y="1547664"/>
              <a:chExt cx="3888432" cy="845380"/>
            </a:xfrm>
          </p:grpSpPr>
          <p:cxnSp>
            <p:nvCxnSpPr>
              <p:cNvPr id="104" name="Connecteur droit 103"/>
              <p:cNvCxnSpPr/>
              <p:nvPr/>
            </p:nvCxnSpPr>
            <p:spPr>
              <a:xfrm>
                <a:off x="2655172" y="1547664"/>
                <a:ext cx="3870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2655172" y="1835122"/>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2655172" y="2123728"/>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a:off x="2655172" y="2393044"/>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ZoneTexte 102"/>
            <p:cNvSpPr txBox="1"/>
            <p:nvPr/>
          </p:nvSpPr>
          <p:spPr>
            <a:xfrm>
              <a:off x="2060848" y="1494775"/>
              <a:ext cx="936104" cy="1123384"/>
            </a:xfrm>
            <a:prstGeom prst="rect">
              <a:avLst/>
            </a:prstGeom>
            <a:noFill/>
            <a:ln>
              <a:solidFill>
                <a:schemeClr val="tx1"/>
              </a:solidFill>
            </a:ln>
          </p:spPr>
          <p:txBody>
            <a:bodyPr wrap="square" rtlCol="0">
              <a:spAutoFit/>
            </a:bodyPr>
            <a:lstStyle/>
            <a:p>
              <a:pPr algn="r"/>
              <a:r>
                <a:rPr lang="fr-FR" sz="1200" dirty="0" smtClean="0">
                  <a:latin typeface="Quicksand Book" pitchFamily="18" charset="0"/>
                </a:rPr>
                <a:t>Facile</a:t>
              </a:r>
            </a:p>
            <a:p>
              <a:pPr algn="r"/>
              <a:endParaRPr lang="fr-FR" sz="700" dirty="0">
                <a:latin typeface="Quicksand Book" pitchFamily="18" charset="0"/>
              </a:endParaRPr>
            </a:p>
            <a:p>
              <a:pPr algn="r"/>
              <a:r>
                <a:rPr lang="fr-FR" sz="1200" dirty="0">
                  <a:latin typeface="Quicksand Book" pitchFamily="18" charset="0"/>
                </a:rPr>
                <a:t>O</a:t>
              </a:r>
              <a:r>
                <a:rPr lang="fr-FR" sz="1200" dirty="0" smtClean="0">
                  <a:latin typeface="Quicksand Book" pitchFamily="18" charset="0"/>
                </a:rPr>
                <a:t>uvrir</a:t>
              </a:r>
            </a:p>
            <a:p>
              <a:pPr algn="r"/>
              <a:endParaRPr lang="fr-FR" sz="700" dirty="0">
                <a:latin typeface="Quicksand Book" pitchFamily="18" charset="0"/>
              </a:endParaRPr>
            </a:p>
            <a:p>
              <a:pPr algn="r"/>
              <a:r>
                <a:rPr lang="fr-FR" sz="1200" dirty="0" smtClean="0">
                  <a:latin typeface="Quicksand Book" pitchFamily="18" charset="0"/>
                </a:rPr>
                <a:t>Beau</a:t>
              </a:r>
            </a:p>
            <a:p>
              <a:pPr algn="r"/>
              <a:endParaRPr lang="fr-FR" sz="500" dirty="0">
                <a:latin typeface="Quicksand Book" pitchFamily="18" charset="0"/>
              </a:endParaRPr>
            </a:p>
            <a:p>
              <a:pPr algn="r"/>
              <a:r>
                <a:rPr lang="fr-FR" sz="1200" dirty="0" smtClean="0">
                  <a:latin typeface="Quicksand Book" pitchFamily="18" charset="0"/>
                </a:rPr>
                <a:t>Pleurer</a:t>
              </a:r>
              <a:endParaRPr lang="fr-FR" sz="1200" dirty="0">
                <a:latin typeface="Quicksand Book" pitchFamily="18" charset="0"/>
              </a:endParaRPr>
            </a:p>
          </p:txBody>
        </p:sp>
      </p:grpSp>
      <p:pic>
        <p:nvPicPr>
          <p:cNvPr id="108" name="Imag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02" y="7769541"/>
            <a:ext cx="616378" cy="549543"/>
          </a:xfrm>
          <a:prstGeom prst="rect">
            <a:avLst/>
          </a:prstGeom>
        </p:spPr>
      </p:pic>
      <p:grpSp>
        <p:nvGrpSpPr>
          <p:cNvPr id="109" name="Groupe 108"/>
          <p:cNvGrpSpPr/>
          <p:nvPr/>
        </p:nvGrpSpPr>
        <p:grpSpPr>
          <a:xfrm>
            <a:off x="1443523" y="7877820"/>
            <a:ext cx="366882" cy="443410"/>
            <a:chOff x="5852840" y="8367576"/>
            <a:chExt cx="366882" cy="443410"/>
          </a:xfrm>
        </p:grpSpPr>
        <p:pic>
          <p:nvPicPr>
            <p:cNvPr id="110" name="Image 109"/>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111" name="Image 110"/>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grpSp>
      <p:sp>
        <p:nvSpPr>
          <p:cNvPr id="112" name="ZoneTexte 111"/>
          <p:cNvSpPr txBox="1"/>
          <p:nvPr/>
        </p:nvSpPr>
        <p:spPr>
          <a:xfrm>
            <a:off x="367802" y="3903099"/>
            <a:ext cx="1302093" cy="938719"/>
          </a:xfrm>
          <a:prstGeom prst="rect">
            <a:avLst/>
          </a:prstGeom>
          <a:noFill/>
        </p:spPr>
        <p:txBody>
          <a:bodyPr wrap="square" rtlCol="0">
            <a:spAutoFit/>
          </a:bodyPr>
          <a:lstStyle/>
          <a:p>
            <a:r>
              <a:rPr lang="fr-FR" sz="1100" dirty="0" smtClean="0">
                <a:latin typeface="Quicksand Book" panose="02070303000000060000" pitchFamily="18" charset="0"/>
              </a:rPr>
              <a:t>Colorie les mots de la même famille de la même couleur</a:t>
            </a:r>
            <a:endParaRPr lang="fr-FR" sz="1100" dirty="0">
              <a:latin typeface="Quicksand Book" panose="02070303000000060000" pitchFamily="18" charset="0"/>
            </a:endParaRPr>
          </a:p>
        </p:txBody>
      </p:sp>
      <p:sp>
        <p:nvSpPr>
          <p:cNvPr id="113" name="Ruban vers le bas 112"/>
          <p:cNvSpPr/>
          <p:nvPr/>
        </p:nvSpPr>
        <p:spPr>
          <a:xfrm>
            <a:off x="61771" y="3751278"/>
            <a:ext cx="1827735" cy="1068969"/>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pied de page 5"/>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58</a:t>
            </a:fld>
            <a:endParaRPr lang="fr-FR"/>
          </a:p>
        </p:txBody>
      </p:sp>
    </p:spTree>
    <p:extLst>
      <p:ext uri="{BB962C8B-B14F-4D97-AF65-F5344CB8AC3E}">
        <p14:creationId xmlns:p14="http://schemas.microsoft.com/office/powerpoint/2010/main" val="5454194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chemeClr val="accent5">
                  <a:lumMod val="60000"/>
                  <a:lumOff val="40000"/>
                </a:schemeClr>
              </a:solidFill>
            </a:endParaRPr>
          </a:p>
        </p:txBody>
      </p:sp>
      <p:sp>
        <p:nvSpPr>
          <p:cNvPr id="5" name="Rectangle 4"/>
          <p:cNvSpPr>
            <a:spLocks noChangeArrowheads="1"/>
          </p:cNvSpPr>
          <p:nvPr/>
        </p:nvSpPr>
        <p:spPr bwMode="auto">
          <a:xfrm>
            <a:off x="2258619" y="360403"/>
            <a:ext cx="2340769"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smtClean="0">
                <a:ln>
                  <a:noFill/>
                </a:ln>
                <a:solidFill>
                  <a:schemeClr val="accent4">
                    <a:lumMod val="60000"/>
                    <a:lumOff val="40000"/>
                  </a:schemeClr>
                </a:solidFill>
                <a:effectLst/>
                <a:latin typeface="cinnamon cake" pitchFamily="2" charset="0"/>
                <a:ea typeface="Calibri" pitchFamily="34" charset="0"/>
                <a:cs typeface="Times New Roman" pitchFamily="18" charset="0"/>
              </a:rPr>
              <a:t>Vocabulaire</a:t>
            </a:r>
            <a:endParaRPr kumimoji="0" lang="fr-FR" altLang="fr-FR" sz="1800" b="0" i="0" u="none" strike="noStrike" cap="none" normalizeH="0" baseline="0" dirty="0" smtClean="0">
              <a:ln>
                <a:noFill/>
              </a:ln>
              <a:solidFill>
                <a:schemeClr val="accent4">
                  <a:lumMod val="60000"/>
                  <a:lumOff val="40000"/>
                </a:schemeClr>
              </a:solidFill>
              <a:effectLst/>
              <a:latin typeface="Arial" pitchFamily="34" charset="0"/>
              <a:cs typeface="Arial" pitchFamily="34" charset="0"/>
            </a:endParaRPr>
          </a:p>
        </p:txBody>
      </p:sp>
      <p:grpSp>
        <p:nvGrpSpPr>
          <p:cNvPr id="19" name="Groupe 18"/>
          <p:cNvGrpSpPr/>
          <p:nvPr/>
        </p:nvGrpSpPr>
        <p:grpSpPr>
          <a:xfrm>
            <a:off x="121908" y="1994187"/>
            <a:ext cx="1872208" cy="1384234"/>
            <a:chOff x="108390" y="2750948"/>
            <a:chExt cx="1872208" cy="1384234"/>
          </a:xfrm>
        </p:grpSpPr>
        <p:grpSp>
          <p:nvGrpSpPr>
            <p:cNvPr id="37" name="Groupe 36"/>
            <p:cNvGrpSpPr/>
            <p:nvPr/>
          </p:nvGrpSpPr>
          <p:grpSpPr>
            <a:xfrm>
              <a:off x="108390" y="2750948"/>
              <a:ext cx="1872208" cy="1384234"/>
              <a:chOff x="116632" y="1477997"/>
              <a:chExt cx="1872208" cy="1384234"/>
            </a:xfrm>
          </p:grpSpPr>
          <p:sp>
            <p:nvSpPr>
              <p:cNvPr id="39" name="Zone de texte 125"/>
              <p:cNvSpPr txBox="1"/>
              <p:nvPr/>
            </p:nvSpPr>
            <p:spPr>
              <a:xfrm>
                <a:off x="116632" y="1477997"/>
                <a:ext cx="1872208"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V4</a:t>
                </a:r>
              </a:p>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Je </a:t>
                </a:r>
                <a:r>
                  <a:rPr lang="fr-FR" sz="1050" dirty="0">
                    <a:solidFill>
                      <a:schemeClr val="accent4">
                        <a:lumMod val="60000"/>
                        <a:lumOff val="40000"/>
                      </a:schemeClr>
                    </a:solidFill>
                    <a:latin typeface="cinnamon cake"/>
                    <a:ea typeface="Calibri"/>
                    <a:cs typeface="Times New Roman"/>
                  </a:rPr>
                  <a:t>connais quelques cas de polysémie simple.</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sp>
            <p:nvSpPr>
              <p:cNvPr id="40" name="Rectangle à coins arrondis 144"/>
              <p:cNvSpPr/>
              <p:nvPr/>
            </p:nvSpPr>
            <p:spPr>
              <a:xfrm>
                <a:off x="223837" y="1497251"/>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64" y="3464366"/>
              <a:ext cx="505619" cy="666133"/>
            </a:xfrm>
            <a:prstGeom prst="rect">
              <a:avLst/>
            </a:prstGeom>
          </p:spPr>
        </p:pic>
      </p:grpSp>
      <p:sp>
        <p:nvSpPr>
          <p:cNvPr id="32"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4"/>
          <p:cNvSpPr>
            <a:spLocks noChangeArrowheads="1"/>
          </p:cNvSpPr>
          <p:nvPr/>
        </p:nvSpPr>
        <p:spPr bwMode="auto">
          <a:xfrm>
            <a:off x="2037212" y="2061300"/>
            <a:ext cx="4725772" cy="1718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fr-FR" altLang="fr-FR" sz="1200" dirty="0">
                <a:latin typeface="Quicksand Book" pitchFamily="18" charset="0"/>
              </a:rPr>
              <a:t>1. Justine s’est brûlé la langue en mangeant sa soupe.</a:t>
            </a:r>
          </a:p>
          <a:p>
            <a:pPr lvl="0" fontAlgn="base">
              <a:lnSpc>
                <a:spcPct val="150000"/>
              </a:lnSpc>
              <a:spcBef>
                <a:spcPct val="0"/>
              </a:spcBef>
              <a:spcAft>
                <a:spcPct val="0"/>
              </a:spcAft>
            </a:pPr>
            <a:r>
              <a:rPr lang="fr-FR" altLang="fr-FR" sz="1200" dirty="0" smtClean="0">
                <a:latin typeface="Quicksand Book" pitchFamily="18" charset="0"/>
              </a:rPr>
              <a:t>_________________________________________________</a:t>
            </a:r>
            <a:endParaRPr lang="fr-FR" altLang="fr-FR" sz="1200" dirty="0">
              <a:latin typeface="Quicksand Book" pitchFamily="18" charset="0"/>
            </a:endParaRPr>
          </a:p>
          <a:p>
            <a:pPr lvl="0" fontAlgn="base">
              <a:lnSpc>
                <a:spcPct val="150000"/>
              </a:lnSpc>
              <a:spcBef>
                <a:spcPct val="0"/>
              </a:spcBef>
              <a:spcAft>
                <a:spcPct val="0"/>
              </a:spcAft>
            </a:pPr>
            <a:r>
              <a:rPr lang="fr-FR" altLang="fr-FR" sz="1200" dirty="0">
                <a:latin typeface="Quicksand Book" pitchFamily="18" charset="0"/>
              </a:rPr>
              <a:t>2. Cet interprète sait parler plus de cinq langues.</a:t>
            </a:r>
          </a:p>
          <a:p>
            <a:pPr lvl="0" fontAlgn="base">
              <a:lnSpc>
                <a:spcPct val="150000"/>
              </a:lnSpc>
              <a:spcBef>
                <a:spcPct val="0"/>
              </a:spcBef>
              <a:spcAft>
                <a:spcPct val="0"/>
              </a:spcAft>
            </a:pPr>
            <a:r>
              <a:rPr lang="fr-FR" altLang="fr-FR" sz="1200" dirty="0" smtClean="0">
                <a:latin typeface="Quicksand Book" pitchFamily="18" charset="0"/>
              </a:rPr>
              <a:t>_________________________________________________</a:t>
            </a:r>
          </a:p>
          <a:p>
            <a:pPr lvl="0" fontAlgn="base">
              <a:lnSpc>
                <a:spcPct val="150000"/>
              </a:lnSpc>
              <a:spcBef>
                <a:spcPct val="0"/>
              </a:spcBef>
              <a:spcAft>
                <a:spcPct val="0"/>
              </a:spcAft>
            </a:pPr>
            <a:r>
              <a:rPr lang="fr-FR" altLang="fr-FR" sz="1200" dirty="0" smtClean="0">
                <a:latin typeface="Quicksand Book" pitchFamily="18" charset="0"/>
              </a:rPr>
              <a:t>3</a:t>
            </a:r>
            <a:r>
              <a:rPr lang="fr-FR" altLang="fr-FR" sz="1200" dirty="0">
                <a:latin typeface="Quicksand Book" pitchFamily="18" charset="0"/>
              </a:rPr>
              <a:t>. </a:t>
            </a:r>
            <a:r>
              <a:rPr lang="fr-FR" altLang="fr-FR" sz="1200" dirty="0">
                <a:latin typeface="Quicksand Book" pitchFamily="18" charset="0"/>
              </a:rPr>
              <a:t>Ma voisine est vraiment mauvaise langue.</a:t>
            </a:r>
          </a:p>
          <a:p>
            <a:pPr lvl="0" fontAlgn="base">
              <a:lnSpc>
                <a:spcPct val="150000"/>
              </a:lnSpc>
              <a:spcBef>
                <a:spcPct val="0"/>
              </a:spcBef>
              <a:spcAft>
                <a:spcPct val="0"/>
              </a:spcAft>
            </a:pPr>
            <a:r>
              <a:rPr lang="fr-FR" altLang="fr-FR" sz="1200" dirty="0" smtClean="0">
                <a:latin typeface="Quicksand Book" pitchFamily="18" charset="0"/>
              </a:rPr>
              <a:t>_________________________________________________</a:t>
            </a:r>
            <a:endParaRPr lang="fr-FR" altLang="zh-CN" sz="1200" dirty="0">
              <a:latin typeface="Quicksand Book" pitchFamily="18" charset="0"/>
            </a:endParaRPr>
          </a:p>
        </p:txBody>
      </p:sp>
      <p:sp>
        <p:nvSpPr>
          <p:cNvPr id="45" name="ZoneTexte 44"/>
          <p:cNvSpPr txBox="1"/>
          <p:nvPr/>
        </p:nvSpPr>
        <p:spPr>
          <a:xfrm>
            <a:off x="1908390" y="4139952"/>
            <a:ext cx="4725772" cy="1569660"/>
          </a:xfrm>
          <a:prstGeom prst="rect">
            <a:avLst/>
          </a:prstGeom>
          <a:noFill/>
          <a:ln>
            <a:solidFill>
              <a:schemeClr val="tx1"/>
            </a:solidFill>
          </a:ln>
        </p:spPr>
        <p:txBody>
          <a:bodyPr wrap="square" rtlCol="0">
            <a:spAutoFit/>
          </a:bodyPr>
          <a:lstStyle/>
          <a:p>
            <a:pPr defTabSz="771525">
              <a:lnSpc>
                <a:spcPct val="200000"/>
              </a:lnSpc>
              <a:tabLst>
                <a:tab pos="1438275" algn="l"/>
                <a:tab pos="2695575" algn="l"/>
              </a:tabLst>
            </a:pPr>
            <a:r>
              <a:rPr lang="fr-FR" sz="1200" dirty="0" smtClean="0">
                <a:latin typeface="Quicksand Book" pitchFamily="18" charset="0"/>
              </a:rPr>
              <a:t>marguerite </a:t>
            </a:r>
            <a:r>
              <a:rPr lang="fr-FR" sz="1200" dirty="0">
                <a:latin typeface="Quicksand Book" pitchFamily="18" charset="0"/>
              </a:rPr>
              <a:t>- crocus - jonquille - œillet → </a:t>
            </a:r>
            <a:r>
              <a:rPr lang="fr-FR" sz="1200" dirty="0" smtClean="0">
                <a:latin typeface="Quicksand Book" pitchFamily="18" charset="0"/>
              </a:rPr>
              <a:t>_______________</a:t>
            </a:r>
            <a:endParaRPr lang="fr-FR" sz="1200" dirty="0">
              <a:latin typeface="Quicksand Book" pitchFamily="18" charset="0"/>
            </a:endParaRPr>
          </a:p>
          <a:p>
            <a:pPr defTabSz="771525">
              <a:lnSpc>
                <a:spcPct val="200000"/>
              </a:lnSpc>
              <a:tabLst>
                <a:tab pos="1438275" algn="l"/>
                <a:tab pos="2695575" algn="l"/>
              </a:tabLst>
            </a:pPr>
            <a:r>
              <a:rPr lang="fr-FR" sz="1200" dirty="0">
                <a:latin typeface="Quicksand Book" pitchFamily="18" charset="0"/>
              </a:rPr>
              <a:t>chemise - short - jupe - caleçon → </a:t>
            </a:r>
            <a:r>
              <a:rPr lang="fr-FR" sz="1200" dirty="0" smtClean="0">
                <a:latin typeface="Quicksand Book" pitchFamily="18" charset="0"/>
              </a:rPr>
              <a:t>____________________</a:t>
            </a:r>
            <a:endParaRPr lang="fr-FR" sz="1200" dirty="0">
              <a:latin typeface="Quicksand Book" pitchFamily="18" charset="0"/>
            </a:endParaRPr>
          </a:p>
          <a:p>
            <a:pPr defTabSz="771525">
              <a:lnSpc>
                <a:spcPct val="200000"/>
              </a:lnSpc>
              <a:tabLst>
                <a:tab pos="1438275" algn="l"/>
                <a:tab pos="2695575" algn="l"/>
              </a:tabLst>
            </a:pPr>
            <a:r>
              <a:rPr lang="fr-FR" sz="1200" dirty="0">
                <a:latin typeface="Quicksand Book" pitchFamily="18" charset="0"/>
              </a:rPr>
              <a:t>violon - trompette - cymbales - flûte → </a:t>
            </a:r>
            <a:r>
              <a:rPr lang="fr-FR" sz="1200" dirty="0" smtClean="0">
                <a:latin typeface="Quicksand Book" pitchFamily="18" charset="0"/>
              </a:rPr>
              <a:t>_________________</a:t>
            </a:r>
            <a:endParaRPr lang="fr-FR" sz="1200" dirty="0">
              <a:latin typeface="Quicksand Book" pitchFamily="18" charset="0"/>
            </a:endParaRPr>
          </a:p>
          <a:p>
            <a:pPr defTabSz="771525">
              <a:lnSpc>
                <a:spcPct val="200000"/>
              </a:lnSpc>
              <a:tabLst>
                <a:tab pos="1438275" algn="l"/>
                <a:tab pos="2695575" algn="l"/>
              </a:tabLst>
            </a:pPr>
            <a:r>
              <a:rPr lang="fr-FR" sz="1200" dirty="0">
                <a:latin typeface="Quicksand Book" pitchFamily="18" charset="0"/>
              </a:rPr>
              <a:t>la France - la Chine - l'Australie - le Brésil → </a:t>
            </a:r>
            <a:r>
              <a:rPr lang="fr-FR" sz="1200" dirty="0" smtClean="0">
                <a:latin typeface="Quicksand Book" pitchFamily="18" charset="0"/>
              </a:rPr>
              <a:t>_____________</a:t>
            </a:r>
          </a:p>
        </p:txBody>
      </p:sp>
      <p:grpSp>
        <p:nvGrpSpPr>
          <p:cNvPr id="54" name="Groupe 53"/>
          <p:cNvGrpSpPr/>
          <p:nvPr/>
        </p:nvGrpSpPr>
        <p:grpSpPr>
          <a:xfrm>
            <a:off x="124503" y="5365236"/>
            <a:ext cx="1765003" cy="1401233"/>
            <a:chOff x="157209" y="1460998"/>
            <a:chExt cx="1765003" cy="1401233"/>
          </a:xfrm>
        </p:grpSpPr>
        <p:sp>
          <p:nvSpPr>
            <p:cNvPr id="55" name="Zone de texte 125"/>
            <p:cNvSpPr txBox="1"/>
            <p:nvPr/>
          </p:nvSpPr>
          <p:spPr>
            <a:xfrm>
              <a:off x="157209" y="1460998"/>
              <a:ext cx="1765003"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200" dirty="0" smtClean="0">
                  <a:solidFill>
                    <a:schemeClr val="accent4">
                      <a:lumMod val="60000"/>
                      <a:lumOff val="40000"/>
                    </a:schemeClr>
                  </a:solidFill>
                  <a:latin typeface="cinnamon cake"/>
                  <a:ea typeface="Calibri"/>
                  <a:cs typeface="Times New Roman"/>
                </a:rPr>
                <a:t>V5</a:t>
              </a:r>
            </a:p>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Je </a:t>
              </a:r>
              <a:r>
                <a:rPr lang="fr-FR" sz="1050" dirty="0">
                  <a:solidFill>
                    <a:schemeClr val="accent4">
                      <a:lumMod val="60000"/>
                      <a:lumOff val="40000"/>
                    </a:schemeClr>
                  </a:solidFill>
                  <a:latin typeface="cinnamon cake"/>
                  <a:ea typeface="Calibri"/>
                  <a:cs typeface="Times New Roman"/>
                </a:rPr>
                <a:t>sais quelques relations entre termes </a:t>
              </a:r>
              <a:r>
                <a:rPr lang="fr-FR" sz="1050" dirty="0" smtClean="0">
                  <a:solidFill>
                    <a:schemeClr val="accent4">
                      <a:lumMod val="60000"/>
                      <a:lumOff val="40000"/>
                    </a:schemeClr>
                  </a:solidFill>
                  <a:latin typeface="cinnamon cake"/>
                  <a:ea typeface="Calibri"/>
                  <a:cs typeface="Times New Roman"/>
                </a:rPr>
                <a:t>génériques</a:t>
              </a:r>
            </a:p>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 </a:t>
              </a:r>
              <a:r>
                <a:rPr lang="fr-FR" sz="1050" dirty="0">
                  <a:solidFill>
                    <a:schemeClr val="accent4">
                      <a:lumMod val="60000"/>
                      <a:lumOff val="40000"/>
                    </a:schemeClr>
                  </a:solidFill>
                  <a:latin typeface="cinnamon cake"/>
                  <a:ea typeface="Calibri"/>
                  <a:cs typeface="Times New Roman"/>
                </a:rPr>
                <a:t>et termes </a:t>
              </a:r>
              <a:r>
                <a:rPr lang="fr-FR" sz="1050" dirty="0" smtClean="0">
                  <a:solidFill>
                    <a:schemeClr val="accent4">
                      <a:lumMod val="60000"/>
                      <a:lumOff val="40000"/>
                    </a:schemeClr>
                  </a:solidFill>
                  <a:latin typeface="cinnamon cake"/>
                  <a:ea typeface="Calibri"/>
                  <a:cs typeface="Times New Roman"/>
                </a:rPr>
                <a:t>spécifiques</a:t>
              </a:r>
              <a:endParaRPr lang="fr-FR" sz="10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sp>
          <p:nvSpPr>
            <p:cNvPr id="56" name="Rectangle à coins arrondis 144"/>
            <p:cNvSpPr/>
            <p:nvPr/>
          </p:nvSpPr>
          <p:spPr>
            <a:xfrm>
              <a:off x="223837" y="1497251"/>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grpSp>
        <p:nvGrpSpPr>
          <p:cNvPr id="50" name="Groupe 49"/>
          <p:cNvGrpSpPr/>
          <p:nvPr/>
        </p:nvGrpSpPr>
        <p:grpSpPr>
          <a:xfrm>
            <a:off x="1475048" y="2643337"/>
            <a:ext cx="366882" cy="647933"/>
            <a:chOff x="5852840" y="8163053"/>
            <a:chExt cx="366882" cy="647933"/>
          </a:xfrm>
        </p:grpSpPr>
        <p:pic>
          <p:nvPicPr>
            <p:cNvPr id="53" name="Image 5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63" name="Image 6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64" name="Image 6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65" name="ZoneTexte 64"/>
          <p:cNvSpPr txBox="1"/>
          <p:nvPr/>
        </p:nvSpPr>
        <p:spPr>
          <a:xfrm>
            <a:off x="2566769" y="1455129"/>
            <a:ext cx="2762392" cy="430887"/>
          </a:xfrm>
          <a:prstGeom prst="rect">
            <a:avLst/>
          </a:prstGeom>
          <a:noFill/>
        </p:spPr>
        <p:txBody>
          <a:bodyPr wrap="square" rtlCol="0">
            <a:spAutoFit/>
          </a:bodyPr>
          <a:lstStyle/>
          <a:p>
            <a:r>
              <a:rPr lang="fr-FR" sz="1100" dirty="0" smtClean="0">
                <a:latin typeface="Quicksand Book" panose="02070303000000060000" pitchFamily="18" charset="0"/>
              </a:rPr>
              <a:t>Ecris une définition pour le mot langue en fonction de la phrase.</a:t>
            </a:r>
            <a:endParaRPr lang="fr-FR" sz="1100" dirty="0">
              <a:latin typeface="Quicksand Book" panose="02070303000000060000" pitchFamily="18" charset="0"/>
            </a:endParaRPr>
          </a:p>
        </p:txBody>
      </p:sp>
      <p:sp>
        <p:nvSpPr>
          <p:cNvPr id="67" name="Ruban vers le bas 66"/>
          <p:cNvSpPr/>
          <p:nvPr/>
        </p:nvSpPr>
        <p:spPr>
          <a:xfrm>
            <a:off x="2009194" y="1319687"/>
            <a:ext cx="3877543" cy="660025"/>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403800" y="4335387"/>
            <a:ext cx="1232460" cy="600164"/>
          </a:xfrm>
          <a:prstGeom prst="rect">
            <a:avLst/>
          </a:prstGeom>
          <a:noFill/>
        </p:spPr>
        <p:txBody>
          <a:bodyPr wrap="square" rtlCol="0">
            <a:spAutoFit/>
          </a:bodyPr>
          <a:lstStyle/>
          <a:p>
            <a:r>
              <a:rPr lang="fr-FR" sz="1100" dirty="0" smtClean="0">
                <a:latin typeface="Quicksand Book" panose="02070303000000060000" pitchFamily="18" charset="0"/>
              </a:rPr>
              <a:t>Trouve le mot générique de chaque série,</a:t>
            </a:r>
            <a:endParaRPr lang="fr-FR" sz="1100" dirty="0">
              <a:latin typeface="Quicksand Book" panose="02070303000000060000" pitchFamily="18" charset="0"/>
            </a:endParaRPr>
          </a:p>
        </p:txBody>
      </p:sp>
      <p:sp>
        <p:nvSpPr>
          <p:cNvPr id="72" name="Ruban vers le bas 71"/>
          <p:cNvSpPr/>
          <p:nvPr/>
        </p:nvSpPr>
        <p:spPr>
          <a:xfrm>
            <a:off x="131670" y="4125689"/>
            <a:ext cx="1729992" cy="950367"/>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ZoneTexte 78"/>
          <p:cNvSpPr txBox="1"/>
          <p:nvPr/>
        </p:nvSpPr>
        <p:spPr>
          <a:xfrm>
            <a:off x="391175" y="7350330"/>
            <a:ext cx="1232460" cy="1277273"/>
          </a:xfrm>
          <a:prstGeom prst="rect">
            <a:avLst/>
          </a:prstGeom>
          <a:noFill/>
        </p:spPr>
        <p:txBody>
          <a:bodyPr wrap="square" rtlCol="0">
            <a:spAutoFit/>
          </a:bodyPr>
          <a:lstStyle/>
          <a:p>
            <a:r>
              <a:rPr lang="fr-FR" sz="1100" dirty="0" smtClean="0">
                <a:latin typeface="Quicksand Book" panose="02070303000000060000" pitchFamily="18" charset="0"/>
              </a:rPr>
              <a:t>Trouve trois ou quatre mots spécifiques pour chaque mot générique.</a:t>
            </a:r>
            <a:endParaRPr lang="fr-FR" sz="1100" dirty="0">
              <a:latin typeface="Quicksand Book" panose="02070303000000060000" pitchFamily="18" charset="0"/>
            </a:endParaRPr>
          </a:p>
        </p:txBody>
      </p:sp>
      <p:sp>
        <p:nvSpPr>
          <p:cNvPr id="80" name="Ruban vers le bas 79"/>
          <p:cNvSpPr/>
          <p:nvPr/>
        </p:nvSpPr>
        <p:spPr>
          <a:xfrm>
            <a:off x="119651" y="7090200"/>
            <a:ext cx="1729992" cy="1537403"/>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908390" y="6084168"/>
            <a:ext cx="4725772" cy="2492990"/>
          </a:xfrm>
          <a:prstGeom prst="rect">
            <a:avLst/>
          </a:prstGeom>
          <a:noFill/>
          <a:ln>
            <a:solidFill>
              <a:schemeClr val="tx1"/>
            </a:solidFill>
          </a:ln>
        </p:spPr>
        <p:txBody>
          <a:bodyPr wrap="square" rtlCol="0">
            <a:spAutoFit/>
          </a:bodyPr>
          <a:lstStyle/>
          <a:p>
            <a:pPr defTabSz="771525">
              <a:lnSpc>
                <a:spcPct val="150000"/>
              </a:lnSpc>
              <a:tabLst>
                <a:tab pos="1438275" algn="l"/>
                <a:tab pos="2695575" algn="l"/>
              </a:tabLst>
            </a:pPr>
            <a:endParaRPr lang="fr-FR" sz="1200" dirty="0">
              <a:latin typeface="Quicksand Book" pitchFamily="18" charset="0"/>
            </a:endParaRPr>
          </a:p>
          <a:p>
            <a:pPr defTabSz="771525">
              <a:lnSpc>
                <a:spcPct val="150000"/>
              </a:lnSpc>
              <a:tabLst>
                <a:tab pos="1438275" algn="l"/>
                <a:tab pos="2695575" algn="l"/>
              </a:tabLst>
            </a:pPr>
            <a:r>
              <a:rPr lang="fr-FR" sz="1200" dirty="0">
                <a:latin typeface="Quicksand Book" pitchFamily="18" charset="0"/>
              </a:rPr>
              <a:t>Légume : </a:t>
            </a:r>
            <a:r>
              <a:rPr lang="fr-FR" sz="1200" dirty="0" smtClean="0">
                <a:latin typeface="Quicksand Book" pitchFamily="18" charset="0"/>
              </a:rPr>
              <a:t>_________________________________________</a:t>
            </a:r>
            <a:endParaRPr lang="fr-FR" sz="1200" dirty="0">
              <a:latin typeface="Quicksand Book" pitchFamily="18" charset="0"/>
            </a:endParaRPr>
          </a:p>
          <a:p>
            <a:pPr defTabSz="771525">
              <a:lnSpc>
                <a:spcPct val="150000"/>
              </a:lnSpc>
              <a:tabLst>
                <a:tab pos="1438275" algn="l"/>
                <a:tab pos="2695575" algn="l"/>
              </a:tabLst>
            </a:pPr>
            <a:endParaRPr lang="fr-FR" sz="1200" dirty="0">
              <a:latin typeface="Quicksand Book" pitchFamily="18" charset="0"/>
            </a:endParaRPr>
          </a:p>
          <a:p>
            <a:pPr defTabSz="771525">
              <a:lnSpc>
                <a:spcPct val="150000"/>
              </a:lnSpc>
              <a:tabLst>
                <a:tab pos="1438275" algn="l"/>
                <a:tab pos="2695575" algn="l"/>
              </a:tabLst>
            </a:pPr>
            <a:r>
              <a:rPr lang="fr-FR" sz="1200" dirty="0">
                <a:latin typeface="Quicksand Book" pitchFamily="18" charset="0"/>
              </a:rPr>
              <a:t>Métier : </a:t>
            </a:r>
            <a:r>
              <a:rPr lang="fr-FR" sz="1200" dirty="0" smtClean="0">
                <a:latin typeface="Quicksand Book" pitchFamily="18" charset="0"/>
              </a:rPr>
              <a:t>__________________________________________</a:t>
            </a:r>
            <a:endParaRPr lang="fr-FR" sz="1200" dirty="0">
              <a:latin typeface="Quicksand Book" pitchFamily="18" charset="0"/>
            </a:endParaRPr>
          </a:p>
          <a:p>
            <a:pPr defTabSz="771525">
              <a:lnSpc>
                <a:spcPct val="150000"/>
              </a:lnSpc>
              <a:tabLst>
                <a:tab pos="1438275" algn="l"/>
                <a:tab pos="2695575" algn="l"/>
              </a:tabLst>
            </a:pPr>
            <a:endParaRPr lang="fr-FR" sz="1200" dirty="0">
              <a:latin typeface="Quicksand Book" pitchFamily="18" charset="0"/>
            </a:endParaRPr>
          </a:p>
          <a:p>
            <a:pPr defTabSz="771525">
              <a:lnSpc>
                <a:spcPct val="150000"/>
              </a:lnSpc>
              <a:tabLst>
                <a:tab pos="1438275" algn="l"/>
                <a:tab pos="2695575" algn="l"/>
              </a:tabLst>
            </a:pPr>
            <a:r>
              <a:rPr lang="fr-FR" sz="1200" dirty="0">
                <a:latin typeface="Quicksand Book" pitchFamily="18" charset="0"/>
              </a:rPr>
              <a:t>Sport : </a:t>
            </a:r>
            <a:r>
              <a:rPr lang="fr-FR" sz="1200" dirty="0" smtClean="0">
                <a:latin typeface="Quicksand Book" pitchFamily="18" charset="0"/>
              </a:rPr>
              <a:t>___________________________________________</a:t>
            </a:r>
            <a:endParaRPr lang="fr-FR" sz="1200" dirty="0">
              <a:latin typeface="Quicksand Book" pitchFamily="18" charset="0"/>
            </a:endParaRPr>
          </a:p>
          <a:p>
            <a:pPr defTabSz="771525">
              <a:lnSpc>
                <a:spcPct val="150000"/>
              </a:lnSpc>
              <a:tabLst>
                <a:tab pos="1438275" algn="l"/>
                <a:tab pos="2695575" algn="l"/>
              </a:tabLst>
            </a:pPr>
            <a:endParaRPr lang="fr-FR" sz="1200" dirty="0">
              <a:latin typeface="Quicksand Book" pitchFamily="18" charset="0"/>
            </a:endParaRPr>
          </a:p>
          <a:p>
            <a:pPr defTabSz="771525">
              <a:lnSpc>
                <a:spcPct val="150000"/>
              </a:lnSpc>
              <a:tabLst>
                <a:tab pos="1438275" algn="l"/>
                <a:tab pos="2695575" algn="l"/>
              </a:tabLst>
            </a:pPr>
            <a:r>
              <a:rPr lang="fr-FR" sz="1200" dirty="0">
                <a:latin typeface="Quicksand Book" pitchFamily="18" charset="0"/>
              </a:rPr>
              <a:t>Vaisselle : </a:t>
            </a:r>
            <a:r>
              <a:rPr lang="fr-FR" sz="1200" dirty="0" smtClean="0">
                <a:latin typeface="Quicksand Book" pitchFamily="18" charset="0"/>
              </a:rPr>
              <a:t>________________________________________</a:t>
            </a:r>
            <a:endParaRPr lang="fr-FR" sz="1200" dirty="0">
              <a:latin typeface="Quicksand Book" pitchFamily="18" charset="0"/>
            </a:endParaRPr>
          </a:p>
          <a:p>
            <a:endParaRPr lang="fr-FR" sz="1200" dirty="0"/>
          </a:p>
        </p:txBody>
      </p:sp>
      <p:grpSp>
        <p:nvGrpSpPr>
          <p:cNvPr id="83" name="Groupe 82"/>
          <p:cNvGrpSpPr/>
          <p:nvPr/>
        </p:nvGrpSpPr>
        <p:grpSpPr>
          <a:xfrm>
            <a:off x="1456797" y="6132103"/>
            <a:ext cx="366882" cy="647933"/>
            <a:chOff x="5852840" y="8163053"/>
            <a:chExt cx="366882" cy="647933"/>
          </a:xfrm>
        </p:grpSpPr>
        <p:pic>
          <p:nvPicPr>
            <p:cNvPr id="84" name="Image 8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85" name="Image 8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86" name="Image 8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75" y="6103265"/>
            <a:ext cx="578690" cy="725064"/>
          </a:xfrm>
          <a:prstGeom prst="rect">
            <a:avLst/>
          </a:prstGeom>
        </p:spPr>
      </p:pic>
      <p:sp>
        <p:nvSpPr>
          <p:cNvPr id="8" name="Espace réservé du pied de page 7"/>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9" name="Espace réservé du numéro de diapositive 8"/>
          <p:cNvSpPr>
            <a:spLocks noGrp="1"/>
          </p:cNvSpPr>
          <p:nvPr>
            <p:ph type="sldNum" sz="quarter" idx="12"/>
          </p:nvPr>
        </p:nvSpPr>
        <p:spPr/>
        <p:txBody>
          <a:bodyPr/>
          <a:lstStyle/>
          <a:p>
            <a:fld id="{1473093C-0CA7-4B79-A746-F5F6C1908E8F}" type="slidenum">
              <a:rPr lang="fr-FR" smtClean="0"/>
              <a:t>59</a:t>
            </a:fld>
            <a:endParaRPr lang="fr-FR" dirty="0"/>
          </a:p>
        </p:txBody>
      </p:sp>
    </p:spTree>
    <p:extLst>
      <p:ext uri="{BB962C8B-B14F-4D97-AF65-F5344CB8AC3E}">
        <p14:creationId xmlns:p14="http://schemas.microsoft.com/office/powerpoint/2010/main" val="2512988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5">
                    <a:lumMod val="40000"/>
                    <a:lumOff val="60000"/>
                  </a:schemeClr>
                </a:solidFill>
                <a:effectLst>
                  <a:outerShdw blurRad="38100" dist="38100" dir="2700000" algn="tl">
                    <a:srgbClr val="000000">
                      <a:alpha val="43137"/>
                    </a:srgbClr>
                  </a:outerShdw>
                </a:effectLst>
                <a:latin typeface="cinnamon cake"/>
                <a:ea typeface="Calibri"/>
                <a:cs typeface="Times New Roman"/>
              </a:rPr>
              <a:t>Langage oral</a:t>
            </a:r>
            <a:endParaRPr lang="fr-FR" dirty="0">
              <a:solidFill>
                <a:schemeClr val="accent5">
                  <a:lumMod val="40000"/>
                  <a:lumOff val="60000"/>
                </a:schemeClr>
              </a:solidFill>
              <a:effectLst>
                <a:outerShdw blurRad="38100" dist="38100" dir="2700000" algn="tl">
                  <a:srgbClr val="000000">
                    <a:alpha val="43137"/>
                  </a:srgbClr>
                </a:outerShdw>
              </a:effectLst>
            </a:endParaRPr>
          </a:p>
        </p:txBody>
      </p:sp>
      <p:grpSp>
        <p:nvGrpSpPr>
          <p:cNvPr id="88" name="Groupe 87"/>
          <p:cNvGrpSpPr/>
          <p:nvPr/>
        </p:nvGrpSpPr>
        <p:grpSpPr>
          <a:xfrm>
            <a:off x="0" y="3330848"/>
            <a:ext cx="1842768" cy="1370370"/>
            <a:chOff x="-35456" y="1320846"/>
            <a:chExt cx="1842768" cy="1370370"/>
          </a:xfrm>
        </p:grpSpPr>
        <p:sp>
          <p:nvSpPr>
            <p:cNvPr id="89" name="Zone de texte 3"/>
            <p:cNvSpPr txBox="1"/>
            <p:nvPr/>
          </p:nvSpPr>
          <p:spPr>
            <a:xfrm>
              <a:off x="-35456" y="1343122"/>
              <a:ext cx="1842768" cy="1114275"/>
            </a:xfrm>
            <a:prstGeom prst="rect">
              <a:avLst/>
            </a:prstGeom>
          </p:spPr>
          <p:txBody>
            <a:bodyPr vert="horz" wrap="square" lIns="91440" tIns="45720" rIns="91440" bIns="45720" anchor="t" anchorCtr="0" compatLnSpc="1"/>
            <a:lstStyle/>
            <a:p>
              <a:pPr algn="ctr"/>
              <a:r>
                <a:rPr lang="fr-FR" sz="1100" dirty="0" smtClean="0">
                  <a:solidFill>
                    <a:srgbClr val="002060"/>
                  </a:solidFill>
                  <a:latin typeface="cinnamon cake"/>
                  <a:ea typeface="Calibri"/>
                  <a:cs typeface="Times New Roman"/>
                </a:rPr>
                <a:t>D5</a:t>
              </a:r>
              <a:endParaRPr lang="fr-FR" sz="1100" dirty="0" smtClean="0">
                <a:solidFill>
                  <a:srgbClr val="002060"/>
                </a:solidFill>
                <a:latin typeface="cinnamon cake"/>
                <a:ea typeface="Calibri"/>
                <a:cs typeface="Times New Roman"/>
              </a:endParaRPr>
            </a:p>
            <a:p>
              <a:pPr algn="ctr"/>
              <a:r>
                <a:rPr lang="fr-FR" sz="1000" dirty="0">
                  <a:solidFill>
                    <a:srgbClr val="002060"/>
                  </a:solidFill>
                  <a:latin typeface="cinnamon cake"/>
                  <a:ea typeface="Calibri"/>
                  <a:cs typeface="Times New Roman"/>
                </a:rPr>
                <a:t>Je </a:t>
              </a:r>
              <a:r>
                <a:rPr lang="fr-FR" sz="1000" dirty="0" smtClean="0">
                  <a:solidFill>
                    <a:srgbClr val="002060"/>
                  </a:solidFill>
                  <a:latin typeface="cinnamon cake"/>
                  <a:ea typeface="Calibri"/>
                  <a:cs typeface="Times New Roman"/>
                </a:rPr>
                <a:t>sais utiliser un vocabulaire adapté à mon interlocuteur.</a:t>
              </a:r>
              <a:endParaRPr lang="fr-FR" sz="1000" dirty="0">
                <a:solidFill>
                  <a:srgbClr val="002060"/>
                </a:solidFill>
                <a:latin typeface="cinnamon cake"/>
                <a:ea typeface="Calibri"/>
                <a:cs typeface="Times New Roman"/>
              </a:endParaRPr>
            </a:p>
          </p:txBody>
        </p:sp>
        <p:sp>
          <p:nvSpPr>
            <p:cNvPr id="90"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prstDash val="solid"/>
            </a:ln>
          </p:spPr>
          <p:txBody>
            <a:bodyPr lIns="0" tIns="0" rIns="0" bIns="0"/>
            <a:lstStyle/>
            <a:p>
              <a:endParaRPr lang="fr-FR"/>
            </a:p>
          </p:txBody>
        </p:sp>
      </p:grpSp>
      <p:sp>
        <p:nvSpPr>
          <p:cNvPr id="92" name="ZoneTexte 91"/>
          <p:cNvSpPr txBox="1"/>
          <p:nvPr/>
        </p:nvSpPr>
        <p:spPr>
          <a:xfrm>
            <a:off x="258618" y="1538352"/>
            <a:ext cx="4079243" cy="923330"/>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Dans les différentes situations de communication, produire des énoncés clairs en tenant compte de l'objet, du propos et des interlocuteurs.</a:t>
            </a:r>
            <a:endParaRPr lang="fr-FR" dirty="0"/>
          </a:p>
        </p:txBody>
      </p:sp>
      <p:pic>
        <p:nvPicPr>
          <p:cNvPr id="1028" name="Picture 4" descr="http://www.art4apps.org/images/downloadable/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1709" y="3135814"/>
            <a:ext cx="880219" cy="8802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rt4apps.org/images/downloadable/teach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1072" y="3235858"/>
            <a:ext cx="759024" cy="7590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rt4apps.org/images/downloadable/su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4457" y="3235858"/>
            <a:ext cx="759024" cy="7590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ext uri="{D42A27DB-BD31-4B8C-83A1-F6EECF244321}">
                <p14:modId xmlns:p14="http://schemas.microsoft.com/office/powerpoint/2010/main" val="1196848215"/>
              </p:ext>
            </p:extLst>
          </p:nvPr>
        </p:nvGraphicFramePr>
        <p:xfrm>
          <a:off x="1773551" y="3164241"/>
          <a:ext cx="4952901" cy="1736168"/>
        </p:xfrm>
        <a:graphic>
          <a:graphicData uri="http://schemas.openxmlformats.org/drawingml/2006/table">
            <a:tbl>
              <a:tblPr firstRow="1" bandRow="1">
                <a:tableStyleId>{5C22544A-7EE6-4342-B048-85BDC9FD1C3A}</a:tableStyleId>
              </a:tblPr>
              <a:tblGrid>
                <a:gridCol w="1650967"/>
                <a:gridCol w="1650967"/>
                <a:gridCol w="1650967"/>
              </a:tblGrid>
              <a:tr h="868084">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8084">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7" name="Ruban vers le haut 96"/>
          <p:cNvSpPr/>
          <p:nvPr/>
        </p:nvSpPr>
        <p:spPr>
          <a:xfrm>
            <a:off x="3284984" y="2613227"/>
            <a:ext cx="3456384" cy="506750"/>
          </a:xfrm>
          <a:prstGeom prst="ribbon2">
            <a:avLst>
              <a:gd name="adj1" fmla="val 15067"/>
              <a:gd name="adj2" fmla="val 75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ZoneTexte 97"/>
          <p:cNvSpPr txBox="1"/>
          <p:nvPr/>
        </p:nvSpPr>
        <p:spPr>
          <a:xfrm>
            <a:off x="3675899" y="2584497"/>
            <a:ext cx="2697582" cy="430887"/>
          </a:xfrm>
          <a:prstGeom prst="rect">
            <a:avLst/>
          </a:prstGeom>
          <a:noFill/>
        </p:spPr>
        <p:txBody>
          <a:bodyPr wrap="square" rtlCol="0">
            <a:spAutoFit/>
          </a:bodyPr>
          <a:lstStyle/>
          <a:p>
            <a:r>
              <a:rPr lang="fr-FR" sz="1100" dirty="0" smtClean="0">
                <a:latin typeface="Quicksand Book" panose="02070303000000060000" pitchFamily="18" charset="0"/>
              </a:rPr>
              <a:t>Range les phrases en choisissant à qui elles s’adressent.</a:t>
            </a:r>
            <a:endParaRPr lang="fr-FR" sz="1100" dirty="0">
              <a:latin typeface="Quicksand Book" panose="02070303000000060000" pitchFamily="18"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3032194019"/>
              </p:ext>
            </p:extLst>
          </p:nvPr>
        </p:nvGraphicFramePr>
        <p:xfrm>
          <a:off x="145493" y="5207082"/>
          <a:ext cx="6595875" cy="1188720"/>
        </p:xfrm>
        <a:graphic>
          <a:graphicData uri="http://schemas.openxmlformats.org/drawingml/2006/table">
            <a:tbl>
              <a:tblPr firstRow="1" bandRow="1">
                <a:tableStyleId>{5C22544A-7EE6-4342-B048-85BDC9FD1C3A}</a:tableStyleId>
              </a:tblPr>
              <a:tblGrid>
                <a:gridCol w="2198625"/>
                <a:gridCol w="2198625"/>
                <a:gridCol w="2198625"/>
              </a:tblGrid>
              <a:tr h="389866">
                <a:tc>
                  <a:txBody>
                    <a:bodyPr/>
                    <a:lstStyle/>
                    <a:p>
                      <a:r>
                        <a:rPr lang="fr-FR" sz="1000" b="0" dirty="0" smtClean="0">
                          <a:solidFill>
                            <a:schemeClr val="tx1"/>
                          </a:solidFill>
                          <a:latin typeface="Quicksand Book" panose="02070303000000060000" pitchFamily="18" charset="0"/>
                        </a:rPr>
                        <a:t>1- Salut, les gars, ça va?</a:t>
                      </a:r>
                      <a:endParaRPr lang="fr-FR" sz="1000" b="0" dirty="0">
                        <a:solidFill>
                          <a:schemeClr val="tx1"/>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smtClean="0">
                          <a:solidFill>
                            <a:schemeClr val="tx1"/>
                          </a:solidFill>
                          <a:latin typeface="Quicksand Book" panose="02070303000000060000" pitchFamily="18" charset="0"/>
                        </a:rPr>
                        <a:t>4- </a:t>
                      </a:r>
                      <a:r>
                        <a:rPr lang="fr-FR" sz="1000" b="0" baseline="0" dirty="0" smtClean="0">
                          <a:solidFill>
                            <a:schemeClr val="tx1"/>
                          </a:solidFill>
                          <a:latin typeface="Quicksand Book" panose="02070303000000060000" pitchFamily="18" charset="0"/>
                        </a:rPr>
                        <a:t>auriez-v</a:t>
                      </a:r>
                      <a:r>
                        <a:rPr lang="fr-FR" sz="1000" b="0" dirty="0" smtClean="0">
                          <a:solidFill>
                            <a:schemeClr val="tx1"/>
                          </a:solidFill>
                          <a:latin typeface="Quicksand Book" panose="02070303000000060000" pitchFamily="18" charset="0"/>
                        </a:rPr>
                        <a:t>ous</a:t>
                      </a:r>
                      <a:r>
                        <a:rPr lang="fr-FR" sz="1000" b="0" baseline="0" dirty="0" smtClean="0">
                          <a:solidFill>
                            <a:schemeClr val="tx1"/>
                          </a:solidFill>
                          <a:latin typeface="Quicksand Book" panose="02070303000000060000" pitchFamily="18" charset="0"/>
                        </a:rPr>
                        <a:t> l’heure s’il vous plait?</a:t>
                      </a:r>
                      <a:endParaRPr lang="fr-FR" sz="1000" b="0" dirty="0">
                        <a:solidFill>
                          <a:schemeClr val="tx1"/>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smtClean="0">
                          <a:solidFill>
                            <a:schemeClr val="tx1"/>
                          </a:solidFill>
                          <a:latin typeface="Quicksand Book" panose="02070303000000060000" pitchFamily="18" charset="0"/>
                        </a:rPr>
                        <a:t>7- Je suis</a:t>
                      </a:r>
                      <a:r>
                        <a:rPr lang="fr-FR" sz="1000" b="0" baseline="0" dirty="0" smtClean="0">
                          <a:solidFill>
                            <a:schemeClr val="tx1"/>
                          </a:solidFill>
                          <a:latin typeface="Quicksand Book" panose="02070303000000060000" pitchFamily="18" charset="0"/>
                        </a:rPr>
                        <a:t> émerveillé par votre histoire.</a:t>
                      </a:r>
                      <a:endParaRPr lang="fr-FR" sz="1000" b="0" dirty="0">
                        <a:solidFill>
                          <a:schemeClr val="tx1"/>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866">
                <a:tc>
                  <a:txBody>
                    <a:bodyPr/>
                    <a:lstStyle/>
                    <a:p>
                      <a:r>
                        <a:rPr lang="fr-FR" sz="1000" b="0" dirty="0" smtClean="0">
                          <a:solidFill>
                            <a:schemeClr val="tx1"/>
                          </a:solidFill>
                          <a:latin typeface="Quicksand Book" panose="02070303000000060000" pitchFamily="18" charset="0"/>
                        </a:rPr>
                        <a:t>2- Bonjour,</a:t>
                      </a:r>
                      <a:r>
                        <a:rPr lang="fr-FR" sz="1000" b="0" baseline="0" dirty="0" smtClean="0">
                          <a:solidFill>
                            <a:schemeClr val="tx1"/>
                          </a:solidFill>
                          <a:latin typeface="Quicksand Book" panose="02070303000000060000" pitchFamily="18" charset="0"/>
                        </a:rPr>
                        <a:t> comment allez-vous?</a:t>
                      </a:r>
                      <a:r>
                        <a:rPr lang="fr-FR" sz="1000" b="0" dirty="0" smtClean="0">
                          <a:solidFill>
                            <a:schemeClr val="tx1"/>
                          </a:solidFill>
                          <a:latin typeface="Quicksand Book" panose="02070303000000060000" pitchFamily="18" charset="0"/>
                        </a:rPr>
                        <a:t> </a:t>
                      </a:r>
                      <a:endParaRPr lang="fr-FR" sz="1000" b="0" dirty="0">
                        <a:solidFill>
                          <a:schemeClr val="tx1"/>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dirty="0" smtClean="0">
                          <a:solidFill>
                            <a:schemeClr val="tx1"/>
                          </a:solidFill>
                          <a:latin typeface="Quicksand Book" panose="02070303000000060000" pitchFamily="18" charset="0"/>
                        </a:rPr>
                        <a:t>3- Tu me files un </a:t>
                      </a:r>
                      <a:r>
                        <a:rPr lang="fr-FR" sz="1000" b="0" dirty="0" err="1" smtClean="0">
                          <a:solidFill>
                            <a:schemeClr val="tx1"/>
                          </a:solidFill>
                          <a:latin typeface="Quicksand Book" panose="02070303000000060000" pitchFamily="18" charset="0"/>
                        </a:rPr>
                        <a:t>bonbec</a:t>
                      </a:r>
                      <a:r>
                        <a:rPr lang="fr-FR" sz="1000" b="0" dirty="0" smtClean="0">
                          <a:solidFill>
                            <a:schemeClr val="tx1"/>
                          </a:solidFill>
                          <a:latin typeface="Quicksand Book" panose="02070303000000060000" pitchFamily="18" charset="0"/>
                        </a:rPr>
                        <a:t>?</a:t>
                      </a:r>
                    </a:p>
                    <a:p>
                      <a:endParaRPr lang="fr-FR" sz="1000" b="0" dirty="0">
                        <a:solidFill>
                          <a:schemeClr val="tx1"/>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smtClean="0">
                          <a:solidFill>
                            <a:schemeClr val="tx1"/>
                          </a:solidFill>
                          <a:latin typeface="Quicksand Book" panose="02070303000000060000" pitchFamily="18" charset="0"/>
                        </a:rPr>
                        <a:t>8- T’as vu comme c’est classe? </a:t>
                      </a:r>
                      <a:endParaRPr lang="fr-FR" sz="1000" b="0" dirty="0">
                        <a:solidFill>
                          <a:schemeClr val="tx1"/>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dirty="0" smtClean="0">
                          <a:solidFill>
                            <a:schemeClr val="tx1"/>
                          </a:solidFill>
                          <a:latin typeface="Quicksand Book" panose="02070303000000060000" pitchFamily="18" charset="0"/>
                        </a:rPr>
                        <a:t>3- Bonjour, tu vas bien?</a:t>
                      </a:r>
                    </a:p>
                    <a:p>
                      <a:endParaRPr lang="fr-FR" sz="1000" b="0" dirty="0">
                        <a:solidFill>
                          <a:schemeClr val="tx1"/>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smtClean="0">
                          <a:solidFill>
                            <a:schemeClr val="tx1"/>
                          </a:solidFill>
                          <a:latin typeface="Quicksand Book" panose="02070303000000060000" pitchFamily="18" charset="0"/>
                        </a:rPr>
                        <a:t>6- Je peux reprendre une feuille s’il te plait?</a:t>
                      </a:r>
                      <a:endParaRPr lang="fr-FR" sz="1000" b="0" dirty="0">
                        <a:solidFill>
                          <a:schemeClr val="tx1"/>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smtClean="0">
                          <a:solidFill>
                            <a:schemeClr val="tx1"/>
                          </a:solidFill>
                          <a:latin typeface="Quicksand Book" panose="02070303000000060000" pitchFamily="18" charset="0"/>
                        </a:rPr>
                        <a:t>9- J’aime beaucoup</a:t>
                      </a:r>
                      <a:r>
                        <a:rPr lang="fr-FR" sz="1000" b="0" baseline="0" dirty="0" smtClean="0">
                          <a:solidFill>
                            <a:schemeClr val="tx1"/>
                          </a:solidFill>
                          <a:latin typeface="Quicksand Book" panose="02070303000000060000" pitchFamily="18" charset="0"/>
                        </a:rPr>
                        <a:t> cette histoire.</a:t>
                      </a:r>
                      <a:endParaRPr lang="fr-FR" sz="1000" b="0" dirty="0">
                        <a:solidFill>
                          <a:schemeClr val="tx1"/>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82" name="Groupe 81"/>
          <p:cNvGrpSpPr/>
          <p:nvPr/>
        </p:nvGrpSpPr>
        <p:grpSpPr>
          <a:xfrm>
            <a:off x="2472253" y="7056818"/>
            <a:ext cx="1842768" cy="1370370"/>
            <a:chOff x="-35456" y="1320846"/>
            <a:chExt cx="1842768" cy="1370370"/>
          </a:xfrm>
        </p:grpSpPr>
        <p:sp>
          <p:nvSpPr>
            <p:cNvPr id="83" name="Zone de texte 3"/>
            <p:cNvSpPr txBox="1"/>
            <p:nvPr/>
          </p:nvSpPr>
          <p:spPr>
            <a:xfrm>
              <a:off x="-35456" y="1343122"/>
              <a:ext cx="1842768" cy="1114275"/>
            </a:xfrm>
            <a:prstGeom prst="rect">
              <a:avLst/>
            </a:prstGeom>
          </p:spPr>
          <p:txBody>
            <a:bodyPr vert="horz" wrap="square" lIns="91440" tIns="45720" rIns="91440" bIns="45720" anchor="t" anchorCtr="0" compatLnSpc="1"/>
            <a:lstStyle/>
            <a:p>
              <a:pPr algn="ctr"/>
              <a:r>
                <a:rPr lang="fr-FR" sz="1100" dirty="0" smtClean="0">
                  <a:solidFill>
                    <a:srgbClr val="002060"/>
                  </a:solidFill>
                  <a:latin typeface="cinnamon cake"/>
                  <a:ea typeface="Calibri"/>
                  <a:cs typeface="Times New Roman"/>
                </a:rPr>
                <a:t>D6</a:t>
              </a:r>
              <a:endParaRPr lang="fr-FR" sz="1100" dirty="0" smtClean="0">
                <a:solidFill>
                  <a:srgbClr val="002060"/>
                </a:solidFill>
                <a:latin typeface="cinnamon cake"/>
                <a:ea typeface="Calibri"/>
                <a:cs typeface="Times New Roman"/>
              </a:endParaRPr>
            </a:p>
            <a:p>
              <a:pPr algn="ctr"/>
              <a:r>
                <a:rPr lang="fr-FR" sz="1100" dirty="0">
                  <a:solidFill>
                    <a:srgbClr val="002060"/>
                  </a:solidFill>
                  <a:latin typeface="cinnamon cake"/>
                  <a:ea typeface="Calibri"/>
                  <a:cs typeface="Times New Roman"/>
                </a:rPr>
                <a:t>Je sais mémoriser des textes.</a:t>
              </a:r>
            </a:p>
          </p:txBody>
        </p:sp>
        <p:sp>
          <p:nvSpPr>
            <p:cNvPr id="84"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prstDash val="solid"/>
            </a:ln>
          </p:spPr>
          <p:txBody>
            <a:bodyPr lIns="0" tIns="0" rIns="0" bIns="0"/>
            <a:lstStyle/>
            <a:p>
              <a:endParaRPr lang="fr-FR"/>
            </a:p>
          </p:txBody>
        </p:sp>
      </p:grpSp>
      <p:grpSp>
        <p:nvGrpSpPr>
          <p:cNvPr id="14" name="Groupe 13"/>
          <p:cNvGrpSpPr/>
          <p:nvPr/>
        </p:nvGrpSpPr>
        <p:grpSpPr>
          <a:xfrm>
            <a:off x="2633546" y="7965804"/>
            <a:ext cx="376288" cy="369332"/>
            <a:chOff x="277301" y="7596336"/>
            <a:chExt cx="376288" cy="369332"/>
          </a:xfrm>
        </p:grpSpPr>
        <p:sp>
          <p:nvSpPr>
            <p:cNvPr id="12" name="Ellipse 11"/>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12796" y="7596336"/>
              <a:ext cx="301686" cy="369332"/>
            </a:xfrm>
            <a:prstGeom prst="rect">
              <a:avLst/>
            </a:prstGeom>
            <a:noFill/>
          </p:spPr>
          <p:txBody>
            <a:bodyPr wrap="none" rtlCol="0">
              <a:spAutoFit/>
            </a:bodyPr>
            <a:lstStyle/>
            <a:p>
              <a:r>
                <a:rPr lang="fr-FR" dirty="0" smtClean="0"/>
                <a:t>1</a:t>
              </a:r>
              <a:endParaRPr lang="fr-FR" dirty="0"/>
            </a:p>
          </p:txBody>
        </p:sp>
      </p:grpSp>
      <p:grpSp>
        <p:nvGrpSpPr>
          <p:cNvPr id="106" name="Groupe 105"/>
          <p:cNvGrpSpPr/>
          <p:nvPr/>
        </p:nvGrpSpPr>
        <p:grpSpPr>
          <a:xfrm>
            <a:off x="3190302" y="7965804"/>
            <a:ext cx="376288" cy="369332"/>
            <a:chOff x="277301" y="7596336"/>
            <a:chExt cx="376288" cy="369332"/>
          </a:xfrm>
        </p:grpSpPr>
        <p:sp>
          <p:nvSpPr>
            <p:cNvPr id="107" name="Ellipse 106"/>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ZoneTexte 107"/>
            <p:cNvSpPr txBox="1"/>
            <p:nvPr/>
          </p:nvSpPr>
          <p:spPr>
            <a:xfrm>
              <a:off x="322062" y="7596336"/>
              <a:ext cx="301686" cy="369332"/>
            </a:xfrm>
            <a:prstGeom prst="rect">
              <a:avLst/>
            </a:prstGeom>
            <a:noFill/>
          </p:spPr>
          <p:txBody>
            <a:bodyPr wrap="none" rtlCol="0">
              <a:spAutoFit/>
            </a:bodyPr>
            <a:lstStyle/>
            <a:p>
              <a:r>
                <a:rPr lang="fr-FR" dirty="0"/>
                <a:t>2</a:t>
              </a:r>
            </a:p>
          </p:txBody>
        </p:sp>
      </p:grpSp>
      <p:grpSp>
        <p:nvGrpSpPr>
          <p:cNvPr id="109" name="Groupe 108"/>
          <p:cNvGrpSpPr/>
          <p:nvPr/>
        </p:nvGrpSpPr>
        <p:grpSpPr>
          <a:xfrm>
            <a:off x="3736525" y="7956512"/>
            <a:ext cx="376288" cy="369332"/>
            <a:chOff x="277301" y="7596336"/>
            <a:chExt cx="376288" cy="369332"/>
          </a:xfrm>
        </p:grpSpPr>
        <p:sp>
          <p:nvSpPr>
            <p:cNvPr id="110" name="Ellipse 109"/>
            <p:cNvSpPr/>
            <p:nvPr/>
          </p:nvSpPr>
          <p:spPr>
            <a:xfrm>
              <a:off x="277301" y="7596336"/>
              <a:ext cx="3762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ZoneTexte 110"/>
            <p:cNvSpPr txBox="1"/>
            <p:nvPr/>
          </p:nvSpPr>
          <p:spPr>
            <a:xfrm>
              <a:off x="312796" y="7596336"/>
              <a:ext cx="301686" cy="369332"/>
            </a:xfrm>
            <a:prstGeom prst="rect">
              <a:avLst/>
            </a:prstGeom>
            <a:noFill/>
          </p:spPr>
          <p:txBody>
            <a:bodyPr wrap="none" rtlCol="0">
              <a:spAutoFit/>
            </a:bodyPr>
            <a:lstStyle/>
            <a:p>
              <a:r>
                <a:rPr lang="fr-FR" dirty="0"/>
                <a:t>3</a:t>
              </a:r>
            </a:p>
          </p:txBody>
        </p:sp>
      </p:grpSp>
      <p:pic>
        <p:nvPicPr>
          <p:cNvPr id="113" name="Image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867" y="3977876"/>
            <a:ext cx="365624" cy="702683"/>
          </a:xfrm>
          <a:prstGeom prst="rect">
            <a:avLst/>
          </a:prstGeom>
        </p:spPr>
      </p:pic>
      <p:grpSp>
        <p:nvGrpSpPr>
          <p:cNvPr id="42" name="Groupe 41"/>
          <p:cNvGrpSpPr/>
          <p:nvPr/>
        </p:nvGrpSpPr>
        <p:grpSpPr>
          <a:xfrm>
            <a:off x="1291953" y="4279771"/>
            <a:ext cx="372585" cy="443723"/>
            <a:chOff x="3655159" y="8379127"/>
            <a:chExt cx="372585" cy="443723"/>
          </a:xfrm>
        </p:grpSpPr>
        <p:pic>
          <p:nvPicPr>
            <p:cNvPr id="43" name="Image 42"/>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655159" y="8574742"/>
              <a:ext cx="248917" cy="248108"/>
            </a:xfrm>
            <a:prstGeom prst="rect">
              <a:avLst/>
            </a:prstGeom>
          </p:spPr>
        </p:pic>
        <p:pic>
          <p:nvPicPr>
            <p:cNvPr id="44" name="Image 43"/>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778827" y="8379127"/>
              <a:ext cx="248917" cy="248108"/>
            </a:xfrm>
            <a:prstGeom prst="rect">
              <a:avLst/>
            </a:prstGeom>
          </p:spPr>
        </p:pic>
      </p:grpSp>
      <p:sp>
        <p:nvSpPr>
          <p:cNvPr id="4" name="Espace réservé du pied de page 3"/>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5" name="Espace réservé du numéro de diapositive 4"/>
          <p:cNvSpPr>
            <a:spLocks noGrp="1"/>
          </p:cNvSpPr>
          <p:nvPr>
            <p:ph type="sldNum" sz="quarter" idx="12"/>
          </p:nvPr>
        </p:nvSpPr>
        <p:spPr/>
        <p:txBody>
          <a:bodyPr/>
          <a:lstStyle/>
          <a:p>
            <a:fld id="{1473093C-0CA7-4B79-A746-F5F6C1908E8F}" type="slidenum">
              <a:rPr lang="fr-FR" smtClean="0"/>
              <a:t>6</a:t>
            </a:fld>
            <a:endParaRPr lang="fr-FR"/>
          </a:p>
        </p:txBody>
      </p:sp>
    </p:spTree>
    <p:extLst>
      <p:ext uri="{BB962C8B-B14F-4D97-AF65-F5344CB8AC3E}">
        <p14:creationId xmlns:p14="http://schemas.microsoft.com/office/powerpoint/2010/main" val="2236005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chemeClr val="accent5">
                  <a:lumMod val="60000"/>
                  <a:lumOff val="40000"/>
                </a:schemeClr>
              </a:solidFill>
            </a:endParaRPr>
          </a:p>
        </p:txBody>
      </p:sp>
      <p:sp>
        <p:nvSpPr>
          <p:cNvPr id="5" name="Rectangle 4"/>
          <p:cNvSpPr>
            <a:spLocks noChangeArrowheads="1"/>
          </p:cNvSpPr>
          <p:nvPr/>
        </p:nvSpPr>
        <p:spPr bwMode="auto">
          <a:xfrm>
            <a:off x="2258619" y="360403"/>
            <a:ext cx="2340769"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smtClean="0">
                <a:ln>
                  <a:noFill/>
                </a:ln>
                <a:solidFill>
                  <a:schemeClr val="accent4">
                    <a:lumMod val="60000"/>
                    <a:lumOff val="40000"/>
                  </a:schemeClr>
                </a:solidFill>
                <a:effectLst/>
                <a:latin typeface="cinnamon cake" pitchFamily="2" charset="0"/>
                <a:ea typeface="Calibri" pitchFamily="34" charset="0"/>
                <a:cs typeface="Times New Roman" pitchFamily="18" charset="0"/>
              </a:rPr>
              <a:t>Vocabulaire</a:t>
            </a:r>
            <a:endParaRPr kumimoji="0" lang="fr-FR" altLang="fr-FR" sz="1800" b="0" i="0" u="none" strike="noStrike" cap="none" normalizeH="0" baseline="0" dirty="0" smtClean="0">
              <a:ln>
                <a:noFill/>
              </a:ln>
              <a:solidFill>
                <a:schemeClr val="accent4">
                  <a:lumMod val="60000"/>
                  <a:lumOff val="40000"/>
                </a:schemeClr>
              </a:solidFill>
              <a:effectLst/>
              <a:latin typeface="Arial" pitchFamily="34" charset="0"/>
              <a:cs typeface="Arial" pitchFamily="34" charset="0"/>
            </a:endParaRPr>
          </a:p>
        </p:txBody>
      </p:sp>
      <p:grpSp>
        <p:nvGrpSpPr>
          <p:cNvPr id="19" name="Groupe 18"/>
          <p:cNvGrpSpPr/>
          <p:nvPr/>
        </p:nvGrpSpPr>
        <p:grpSpPr>
          <a:xfrm>
            <a:off x="200474" y="1263404"/>
            <a:ext cx="1872208" cy="1384234"/>
            <a:chOff x="108390" y="2750948"/>
            <a:chExt cx="1872208" cy="1384234"/>
          </a:xfrm>
        </p:grpSpPr>
        <p:grpSp>
          <p:nvGrpSpPr>
            <p:cNvPr id="37" name="Groupe 36"/>
            <p:cNvGrpSpPr/>
            <p:nvPr/>
          </p:nvGrpSpPr>
          <p:grpSpPr>
            <a:xfrm>
              <a:off x="108390" y="2750948"/>
              <a:ext cx="1872208" cy="1384234"/>
              <a:chOff x="116632" y="1477997"/>
              <a:chExt cx="1872208" cy="1384234"/>
            </a:xfrm>
          </p:grpSpPr>
          <p:sp>
            <p:nvSpPr>
              <p:cNvPr id="39" name="Zone de texte 125"/>
              <p:cNvSpPr txBox="1"/>
              <p:nvPr/>
            </p:nvSpPr>
            <p:spPr>
              <a:xfrm>
                <a:off x="116632" y="1477997"/>
                <a:ext cx="1872208"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V4</a:t>
                </a:r>
              </a:p>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Je </a:t>
                </a:r>
                <a:r>
                  <a:rPr lang="fr-FR" sz="1050" dirty="0">
                    <a:solidFill>
                      <a:schemeClr val="accent4">
                        <a:lumMod val="60000"/>
                        <a:lumOff val="40000"/>
                      </a:schemeClr>
                    </a:solidFill>
                    <a:latin typeface="cinnamon cake"/>
                    <a:ea typeface="Calibri"/>
                    <a:cs typeface="Times New Roman"/>
                  </a:rPr>
                  <a:t>connais quelques cas de polysémie simple.</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sp>
            <p:nvSpPr>
              <p:cNvPr id="40" name="Rectangle à coins arrondis 144"/>
              <p:cNvSpPr/>
              <p:nvPr/>
            </p:nvSpPr>
            <p:spPr>
              <a:xfrm>
                <a:off x="223837" y="1497251"/>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64" y="3464366"/>
              <a:ext cx="505619" cy="666133"/>
            </a:xfrm>
            <a:prstGeom prst="rect">
              <a:avLst/>
            </a:prstGeom>
          </p:spPr>
        </p:pic>
      </p:grpSp>
      <p:sp>
        <p:nvSpPr>
          <p:cNvPr id="32"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4"/>
          <p:cNvSpPr>
            <a:spLocks noChangeArrowheads="1"/>
          </p:cNvSpPr>
          <p:nvPr/>
        </p:nvSpPr>
        <p:spPr bwMode="auto">
          <a:xfrm>
            <a:off x="200474" y="2771800"/>
            <a:ext cx="6433688" cy="3046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lnSpc>
                <a:spcPct val="200000"/>
              </a:lnSpc>
              <a:spcBef>
                <a:spcPct val="0"/>
              </a:spcBef>
              <a:spcAft>
                <a:spcPct val="0"/>
              </a:spcAft>
            </a:pPr>
            <a:r>
              <a:rPr lang="fr-FR" altLang="fr-FR" sz="1200" dirty="0">
                <a:latin typeface="Quicksand Book" pitchFamily="18" charset="0"/>
              </a:rPr>
              <a:t>Les flammes </a:t>
            </a:r>
            <a:r>
              <a:rPr lang="fr-FR" altLang="fr-FR" sz="1200" b="1" u="sng" dirty="0" smtClean="0">
                <a:latin typeface="Quicksand Book" pitchFamily="18" charset="0"/>
              </a:rPr>
              <a:t>dansaient</a:t>
            </a:r>
            <a:r>
              <a:rPr lang="fr-FR" altLang="fr-FR" sz="1200" dirty="0" smtClean="0">
                <a:latin typeface="Quicksand Book" pitchFamily="18" charset="0"/>
              </a:rPr>
              <a:t> dans </a:t>
            </a:r>
            <a:r>
              <a:rPr lang="fr-FR" altLang="fr-FR" sz="1200" dirty="0">
                <a:latin typeface="Quicksand Book" pitchFamily="18" charset="0"/>
              </a:rPr>
              <a:t>la cheminée. </a:t>
            </a:r>
            <a:r>
              <a:rPr lang="fr-FR" altLang="fr-FR" sz="1200" dirty="0" smtClean="0">
                <a:latin typeface="Quicksand Book" pitchFamily="18" charset="0"/>
              </a:rPr>
              <a:t>___________________ </a:t>
            </a:r>
            <a:endParaRPr lang="fr-FR" altLang="fr-FR" sz="1200" dirty="0">
              <a:latin typeface="Quicksand Book" pitchFamily="18" charset="0"/>
            </a:endParaRPr>
          </a:p>
          <a:p>
            <a:pPr lvl="0" fontAlgn="base">
              <a:lnSpc>
                <a:spcPct val="200000"/>
              </a:lnSpc>
              <a:spcBef>
                <a:spcPct val="0"/>
              </a:spcBef>
              <a:spcAft>
                <a:spcPct val="0"/>
              </a:spcAft>
            </a:pPr>
            <a:r>
              <a:rPr lang="fr-FR" altLang="fr-FR" sz="1200" dirty="0">
                <a:latin typeface="Quicksand Book" pitchFamily="18" charset="0"/>
              </a:rPr>
              <a:t>Un nouveau scandale </a:t>
            </a:r>
            <a:r>
              <a:rPr lang="fr-FR" altLang="fr-FR" sz="1200" dirty="0" smtClean="0">
                <a:latin typeface="Quicksand Book" pitchFamily="18" charset="0"/>
              </a:rPr>
              <a:t>a éclaté et </a:t>
            </a:r>
            <a:r>
              <a:rPr lang="fr-FR" altLang="fr-FR" sz="1200" dirty="0">
                <a:latin typeface="Quicksand Book" pitchFamily="18" charset="0"/>
              </a:rPr>
              <a:t>il </a:t>
            </a:r>
            <a:r>
              <a:rPr lang="fr-FR" altLang="fr-FR" sz="1200" dirty="0" smtClean="0">
                <a:latin typeface="Quicksand Book" pitchFamily="18" charset="0"/>
              </a:rPr>
              <a:t>a </a:t>
            </a:r>
            <a:r>
              <a:rPr lang="fr-FR" altLang="fr-FR" sz="1200" b="1" u="sng" dirty="0" smtClean="0">
                <a:latin typeface="Quicksand Book" pitchFamily="18" charset="0"/>
              </a:rPr>
              <a:t>éclaboussé</a:t>
            </a:r>
            <a:r>
              <a:rPr lang="fr-FR" altLang="fr-FR" sz="1200" dirty="0" smtClean="0">
                <a:latin typeface="Quicksand Book" pitchFamily="18" charset="0"/>
              </a:rPr>
              <a:t> un </a:t>
            </a:r>
            <a:r>
              <a:rPr lang="fr-FR" altLang="fr-FR" sz="1200" dirty="0">
                <a:latin typeface="Quicksand Book" pitchFamily="18" charset="0"/>
              </a:rPr>
              <a:t>ancien ministre. </a:t>
            </a:r>
            <a:r>
              <a:rPr lang="fr-FR" altLang="fr-FR" sz="1200" dirty="0" smtClean="0">
                <a:latin typeface="Quicksand Book" pitchFamily="18" charset="0"/>
              </a:rPr>
              <a:t>___________ </a:t>
            </a:r>
            <a:endParaRPr lang="fr-FR" altLang="fr-FR" sz="1200" dirty="0">
              <a:latin typeface="Quicksand Book" pitchFamily="18" charset="0"/>
            </a:endParaRPr>
          </a:p>
          <a:p>
            <a:pPr lvl="0" fontAlgn="base">
              <a:lnSpc>
                <a:spcPct val="200000"/>
              </a:lnSpc>
              <a:spcBef>
                <a:spcPct val="0"/>
              </a:spcBef>
              <a:spcAft>
                <a:spcPct val="0"/>
              </a:spcAft>
            </a:pPr>
            <a:r>
              <a:rPr lang="fr-FR" altLang="fr-FR" sz="1200" dirty="0">
                <a:latin typeface="Quicksand Book" pitchFamily="18" charset="0"/>
              </a:rPr>
              <a:t>Attention à ne pas vous laisser surprendre par la </a:t>
            </a:r>
            <a:r>
              <a:rPr lang="fr-FR" altLang="fr-FR" sz="1200" b="1" u="sng" dirty="0" smtClean="0">
                <a:latin typeface="Quicksand Book" pitchFamily="18" charset="0"/>
              </a:rPr>
              <a:t>marée</a:t>
            </a:r>
            <a:r>
              <a:rPr lang="fr-FR" altLang="fr-FR" sz="1200" dirty="0" smtClean="0">
                <a:latin typeface="Quicksand Book" pitchFamily="18" charset="0"/>
              </a:rPr>
              <a:t> montante</a:t>
            </a:r>
            <a:r>
              <a:rPr lang="fr-FR" altLang="fr-FR" sz="1200" dirty="0">
                <a:latin typeface="Quicksand Book" pitchFamily="18" charset="0"/>
              </a:rPr>
              <a:t>. </a:t>
            </a:r>
            <a:r>
              <a:rPr lang="fr-FR" altLang="fr-FR" sz="1200" dirty="0" smtClean="0">
                <a:latin typeface="Quicksand Book" pitchFamily="18" charset="0"/>
              </a:rPr>
              <a:t>____________ </a:t>
            </a:r>
            <a:endParaRPr lang="fr-FR" altLang="fr-FR" sz="1200" dirty="0">
              <a:latin typeface="Quicksand Book" pitchFamily="18" charset="0"/>
            </a:endParaRPr>
          </a:p>
          <a:p>
            <a:pPr lvl="0" fontAlgn="base">
              <a:lnSpc>
                <a:spcPct val="200000"/>
              </a:lnSpc>
              <a:spcBef>
                <a:spcPct val="0"/>
              </a:spcBef>
              <a:spcAft>
                <a:spcPct val="0"/>
              </a:spcAft>
            </a:pPr>
            <a:r>
              <a:rPr lang="fr-FR" altLang="fr-FR" sz="1200" dirty="0">
                <a:latin typeface="Quicksand Book" pitchFamily="18" charset="0"/>
              </a:rPr>
              <a:t>À deux heures du matin, tout le monde </a:t>
            </a:r>
            <a:r>
              <a:rPr lang="fr-FR" altLang="fr-FR" sz="1200" b="1" u="sng" dirty="0" smtClean="0">
                <a:latin typeface="Quicksand Book" pitchFamily="18" charset="0"/>
              </a:rPr>
              <a:t>dansait</a:t>
            </a:r>
            <a:r>
              <a:rPr lang="fr-FR" altLang="fr-FR" sz="1200" dirty="0" smtClean="0">
                <a:latin typeface="Quicksand Book" pitchFamily="18" charset="0"/>
              </a:rPr>
              <a:t> encore</a:t>
            </a:r>
            <a:r>
              <a:rPr lang="fr-FR" altLang="fr-FR" sz="1200" dirty="0">
                <a:latin typeface="Quicksand Book" pitchFamily="18" charset="0"/>
              </a:rPr>
              <a:t>. </a:t>
            </a:r>
            <a:r>
              <a:rPr lang="fr-FR" altLang="fr-FR" sz="1200" dirty="0" smtClean="0">
                <a:latin typeface="Quicksand Book" pitchFamily="18" charset="0"/>
              </a:rPr>
              <a:t>___________________ </a:t>
            </a:r>
            <a:endParaRPr lang="fr-FR" altLang="fr-FR" sz="1200" dirty="0">
              <a:latin typeface="Quicksand Book" pitchFamily="18" charset="0"/>
            </a:endParaRPr>
          </a:p>
          <a:p>
            <a:pPr lvl="0" fontAlgn="base">
              <a:lnSpc>
                <a:spcPct val="200000"/>
              </a:lnSpc>
              <a:spcBef>
                <a:spcPct val="0"/>
              </a:spcBef>
              <a:spcAft>
                <a:spcPct val="0"/>
              </a:spcAft>
            </a:pPr>
            <a:r>
              <a:rPr lang="fr-FR" altLang="fr-FR" sz="1200" dirty="0">
                <a:latin typeface="Quicksand Book" pitchFamily="18" charset="0"/>
              </a:rPr>
              <a:t>Patrice a fait </a:t>
            </a:r>
            <a:r>
              <a:rPr lang="fr-FR" altLang="fr-FR" sz="1200" b="1" u="sng" dirty="0" smtClean="0">
                <a:latin typeface="Quicksand Book" pitchFamily="18" charset="0"/>
              </a:rPr>
              <a:t>éclater</a:t>
            </a:r>
            <a:r>
              <a:rPr lang="fr-FR" altLang="fr-FR" sz="1200" dirty="0" smtClean="0">
                <a:latin typeface="Quicksand Book" pitchFamily="18" charset="0"/>
              </a:rPr>
              <a:t> son </a:t>
            </a:r>
            <a:r>
              <a:rPr lang="fr-FR" altLang="fr-FR" sz="1200" dirty="0">
                <a:latin typeface="Quicksand Book" pitchFamily="18" charset="0"/>
              </a:rPr>
              <a:t>ballon de baudruche. _______________________ </a:t>
            </a:r>
          </a:p>
          <a:p>
            <a:pPr lvl="0" fontAlgn="base">
              <a:lnSpc>
                <a:spcPct val="200000"/>
              </a:lnSpc>
              <a:spcBef>
                <a:spcPct val="0"/>
              </a:spcBef>
              <a:spcAft>
                <a:spcPct val="0"/>
              </a:spcAft>
            </a:pPr>
            <a:r>
              <a:rPr lang="fr-FR" altLang="fr-FR" sz="1200" dirty="0">
                <a:latin typeface="Quicksand Book" pitchFamily="18" charset="0"/>
              </a:rPr>
              <a:t>Dans la rue, c'était une véritable </a:t>
            </a:r>
            <a:r>
              <a:rPr lang="fr-FR" altLang="fr-FR" sz="1200" b="1" u="sng" dirty="0" smtClean="0">
                <a:latin typeface="Quicksand Book" pitchFamily="18" charset="0"/>
              </a:rPr>
              <a:t>marée</a:t>
            </a:r>
            <a:r>
              <a:rPr lang="fr-FR" altLang="fr-FR" sz="1200" dirty="0" smtClean="0">
                <a:latin typeface="Quicksand Book" pitchFamily="18" charset="0"/>
              </a:rPr>
              <a:t> humaine</a:t>
            </a:r>
            <a:r>
              <a:rPr lang="fr-FR" altLang="fr-FR" sz="1200" dirty="0">
                <a:latin typeface="Quicksand Book" pitchFamily="18" charset="0"/>
              </a:rPr>
              <a:t>. ____________________ </a:t>
            </a:r>
          </a:p>
          <a:p>
            <a:pPr lvl="0" fontAlgn="base">
              <a:lnSpc>
                <a:spcPct val="200000"/>
              </a:lnSpc>
              <a:spcBef>
                <a:spcPct val="0"/>
              </a:spcBef>
              <a:spcAft>
                <a:spcPct val="0"/>
              </a:spcAft>
            </a:pPr>
            <a:r>
              <a:rPr lang="fr-FR" altLang="fr-FR" sz="1200" dirty="0">
                <a:latin typeface="Quicksand Book" pitchFamily="18" charset="0"/>
              </a:rPr>
              <a:t>Le téléthon est une grande </a:t>
            </a:r>
            <a:r>
              <a:rPr lang="fr-FR" altLang="fr-FR" sz="1200" b="1" u="sng" dirty="0" smtClean="0">
                <a:latin typeface="Quicksand Book" pitchFamily="18" charset="0"/>
              </a:rPr>
              <a:t>chaîne</a:t>
            </a:r>
            <a:r>
              <a:rPr lang="fr-FR" altLang="fr-FR" sz="1200" dirty="0" smtClean="0">
                <a:latin typeface="Quicksand Book" pitchFamily="18" charset="0"/>
              </a:rPr>
              <a:t> de </a:t>
            </a:r>
            <a:r>
              <a:rPr lang="fr-FR" altLang="fr-FR" sz="1200" dirty="0">
                <a:latin typeface="Quicksand Book" pitchFamily="18" charset="0"/>
              </a:rPr>
              <a:t>solidarité. ___________________ </a:t>
            </a:r>
          </a:p>
          <a:p>
            <a:pPr lvl="0" fontAlgn="base">
              <a:lnSpc>
                <a:spcPct val="200000"/>
              </a:lnSpc>
              <a:spcBef>
                <a:spcPct val="0"/>
              </a:spcBef>
              <a:spcAft>
                <a:spcPct val="0"/>
              </a:spcAft>
            </a:pPr>
            <a:r>
              <a:rPr lang="fr-FR" altLang="fr-FR" sz="1200" dirty="0">
                <a:latin typeface="Quicksand Book" pitchFamily="18" charset="0"/>
              </a:rPr>
              <a:t>Si tu restes au bord de la piscine, tu seras </a:t>
            </a:r>
            <a:r>
              <a:rPr lang="fr-FR" altLang="fr-FR" sz="1200" dirty="0" smtClean="0">
                <a:latin typeface="Quicksand Book" pitchFamily="18" charset="0"/>
              </a:rPr>
              <a:t>forcément </a:t>
            </a:r>
            <a:r>
              <a:rPr lang="fr-FR" altLang="fr-FR" sz="1200" b="1" u="sng" dirty="0" smtClean="0">
                <a:latin typeface="Quicksand Book" pitchFamily="18" charset="0"/>
              </a:rPr>
              <a:t>éclaboussé</a:t>
            </a:r>
            <a:r>
              <a:rPr lang="fr-FR" altLang="fr-FR" sz="1200" dirty="0" smtClean="0">
                <a:latin typeface="Quicksand Book" pitchFamily="18" charset="0"/>
              </a:rPr>
              <a:t> . _____________ </a:t>
            </a:r>
            <a:endParaRPr lang="fr-FR" altLang="zh-CN" sz="1200" dirty="0">
              <a:latin typeface="Quicksand Book" pitchFamily="18" charset="0"/>
            </a:endParaRPr>
          </a:p>
        </p:txBody>
      </p:sp>
      <p:grpSp>
        <p:nvGrpSpPr>
          <p:cNvPr id="50" name="Groupe 49"/>
          <p:cNvGrpSpPr/>
          <p:nvPr/>
        </p:nvGrpSpPr>
        <p:grpSpPr>
          <a:xfrm>
            <a:off x="1349344" y="1959621"/>
            <a:ext cx="366882" cy="647933"/>
            <a:chOff x="5852840" y="8163053"/>
            <a:chExt cx="366882" cy="647933"/>
          </a:xfrm>
        </p:grpSpPr>
        <p:pic>
          <p:nvPicPr>
            <p:cNvPr id="53" name="Image 5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63" name="Image 6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64" name="Image 6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65" name="ZoneTexte 64"/>
          <p:cNvSpPr txBox="1"/>
          <p:nvPr/>
        </p:nvSpPr>
        <p:spPr>
          <a:xfrm>
            <a:off x="3214738" y="1737977"/>
            <a:ext cx="1971956" cy="769441"/>
          </a:xfrm>
          <a:prstGeom prst="rect">
            <a:avLst/>
          </a:prstGeom>
          <a:noFill/>
        </p:spPr>
        <p:txBody>
          <a:bodyPr wrap="square" rtlCol="0">
            <a:spAutoFit/>
          </a:bodyPr>
          <a:lstStyle/>
          <a:p>
            <a:r>
              <a:rPr lang="fr-FR" sz="1100" dirty="0" smtClean="0">
                <a:latin typeface="Quicksand Book" panose="02070303000000060000" pitchFamily="18" charset="0"/>
              </a:rPr>
              <a:t>Indique si le mot souligné est employé au sens propre (SP) ou au sens figuré (SF)</a:t>
            </a:r>
            <a:endParaRPr lang="fr-FR" sz="1100" dirty="0">
              <a:latin typeface="Quicksand Book" panose="02070303000000060000" pitchFamily="18" charset="0"/>
            </a:endParaRPr>
          </a:p>
        </p:txBody>
      </p:sp>
      <p:sp>
        <p:nvSpPr>
          <p:cNvPr id="67" name="Ruban vers le bas 66"/>
          <p:cNvSpPr/>
          <p:nvPr/>
        </p:nvSpPr>
        <p:spPr>
          <a:xfrm>
            <a:off x="2780928" y="1307958"/>
            <a:ext cx="2937833" cy="1347459"/>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pied de page 5"/>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60</a:t>
            </a:fld>
            <a:endParaRPr lang="fr-FR"/>
          </a:p>
        </p:txBody>
      </p:sp>
    </p:spTree>
    <p:extLst>
      <p:ext uri="{BB962C8B-B14F-4D97-AF65-F5344CB8AC3E}">
        <p14:creationId xmlns:p14="http://schemas.microsoft.com/office/powerpoint/2010/main" val="18309538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188640" y="107504"/>
            <a:ext cx="6480720" cy="8740682"/>
          </a:xfrm>
          <a:prstGeom prst="rect">
            <a:avLst/>
          </a:prstGeom>
        </p:spPr>
      </p:pic>
      <p:sp>
        <p:nvSpPr>
          <p:cNvPr id="5" name="Espace réservé du pied de page 4"/>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6" name="Espace réservé du numéro de diapositive 5"/>
          <p:cNvSpPr>
            <a:spLocks noGrp="1"/>
          </p:cNvSpPr>
          <p:nvPr>
            <p:ph type="sldNum" sz="quarter" idx="12"/>
          </p:nvPr>
        </p:nvSpPr>
        <p:spPr/>
        <p:txBody>
          <a:bodyPr/>
          <a:lstStyle/>
          <a:p>
            <a:fld id="{1473093C-0CA7-4B79-A746-F5F6C1908E8F}" type="slidenum">
              <a:rPr lang="fr-FR" smtClean="0"/>
              <a:t>61</a:t>
            </a:fld>
            <a:endParaRPr lang="fr-FR"/>
          </a:p>
        </p:txBody>
      </p:sp>
    </p:spTree>
    <p:extLst>
      <p:ext uri="{BB962C8B-B14F-4D97-AF65-F5344CB8AC3E}">
        <p14:creationId xmlns:p14="http://schemas.microsoft.com/office/powerpoint/2010/main" val="3262121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1"/>
          <p:cNvSpPr/>
          <p:nvPr/>
        </p:nvSpPr>
        <p:spPr>
          <a:xfrm>
            <a:off x="223837" y="323528"/>
            <a:ext cx="6410325" cy="84709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custDash>
              <a:ds d="299961" sp="299961"/>
              <a:ds d="100000" sp="299961"/>
            </a:custDash>
          </a:ln>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chemeClr val="accent5">
                  <a:lumMod val="60000"/>
                  <a:lumOff val="40000"/>
                </a:schemeClr>
              </a:solidFill>
            </a:endParaRPr>
          </a:p>
        </p:txBody>
      </p:sp>
      <p:sp>
        <p:nvSpPr>
          <p:cNvPr id="5" name="Rectangle 4"/>
          <p:cNvSpPr>
            <a:spLocks noChangeArrowheads="1"/>
          </p:cNvSpPr>
          <p:nvPr/>
        </p:nvSpPr>
        <p:spPr bwMode="auto">
          <a:xfrm>
            <a:off x="2258619" y="360403"/>
            <a:ext cx="2340769"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smtClean="0">
                <a:ln>
                  <a:noFill/>
                </a:ln>
                <a:solidFill>
                  <a:schemeClr val="accent4">
                    <a:lumMod val="60000"/>
                    <a:lumOff val="40000"/>
                  </a:schemeClr>
                </a:solidFill>
                <a:effectLst/>
                <a:latin typeface="cinnamon cake" pitchFamily="2" charset="0"/>
                <a:ea typeface="Calibri" pitchFamily="34" charset="0"/>
                <a:cs typeface="Times New Roman" pitchFamily="18" charset="0"/>
              </a:rPr>
              <a:t>Vocabulaire</a:t>
            </a:r>
            <a:endParaRPr kumimoji="0" lang="fr-FR" altLang="fr-FR" sz="1800" b="0" i="0" u="none" strike="noStrike" cap="none" normalizeH="0" baseline="0" dirty="0" smtClean="0">
              <a:ln>
                <a:noFill/>
              </a:ln>
              <a:solidFill>
                <a:schemeClr val="accent4">
                  <a:lumMod val="60000"/>
                  <a:lumOff val="40000"/>
                </a:schemeClr>
              </a:solidFill>
              <a:effectLst/>
              <a:latin typeface="Arial" pitchFamily="34" charset="0"/>
              <a:cs typeface="Arial" pitchFamily="34" charset="0"/>
            </a:endParaRPr>
          </a:p>
        </p:txBody>
      </p:sp>
      <p:sp>
        <p:nvSpPr>
          <p:cNvPr id="32"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60" name="Groupe 59"/>
          <p:cNvGrpSpPr/>
          <p:nvPr/>
        </p:nvGrpSpPr>
        <p:grpSpPr>
          <a:xfrm>
            <a:off x="123681" y="5575342"/>
            <a:ext cx="1872208" cy="1400584"/>
            <a:chOff x="128335" y="5636038"/>
            <a:chExt cx="1872208" cy="1400584"/>
          </a:xfrm>
        </p:grpSpPr>
        <p:grpSp>
          <p:nvGrpSpPr>
            <p:cNvPr id="54" name="Groupe 53"/>
            <p:cNvGrpSpPr/>
            <p:nvPr/>
          </p:nvGrpSpPr>
          <p:grpSpPr>
            <a:xfrm>
              <a:off x="128335" y="5636038"/>
              <a:ext cx="1872208" cy="1384234"/>
              <a:chOff x="116632" y="1477997"/>
              <a:chExt cx="1872208" cy="1384234"/>
            </a:xfrm>
          </p:grpSpPr>
          <p:sp>
            <p:nvSpPr>
              <p:cNvPr id="55" name="Zone de texte 125"/>
              <p:cNvSpPr txBox="1"/>
              <p:nvPr/>
            </p:nvSpPr>
            <p:spPr>
              <a:xfrm>
                <a:off x="116632" y="1477997"/>
                <a:ext cx="1872208"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V 8</a:t>
                </a:r>
              </a:p>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Je </a:t>
                </a:r>
                <a:r>
                  <a:rPr lang="fr-FR" sz="1050" dirty="0">
                    <a:solidFill>
                      <a:schemeClr val="accent4">
                        <a:lumMod val="60000"/>
                        <a:lumOff val="40000"/>
                      </a:schemeClr>
                    </a:solidFill>
                    <a:latin typeface="cinnamon cake"/>
                    <a:ea typeface="Calibri"/>
                    <a:cs typeface="Times New Roman"/>
                  </a:rPr>
                  <a:t>sais utiliser un dictionnaire.</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sp>
            <p:nvSpPr>
              <p:cNvPr id="56" name="Rectangle à coins arrondis 144"/>
              <p:cNvSpPr/>
              <p:nvPr/>
            </p:nvSpPr>
            <p:spPr>
              <a:xfrm>
                <a:off x="223837" y="1497251"/>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58" name="Imag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22" y="6506538"/>
              <a:ext cx="958743" cy="530084"/>
            </a:xfrm>
            <a:prstGeom prst="rect">
              <a:avLst/>
            </a:prstGeom>
          </p:spPr>
        </p:pic>
      </p:grpSp>
      <p:pic>
        <p:nvPicPr>
          <p:cNvPr id="2055" name="Picture 7" descr="http://www.art4apps.org/images/downloadable/fem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0118" y="7796761"/>
            <a:ext cx="1002389" cy="1002389"/>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p:cNvSpPr txBox="1"/>
          <p:nvPr/>
        </p:nvSpPr>
        <p:spPr>
          <a:xfrm>
            <a:off x="2204864" y="5575342"/>
            <a:ext cx="1296144" cy="3185487"/>
          </a:xfrm>
          <a:prstGeom prst="rect">
            <a:avLst/>
          </a:prstGeom>
          <a:noFill/>
        </p:spPr>
        <p:txBody>
          <a:bodyPr wrap="square" rtlCol="0">
            <a:spAutoFit/>
          </a:bodyPr>
          <a:lstStyle/>
          <a:p>
            <a:endParaRPr lang="fr-FR" sz="500" dirty="0" smtClean="0">
              <a:latin typeface="Quicksand Book" pitchFamily="18" charset="0"/>
            </a:endParaRPr>
          </a:p>
          <a:p>
            <a:r>
              <a:rPr lang="fr-FR" sz="1600" dirty="0">
                <a:latin typeface="Quicksand Book" pitchFamily="18" charset="0"/>
              </a:rPr>
              <a:t>Fémur</a:t>
            </a:r>
          </a:p>
          <a:p>
            <a:endParaRPr lang="fr-FR" sz="1600" dirty="0" smtClean="0">
              <a:latin typeface="Quicksand Book" pitchFamily="18" charset="0"/>
            </a:endParaRPr>
          </a:p>
          <a:p>
            <a:endParaRPr lang="fr-FR" sz="1400" dirty="0">
              <a:latin typeface="Quicksand Book" pitchFamily="18" charset="0"/>
            </a:endParaRPr>
          </a:p>
          <a:p>
            <a:endParaRPr lang="fr-FR" sz="800" dirty="0" smtClean="0">
              <a:latin typeface="Quicksand Book" pitchFamily="18" charset="0"/>
            </a:endParaRPr>
          </a:p>
          <a:p>
            <a:r>
              <a:rPr lang="fr-FR" sz="1600" dirty="0" smtClean="0">
                <a:latin typeface="Quicksand Book" pitchFamily="18" charset="0"/>
              </a:rPr>
              <a:t>Amphibien</a:t>
            </a:r>
          </a:p>
          <a:p>
            <a:endParaRPr lang="fr-FR" sz="1400" dirty="0" smtClean="0">
              <a:latin typeface="Quicksand Book" pitchFamily="18" charset="0"/>
            </a:endParaRPr>
          </a:p>
          <a:p>
            <a:endParaRPr lang="fr-FR" sz="1400" dirty="0" smtClean="0">
              <a:latin typeface="Quicksand Book" pitchFamily="18" charset="0"/>
            </a:endParaRPr>
          </a:p>
          <a:p>
            <a:endParaRPr lang="fr-FR" sz="1200" dirty="0" smtClean="0">
              <a:latin typeface="Quicksand Book" pitchFamily="18" charset="0"/>
            </a:endParaRPr>
          </a:p>
          <a:p>
            <a:r>
              <a:rPr lang="fr-FR" sz="1600" dirty="0" smtClean="0">
                <a:latin typeface="Quicksand Book" pitchFamily="18" charset="0"/>
              </a:rPr>
              <a:t>Souche</a:t>
            </a:r>
          </a:p>
          <a:p>
            <a:endParaRPr lang="fr-FR" sz="1600" dirty="0">
              <a:latin typeface="Quicksand Book" pitchFamily="18" charset="0"/>
            </a:endParaRPr>
          </a:p>
          <a:p>
            <a:endParaRPr lang="fr-FR" dirty="0" smtClean="0">
              <a:latin typeface="Quicksand Book" pitchFamily="18" charset="0"/>
            </a:endParaRPr>
          </a:p>
          <a:p>
            <a:endParaRPr lang="fr-FR" sz="200" dirty="0" smtClean="0">
              <a:latin typeface="Quicksand Book" pitchFamily="18" charset="0"/>
            </a:endParaRPr>
          </a:p>
          <a:p>
            <a:r>
              <a:rPr lang="fr-FR" sz="1600" dirty="0" smtClean="0">
                <a:latin typeface="Quicksand Book" pitchFamily="18" charset="0"/>
              </a:rPr>
              <a:t>Fumet</a:t>
            </a:r>
          </a:p>
          <a:p>
            <a:endParaRPr lang="fr-FR" sz="1600" dirty="0">
              <a:latin typeface="Quicksand Book" pitchFamily="18" charset="0"/>
            </a:endParaRPr>
          </a:p>
        </p:txBody>
      </p:sp>
      <p:pic>
        <p:nvPicPr>
          <p:cNvPr id="2057" name="Picture 9" descr="http://www.art4apps.org/images/downloadable/fro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493" y="6245530"/>
            <a:ext cx="841276" cy="84127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www.art4apps.org/images/downloadable/stum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7003" y="5508104"/>
            <a:ext cx="765488" cy="76548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www.art4apps.org/images/downloadable/vap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8592" y="7018745"/>
            <a:ext cx="768541" cy="768541"/>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e 61"/>
          <p:cNvGrpSpPr/>
          <p:nvPr/>
        </p:nvGrpSpPr>
        <p:grpSpPr>
          <a:xfrm>
            <a:off x="3501008" y="5796136"/>
            <a:ext cx="994841" cy="119063"/>
            <a:chOff x="3381400" y="6156176"/>
            <a:chExt cx="1289994" cy="152400"/>
          </a:xfrm>
          <a:solidFill>
            <a:schemeClr val="tx1"/>
          </a:solidFill>
        </p:grpSpPr>
        <p:sp>
          <p:nvSpPr>
            <p:cNvPr id="61" name="Ellipse 60"/>
            <p:cNvSpPr/>
            <p:nvPr/>
          </p:nvSpPr>
          <p:spPr>
            <a:xfrm>
              <a:off x="3381400" y="6156176"/>
              <a:ext cx="144013" cy="1440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4527381" y="6164560"/>
              <a:ext cx="144013" cy="1440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8" name="Groupe 67"/>
          <p:cNvGrpSpPr/>
          <p:nvPr/>
        </p:nvGrpSpPr>
        <p:grpSpPr>
          <a:xfrm>
            <a:off x="3501008" y="6613177"/>
            <a:ext cx="994841" cy="119063"/>
            <a:chOff x="3381400" y="6156176"/>
            <a:chExt cx="1289994" cy="152400"/>
          </a:xfrm>
          <a:solidFill>
            <a:schemeClr val="tx1"/>
          </a:solidFill>
        </p:grpSpPr>
        <p:sp>
          <p:nvSpPr>
            <p:cNvPr id="69" name="Ellipse 68"/>
            <p:cNvSpPr/>
            <p:nvPr/>
          </p:nvSpPr>
          <p:spPr>
            <a:xfrm>
              <a:off x="3381400" y="6156176"/>
              <a:ext cx="144013" cy="1440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4527381" y="6164560"/>
              <a:ext cx="144013" cy="1440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3" name="Groupe 72"/>
          <p:cNvGrpSpPr/>
          <p:nvPr/>
        </p:nvGrpSpPr>
        <p:grpSpPr>
          <a:xfrm>
            <a:off x="3501008" y="7477273"/>
            <a:ext cx="994841" cy="119063"/>
            <a:chOff x="3381400" y="6156176"/>
            <a:chExt cx="1289994" cy="152400"/>
          </a:xfrm>
          <a:solidFill>
            <a:schemeClr val="tx1"/>
          </a:solidFill>
        </p:grpSpPr>
        <p:sp>
          <p:nvSpPr>
            <p:cNvPr id="77" name="Ellipse 76"/>
            <p:cNvSpPr/>
            <p:nvPr/>
          </p:nvSpPr>
          <p:spPr>
            <a:xfrm>
              <a:off x="3381400" y="6156176"/>
              <a:ext cx="144013" cy="1440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p:cNvSpPr/>
            <p:nvPr/>
          </p:nvSpPr>
          <p:spPr>
            <a:xfrm>
              <a:off x="4527381" y="6164560"/>
              <a:ext cx="144013" cy="1440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4" name="Groupe 73"/>
          <p:cNvGrpSpPr/>
          <p:nvPr/>
        </p:nvGrpSpPr>
        <p:grpSpPr>
          <a:xfrm>
            <a:off x="3501008" y="8269362"/>
            <a:ext cx="994841" cy="119063"/>
            <a:chOff x="3381400" y="6156176"/>
            <a:chExt cx="1289994" cy="152400"/>
          </a:xfrm>
          <a:solidFill>
            <a:schemeClr val="tx1"/>
          </a:solidFill>
        </p:grpSpPr>
        <p:sp>
          <p:nvSpPr>
            <p:cNvPr id="75" name="Ellipse 74"/>
            <p:cNvSpPr/>
            <p:nvPr/>
          </p:nvSpPr>
          <p:spPr>
            <a:xfrm>
              <a:off x="3381400" y="6156176"/>
              <a:ext cx="144013" cy="1440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4527381" y="6164560"/>
              <a:ext cx="144013" cy="1440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1" name="ZoneTexte 40"/>
          <p:cNvSpPr txBox="1"/>
          <p:nvPr/>
        </p:nvSpPr>
        <p:spPr>
          <a:xfrm>
            <a:off x="2973757" y="1613115"/>
            <a:ext cx="2822058" cy="969496"/>
          </a:xfrm>
          <a:prstGeom prst="rect">
            <a:avLst/>
          </a:prstGeom>
          <a:noFill/>
        </p:spPr>
        <p:txBody>
          <a:bodyPr wrap="square" rtlCol="0">
            <a:spAutoFit/>
          </a:bodyPr>
          <a:lstStyle/>
          <a:p>
            <a:r>
              <a:rPr lang="fr-FR" sz="1100" dirty="0" smtClean="0">
                <a:latin typeface="Quicksand Book" panose="02070303000000060000" pitchFamily="18" charset="0"/>
              </a:rPr>
              <a:t>Lis la planche de BD et complète </a:t>
            </a:r>
            <a:r>
              <a:rPr lang="fr-FR" sz="1100" dirty="0">
                <a:latin typeface="Quicksand Book" panose="02070303000000060000" pitchFamily="18" charset="0"/>
              </a:rPr>
              <a:t>le tableau en t’aidant des mots proposés pour le registre soutenu :</a:t>
            </a:r>
          </a:p>
          <a:p>
            <a:r>
              <a:rPr lang="fr-FR" sz="1200" b="1" i="1" dirty="0">
                <a:latin typeface="Quicksand Book" panose="02070303000000060000" pitchFamily="18" charset="0"/>
              </a:rPr>
              <a:t>mes hommages – patienter – survenir – baguenauder.</a:t>
            </a:r>
          </a:p>
        </p:txBody>
      </p:sp>
      <p:sp>
        <p:nvSpPr>
          <p:cNvPr id="42" name="Ruban vers le bas 41"/>
          <p:cNvSpPr/>
          <p:nvPr/>
        </p:nvSpPr>
        <p:spPr>
          <a:xfrm>
            <a:off x="2368562" y="1318451"/>
            <a:ext cx="4032448" cy="1436020"/>
          </a:xfrm>
          <a:prstGeom prst="ribbon">
            <a:avLst>
              <a:gd name="adj1" fmla="val 16667"/>
              <a:gd name="adj2" fmla="val 714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3" name="Tableau 42"/>
          <p:cNvGraphicFramePr>
            <a:graphicFrameLocks noGrp="1"/>
          </p:cNvGraphicFramePr>
          <p:nvPr/>
        </p:nvGraphicFramePr>
        <p:xfrm>
          <a:off x="235035" y="2987933"/>
          <a:ext cx="6399127" cy="2208454"/>
        </p:xfrm>
        <a:graphic>
          <a:graphicData uri="http://schemas.openxmlformats.org/drawingml/2006/table">
            <a:tbl>
              <a:tblPr firstRow="1" bandRow="1">
                <a:tableStyleId>{5C22544A-7EE6-4342-B048-85BDC9FD1C3A}</a:tableStyleId>
              </a:tblPr>
              <a:tblGrid>
                <a:gridCol w="1755585"/>
                <a:gridCol w="2233944"/>
                <a:gridCol w="2409598"/>
              </a:tblGrid>
              <a:tr h="506449">
                <a:tc>
                  <a:txBody>
                    <a:bodyPr/>
                    <a:lstStyle/>
                    <a:p>
                      <a:pPr algn="ctr"/>
                      <a:r>
                        <a:rPr lang="fr-FR" sz="1200" b="1" i="0" u="none" strike="noStrike" kern="1200" baseline="0" dirty="0" smtClean="0">
                          <a:solidFill>
                            <a:sysClr val="windowText" lastClr="000000"/>
                          </a:solidFill>
                          <a:latin typeface="Quicksand Book" panose="02070303000000060000" pitchFamily="18" charset="0"/>
                          <a:ea typeface="+mn-ea"/>
                          <a:cs typeface="+mn-cs"/>
                        </a:rPr>
                        <a:t>Langage familier</a:t>
                      </a:r>
                      <a:endParaRPr lang="fr-FR" sz="1200" dirty="0">
                        <a:solidFill>
                          <a:sysClr val="windowText" lastClr="000000"/>
                        </a:solidFill>
                        <a:latin typeface="Quicksand Book" panose="0207030300000006000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b="1" i="0" u="none" strike="noStrike" kern="1200" baseline="0" dirty="0" smtClean="0">
                          <a:solidFill>
                            <a:sysClr val="windowText" lastClr="000000"/>
                          </a:solidFill>
                          <a:latin typeface="Quicksand Book" panose="02070303000000060000" pitchFamily="18" charset="0"/>
                          <a:ea typeface="+mn-ea"/>
                          <a:cs typeface="+mn-cs"/>
                        </a:rPr>
                        <a:t>Langage courant </a:t>
                      </a:r>
                      <a:endParaRPr lang="fr-FR" sz="1200" dirty="0">
                        <a:solidFill>
                          <a:sysClr val="windowText" lastClr="000000"/>
                        </a:solidFill>
                        <a:latin typeface="Quicksand Book" panose="0207030300000006000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b="1" i="0" u="none" strike="noStrike" kern="1200" baseline="0" dirty="0" smtClean="0">
                          <a:solidFill>
                            <a:sysClr val="windowText" lastClr="000000"/>
                          </a:solidFill>
                          <a:latin typeface="Quicksand Book" panose="02070303000000060000" pitchFamily="18" charset="0"/>
                          <a:ea typeface="+mn-ea"/>
                          <a:cs typeface="+mn-cs"/>
                        </a:rPr>
                        <a:t>Langage soutenu</a:t>
                      </a:r>
                      <a:endParaRPr lang="fr-FR" sz="1200" dirty="0">
                        <a:solidFill>
                          <a:sysClr val="windowText" lastClr="000000"/>
                        </a:solidFill>
                        <a:latin typeface="Quicksand Book" panose="0207030300000006000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787">
                <a:tc>
                  <a:txBody>
                    <a:bodyPr/>
                    <a:lstStyle/>
                    <a:p>
                      <a:pPr algn="ctr"/>
                      <a:r>
                        <a:rPr lang="fr-FR" sz="1200" dirty="0" smtClean="0">
                          <a:solidFill>
                            <a:sysClr val="windowText" lastClr="000000"/>
                          </a:solidFill>
                          <a:latin typeface="Quicksand Book" panose="02070303000000060000" pitchFamily="18" charset="0"/>
                        </a:rPr>
                        <a:t>Salut!</a:t>
                      </a:r>
                      <a:endParaRPr lang="fr-FR" sz="1200" dirty="0">
                        <a:solidFill>
                          <a:sysClr val="windowText" lastClr="000000"/>
                        </a:solidFill>
                        <a:latin typeface="Quicksand Book" panose="0207030300000006000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787">
                <a:tc>
                  <a:txBody>
                    <a:bodyPr/>
                    <a:lstStyle/>
                    <a:p>
                      <a:pPr algn="ctr"/>
                      <a:r>
                        <a:rPr lang="fr-FR" sz="1200" dirty="0" smtClean="0">
                          <a:solidFill>
                            <a:sysClr val="windowText" lastClr="000000"/>
                          </a:solidFill>
                          <a:latin typeface="Quicksand Book" panose="02070303000000060000" pitchFamily="18" charset="0"/>
                        </a:rPr>
                        <a:t>Minute!</a:t>
                      </a:r>
                      <a:endParaRPr lang="fr-FR" sz="1200" dirty="0">
                        <a:solidFill>
                          <a:sysClr val="windowText" lastClr="000000"/>
                        </a:solidFill>
                        <a:latin typeface="Quicksand Book" panose="0207030300000006000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787">
                <a:tc>
                  <a:txBody>
                    <a:bodyPr/>
                    <a:lstStyle/>
                    <a:p>
                      <a:pPr algn="ctr"/>
                      <a:r>
                        <a:rPr lang="fr-FR" sz="1200" dirty="0" smtClean="0">
                          <a:solidFill>
                            <a:sysClr val="windowText" lastClr="000000"/>
                          </a:solidFill>
                          <a:latin typeface="Quicksand Book" panose="02070303000000060000" pitchFamily="18" charset="0"/>
                        </a:rPr>
                        <a:t>S’amener</a:t>
                      </a:r>
                      <a:endParaRPr lang="fr-FR" sz="1200" dirty="0">
                        <a:solidFill>
                          <a:sysClr val="windowText" lastClr="000000"/>
                        </a:solidFill>
                        <a:latin typeface="Quicksand Book" panose="0207030300000006000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9644">
                <a:tc>
                  <a:txBody>
                    <a:bodyPr/>
                    <a:lstStyle/>
                    <a:p>
                      <a:pPr algn="ctr"/>
                      <a:r>
                        <a:rPr lang="fr-FR" sz="1200" dirty="0" smtClean="0">
                          <a:solidFill>
                            <a:sysClr val="windowText" lastClr="000000"/>
                          </a:solidFill>
                          <a:latin typeface="Quicksand Book" panose="02070303000000060000" pitchFamily="18" charset="0"/>
                        </a:rPr>
                        <a:t>Toujours</a:t>
                      </a:r>
                      <a:r>
                        <a:rPr lang="fr-FR" sz="1200" baseline="0" dirty="0" smtClean="0">
                          <a:solidFill>
                            <a:sysClr val="windowText" lastClr="000000"/>
                          </a:solidFill>
                          <a:latin typeface="Quicksand Book" panose="02070303000000060000" pitchFamily="18" charset="0"/>
                        </a:rPr>
                        <a:t> en vadrouille</a:t>
                      </a:r>
                      <a:endParaRPr lang="fr-FR" sz="1200" dirty="0">
                        <a:solidFill>
                          <a:sysClr val="windowText" lastClr="000000"/>
                        </a:solidFill>
                        <a:latin typeface="Quicksand Book" panose="02070303000000060000"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dirty="0">
                        <a:solidFill>
                          <a:sysClr val="windowText" lastClr="000000"/>
                        </a:solidFill>
                        <a:latin typeface="Quicksand Book" panose="02070303000000060000"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44" name="Groupe 43"/>
          <p:cNvGrpSpPr/>
          <p:nvPr/>
        </p:nvGrpSpPr>
        <p:grpSpPr>
          <a:xfrm>
            <a:off x="386411" y="1356988"/>
            <a:ext cx="1872208" cy="1384234"/>
            <a:chOff x="108390" y="2750948"/>
            <a:chExt cx="1872208" cy="1384234"/>
          </a:xfrm>
        </p:grpSpPr>
        <p:grpSp>
          <p:nvGrpSpPr>
            <p:cNvPr id="46" name="Groupe 45"/>
            <p:cNvGrpSpPr/>
            <p:nvPr/>
          </p:nvGrpSpPr>
          <p:grpSpPr>
            <a:xfrm>
              <a:off x="108390" y="2750948"/>
              <a:ext cx="1872208" cy="1384234"/>
              <a:chOff x="116632" y="1477997"/>
              <a:chExt cx="1872208" cy="1384234"/>
            </a:xfrm>
          </p:grpSpPr>
          <p:sp>
            <p:nvSpPr>
              <p:cNvPr id="48" name="Zone de texte 125"/>
              <p:cNvSpPr txBox="1"/>
              <p:nvPr/>
            </p:nvSpPr>
            <p:spPr>
              <a:xfrm>
                <a:off x="116632" y="1477997"/>
                <a:ext cx="1872208"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V6</a:t>
                </a:r>
              </a:p>
              <a:p>
                <a:pPr algn="ctr">
                  <a:lnSpc>
                    <a:spcPct val="115000"/>
                  </a:lnSpc>
                  <a:spcAft>
                    <a:spcPts val="0"/>
                  </a:spcAft>
                </a:pPr>
                <a:r>
                  <a:rPr lang="fr-FR" sz="1050" dirty="0">
                    <a:solidFill>
                      <a:schemeClr val="accent4">
                        <a:lumMod val="60000"/>
                        <a:lumOff val="40000"/>
                      </a:schemeClr>
                    </a:solidFill>
                    <a:latin typeface="cinnamon cake"/>
                    <a:ea typeface="Calibri"/>
                    <a:cs typeface="Times New Roman"/>
                  </a:rPr>
                  <a:t>Je connais les différents registres de langue..</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sp>
            <p:nvSpPr>
              <p:cNvPr id="49" name="Rectangle à coins arrondis 144"/>
              <p:cNvSpPr/>
              <p:nvPr/>
            </p:nvSpPr>
            <p:spPr>
              <a:xfrm>
                <a:off x="223837" y="1497251"/>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47" name="Imag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664" y="3464366"/>
              <a:ext cx="505619" cy="666133"/>
            </a:xfrm>
            <a:prstGeom prst="rect">
              <a:avLst/>
            </a:prstGeom>
          </p:spPr>
        </p:pic>
      </p:grpSp>
      <p:grpSp>
        <p:nvGrpSpPr>
          <p:cNvPr id="51" name="Groupe 50"/>
          <p:cNvGrpSpPr/>
          <p:nvPr/>
        </p:nvGrpSpPr>
        <p:grpSpPr>
          <a:xfrm>
            <a:off x="1753466" y="2058732"/>
            <a:ext cx="366882" cy="647933"/>
            <a:chOff x="5852840" y="8163053"/>
            <a:chExt cx="366882" cy="647933"/>
          </a:xfrm>
        </p:grpSpPr>
        <p:pic>
          <p:nvPicPr>
            <p:cNvPr id="52" name="Image 51"/>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57" name="Image 56"/>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71" name="Image 70"/>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72" name="Groupe 71"/>
          <p:cNvGrpSpPr/>
          <p:nvPr/>
        </p:nvGrpSpPr>
        <p:grpSpPr>
          <a:xfrm>
            <a:off x="1468327" y="6311334"/>
            <a:ext cx="366882" cy="647933"/>
            <a:chOff x="5852840" y="8163053"/>
            <a:chExt cx="366882" cy="647933"/>
          </a:xfrm>
        </p:grpSpPr>
        <p:pic>
          <p:nvPicPr>
            <p:cNvPr id="79" name="Image 78"/>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80" name="Image 79"/>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81" name="Image 80"/>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82" name="Groupe 81"/>
          <p:cNvGrpSpPr/>
          <p:nvPr/>
        </p:nvGrpSpPr>
        <p:grpSpPr>
          <a:xfrm>
            <a:off x="123681" y="7251181"/>
            <a:ext cx="1872208" cy="1400584"/>
            <a:chOff x="128335" y="5636038"/>
            <a:chExt cx="1872208" cy="1400584"/>
          </a:xfrm>
        </p:grpSpPr>
        <p:grpSp>
          <p:nvGrpSpPr>
            <p:cNvPr id="83" name="Groupe 82"/>
            <p:cNvGrpSpPr/>
            <p:nvPr/>
          </p:nvGrpSpPr>
          <p:grpSpPr>
            <a:xfrm>
              <a:off x="128335" y="5636038"/>
              <a:ext cx="1872208" cy="1384234"/>
              <a:chOff x="116632" y="1477997"/>
              <a:chExt cx="1872208" cy="1384234"/>
            </a:xfrm>
          </p:grpSpPr>
          <p:sp>
            <p:nvSpPr>
              <p:cNvPr id="85" name="Zone de texte 125"/>
              <p:cNvSpPr txBox="1"/>
              <p:nvPr/>
            </p:nvSpPr>
            <p:spPr>
              <a:xfrm>
                <a:off x="116632" y="1477997"/>
                <a:ext cx="1872208" cy="1006964"/>
              </a:xfrm>
              <a:prstGeom prst="rect">
                <a:avLst/>
              </a:prstGeom>
            </p:spPr>
            <p:txBody>
              <a:bodyPr vert="horz" wrap="square" lIns="91440" tIns="45720" rIns="91440" bIns="45720" anchor="t" anchorCtr="0" compatLnSpc="1"/>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fr-FR" sz="1050" dirty="0" smtClean="0">
                    <a:solidFill>
                      <a:schemeClr val="accent4">
                        <a:lumMod val="60000"/>
                        <a:lumOff val="40000"/>
                      </a:schemeClr>
                    </a:solidFill>
                    <a:latin typeface="cinnamon cake"/>
                    <a:ea typeface="Calibri"/>
                    <a:cs typeface="Times New Roman"/>
                  </a:rPr>
                  <a:t>V 9</a:t>
                </a:r>
              </a:p>
              <a:p>
                <a:pPr algn="ctr">
                  <a:lnSpc>
                    <a:spcPct val="115000"/>
                  </a:lnSpc>
                  <a:spcAft>
                    <a:spcPts val="0"/>
                  </a:spcAft>
                </a:pPr>
                <a:r>
                  <a:rPr lang="fr-FR" sz="1050" dirty="0">
                    <a:solidFill>
                      <a:schemeClr val="accent4">
                        <a:lumMod val="60000"/>
                        <a:lumOff val="40000"/>
                      </a:schemeClr>
                    </a:solidFill>
                    <a:latin typeface="cinnamon cake"/>
                    <a:ea typeface="Calibri"/>
                    <a:cs typeface="Times New Roman"/>
                  </a:rPr>
                  <a:t>Je sais mobiliser des mots nouveaux en situation d'écriture..</a:t>
                </a:r>
                <a:r>
                  <a:rPr lang="fr-FR" sz="1200" dirty="0">
                    <a:solidFill>
                      <a:srgbClr val="7030A0"/>
                    </a:solidFill>
                    <a:effectLst/>
                    <a:latin typeface="cinnamon cake"/>
                    <a:ea typeface="Calibri"/>
                    <a:cs typeface="Times New Roman"/>
                  </a:rPr>
                  <a:t> </a:t>
                </a:r>
                <a:endParaRPr lang="fr-FR" sz="1000" dirty="0">
                  <a:effectLst/>
                  <a:latin typeface="Calibri"/>
                  <a:ea typeface="Calibri"/>
                  <a:cs typeface="Times New Roman"/>
                </a:endParaRPr>
              </a:p>
              <a:p>
                <a:pPr>
                  <a:lnSpc>
                    <a:spcPct val="115000"/>
                  </a:lnSpc>
                  <a:spcAft>
                    <a:spcPts val="1000"/>
                  </a:spcAft>
                </a:pPr>
                <a:r>
                  <a:rPr lang="fr-FR" sz="1100" dirty="0">
                    <a:effectLst/>
                    <a:latin typeface="Calibri"/>
                    <a:ea typeface="Calibri"/>
                    <a:cs typeface="Times New Roman"/>
                  </a:rPr>
                  <a:t> </a:t>
                </a:r>
              </a:p>
              <a:p>
                <a:pPr indent="449580">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r>
                  <a:rPr lang="fr-FR" sz="1600" dirty="0">
                    <a:solidFill>
                      <a:srgbClr val="7030A0"/>
                    </a:solidFill>
                    <a:effectLst/>
                    <a:latin typeface="Porky's"/>
                    <a:ea typeface="Calibri"/>
                    <a:cs typeface="Times New Roman"/>
                  </a:rPr>
                  <a:t> </a:t>
                </a:r>
                <a:endParaRPr lang="fr-FR" sz="1100" dirty="0">
                  <a:effectLst/>
                  <a:latin typeface="Calibri"/>
                  <a:ea typeface="Calibri"/>
                  <a:cs typeface="Times New Roman"/>
                </a:endParaRPr>
              </a:p>
              <a:p>
                <a:pPr algn="ctr">
                  <a:lnSpc>
                    <a:spcPct val="115000"/>
                  </a:lnSpc>
                  <a:spcAft>
                    <a:spcPts val="0"/>
                  </a:spcAft>
                </a:pPr>
                <a:endParaRPr lang="fr-FR" sz="1200" dirty="0" smtClean="0">
                  <a:solidFill>
                    <a:srgbClr val="92D050"/>
                  </a:solidFill>
                  <a:effectLst/>
                  <a:latin typeface="cinnamon cake"/>
                  <a:ea typeface="Calibri"/>
                  <a:cs typeface="Times New Roman"/>
                </a:endParaRPr>
              </a:p>
            </p:txBody>
          </p:sp>
          <p:sp>
            <p:nvSpPr>
              <p:cNvPr id="86" name="Rectangle à coins arrondis 144"/>
              <p:cNvSpPr/>
              <p:nvPr/>
            </p:nvSpPr>
            <p:spPr>
              <a:xfrm>
                <a:off x="223837" y="1497251"/>
                <a:ext cx="1632548" cy="136498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pic>
          <p:nvPicPr>
            <p:cNvPr id="84" name="Imag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22" y="6506538"/>
              <a:ext cx="958743" cy="530084"/>
            </a:xfrm>
            <a:prstGeom prst="rect">
              <a:avLst/>
            </a:prstGeom>
          </p:spPr>
        </p:pic>
      </p:grpSp>
      <p:grpSp>
        <p:nvGrpSpPr>
          <p:cNvPr id="87" name="Groupe 86"/>
          <p:cNvGrpSpPr/>
          <p:nvPr/>
        </p:nvGrpSpPr>
        <p:grpSpPr>
          <a:xfrm>
            <a:off x="1468327" y="7987173"/>
            <a:ext cx="366882" cy="647933"/>
            <a:chOff x="5852840" y="8163053"/>
            <a:chExt cx="366882" cy="647933"/>
          </a:xfrm>
        </p:grpSpPr>
        <p:pic>
          <p:nvPicPr>
            <p:cNvPr id="88" name="Image 87"/>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89" name="Image 88"/>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90" name="Image 89"/>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6" name="Espace réservé du pied de page 5"/>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62</a:t>
            </a:fld>
            <a:endParaRPr lang="fr-FR"/>
          </a:p>
        </p:txBody>
      </p:sp>
    </p:spTree>
    <p:extLst>
      <p:ext uri="{BB962C8B-B14F-4D97-AF65-F5344CB8AC3E}">
        <p14:creationId xmlns:p14="http://schemas.microsoft.com/office/powerpoint/2010/main" val="1284246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5">
                    <a:lumMod val="40000"/>
                    <a:lumOff val="60000"/>
                  </a:schemeClr>
                </a:solidFill>
                <a:effectLst>
                  <a:outerShdw blurRad="38100" dist="38100" dir="2700000" algn="tl">
                    <a:srgbClr val="000000">
                      <a:alpha val="43137"/>
                    </a:srgbClr>
                  </a:outerShdw>
                </a:effectLst>
                <a:latin typeface="cinnamon cake"/>
                <a:ea typeface="Calibri"/>
                <a:cs typeface="Times New Roman"/>
              </a:rPr>
              <a:t>Langage oral</a:t>
            </a:r>
            <a:endParaRPr lang="fr-FR" dirty="0">
              <a:solidFill>
                <a:schemeClr val="accent5">
                  <a:lumMod val="40000"/>
                  <a:lumOff val="60000"/>
                </a:schemeClr>
              </a:solidFill>
              <a:effectLst>
                <a:outerShdw blurRad="38100" dist="38100" dir="2700000" algn="tl">
                  <a:srgbClr val="000000">
                    <a:alpha val="43137"/>
                  </a:srgbClr>
                </a:outerShdw>
              </a:effectLst>
            </a:endParaRPr>
          </a:p>
        </p:txBody>
      </p:sp>
      <p:sp>
        <p:nvSpPr>
          <p:cNvPr id="92" name="ZoneTexte 91"/>
          <p:cNvSpPr txBox="1"/>
          <p:nvPr/>
        </p:nvSpPr>
        <p:spPr>
          <a:xfrm>
            <a:off x="258618" y="1538352"/>
            <a:ext cx="5618654" cy="923330"/>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Pratiquer avec efficacité les formes de discours attendues- notamment raconter, décrire, expliquer – dans des situations où les attentes sont explicites ; en particulier raconter seul un récit étudié en classe.</a:t>
            </a:r>
            <a:endParaRPr lang="fr-FR" dirty="0"/>
          </a:p>
        </p:txBody>
      </p:sp>
      <p:grpSp>
        <p:nvGrpSpPr>
          <p:cNvPr id="9" name="Groupe 8"/>
          <p:cNvGrpSpPr/>
          <p:nvPr/>
        </p:nvGrpSpPr>
        <p:grpSpPr>
          <a:xfrm>
            <a:off x="79502" y="3021144"/>
            <a:ext cx="1842768" cy="1417323"/>
            <a:chOff x="2988605" y="5821191"/>
            <a:chExt cx="1842768" cy="1417323"/>
          </a:xfrm>
        </p:grpSpPr>
        <p:grpSp>
          <p:nvGrpSpPr>
            <p:cNvPr id="85" name="Groupe 84"/>
            <p:cNvGrpSpPr/>
            <p:nvPr/>
          </p:nvGrpSpPr>
          <p:grpSpPr>
            <a:xfrm>
              <a:off x="2988605" y="5821191"/>
              <a:ext cx="1842768" cy="1417323"/>
              <a:chOff x="-47249" y="1273893"/>
              <a:chExt cx="1842768" cy="1417323"/>
            </a:xfrm>
          </p:grpSpPr>
          <p:sp>
            <p:nvSpPr>
              <p:cNvPr id="86" name="Zone de texte 3"/>
              <p:cNvSpPr txBox="1"/>
              <p:nvPr/>
            </p:nvSpPr>
            <p:spPr>
              <a:xfrm>
                <a:off x="-47249" y="1273893"/>
                <a:ext cx="1842768" cy="1114275"/>
              </a:xfrm>
              <a:prstGeom prst="rect">
                <a:avLst/>
              </a:prstGeom>
            </p:spPr>
            <p:txBody>
              <a:bodyPr vert="horz" wrap="square" lIns="91440" tIns="45720" rIns="91440" bIns="45720" anchor="t" anchorCtr="0" compatLnSpc="1"/>
              <a:lstStyle/>
              <a:p>
                <a:pPr algn="ctr"/>
                <a:r>
                  <a:rPr lang="fr-FR" sz="1100" dirty="0" smtClean="0">
                    <a:solidFill>
                      <a:srgbClr val="002060"/>
                    </a:solidFill>
                    <a:latin typeface="cinnamon cake"/>
                    <a:ea typeface="Calibri"/>
                    <a:cs typeface="Times New Roman"/>
                  </a:rPr>
                  <a:t>FD8</a:t>
                </a:r>
              </a:p>
              <a:p>
                <a:pPr algn="ctr"/>
                <a:r>
                  <a:rPr lang="fr-FR" sz="1000" dirty="0">
                    <a:solidFill>
                      <a:srgbClr val="002060"/>
                    </a:solidFill>
                    <a:latin typeface="cinnamon cake"/>
                    <a:ea typeface="Calibri"/>
                    <a:cs typeface="Times New Roman"/>
                  </a:rPr>
                  <a:t>Je </a:t>
                </a:r>
                <a:r>
                  <a:rPr lang="fr-FR" sz="1000" dirty="0" smtClean="0">
                    <a:solidFill>
                      <a:srgbClr val="002060"/>
                    </a:solidFill>
                    <a:latin typeface="cinnamon cake"/>
                    <a:ea typeface="Calibri"/>
                    <a:cs typeface="Times New Roman"/>
                  </a:rPr>
                  <a:t>maitrise des techniques pour être écouté</a:t>
                </a:r>
                <a:endParaRPr lang="fr-FR" sz="1000" dirty="0">
                  <a:solidFill>
                    <a:srgbClr val="002060"/>
                  </a:solidFill>
                  <a:latin typeface="cinnamon cake"/>
                  <a:ea typeface="Calibri"/>
                  <a:cs typeface="Times New Roman"/>
                </a:endParaRPr>
              </a:p>
            </p:txBody>
          </p:sp>
          <p:sp>
            <p:nvSpPr>
              <p:cNvPr id="87"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prstDash val="solid"/>
              </a:ln>
            </p:spPr>
            <p:txBody>
              <a:bodyPr lIns="0" tIns="0" rIns="0" bIns="0"/>
              <a:lstStyle/>
              <a:p>
                <a:endParaRPr lang="fr-FR"/>
              </a:p>
            </p:txBody>
          </p:sp>
        </p:grpSp>
        <p:pic>
          <p:nvPicPr>
            <p:cNvPr id="1034" name="Picture 10" descr="http://www.art4apps.org/images/downloadable/actor.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9763" y="6498158"/>
              <a:ext cx="726809" cy="726809"/>
            </a:xfrm>
            <a:prstGeom prst="rect">
              <a:avLst/>
            </a:prstGeom>
            <a:noFill/>
            <a:extLst>
              <a:ext uri="{909E8E84-426E-40DD-AFC4-6F175D3DCCD1}">
                <a14:hiddenFill xmlns:a14="http://schemas.microsoft.com/office/drawing/2010/main">
                  <a:solidFill>
                    <a:srgbClr val="FFFFFF"/>
                  </a:solidFill>
                </a14:hiddenFill>
              </a:ext>
            </a:extLst>
          </p:spPr>
        </p:pic>
      </p:grpSp>
      <p:pic>
        <p:nvPicPr>
          <p:cNvPr id="5122"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27951" y="3091588"/>
            <a:ext cx="4709184" cy="196589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645024" y="4717099"/>
            <a:ext cx="2664296" cy="307777"/>
          </a:xfrm>
          <a:prstGeom prst="rect">
            <a:avLst/>
          </a:prstGeom>
          <a:noFill/>
        </p:spPr>
        <p:txBody>
          <a:bodyPr wrap="square" rtlCol="0">
            <a:spAutoFit/>
          </a:bodyPr>
          <a:lstStyle/>
          <a:p>
            <a:r>
              <a:rPr lang="fr-FR" sz="1400" dirty="0" smtClean="0">
                <a:latin typeface="Quicksand Book" panose="02070303000000060000" pitchFamily="18" charset="0"/>
              </a:rPr>
              <a:t>Volume de la voix</a:t>
            </a:r>
            <a:endParaRPr lang="fr-FR" sz="1400" dirty="0">
              <a:latin typeface="Quicksand Book" panose="02070303000000060000" pitchFamily="18" charset="0"/>
            </a:endParaRPr>
          </a:p>
        </p:txBody>
      </p:sp>
      <p:sp>
        <p:nvSpPr>
          <p:cNvPr id="35" name="ZoneTexte 34"/>
          <p:cNvSpPr txBox="1"/>
          <p:nvPr/>
        </p:nvSpPr>
        <p:spPr>
          <a:xfrm>
            <a:off x="4269572" y="4412612"/>
            <a:ext cx="2664296" cy="307777"/>
          </a:xfrm>
          <a:prstGeom prst="rect">
            <a:avLst/>
          </a:prstGeom>
          <a:noFill/>
        </p:spPr>
        <p:txBody>
          <a:bodyPr wrap="square" rtlCol="0">
            <a:spAutoFit/>
          </a:bodyPr>
          <a:lstStyle/>
          <a:p>
            <a:r>
              <a:rPr lang="fr-FR" sz="1400" dirty="0" smtClean="0">
                <a:latin typeface="Quicksand Book" panose="02070303000000060000" pitchFamily="18" charset="0"/>
              </a:rPr>
              <a:t>Articulation</a:t>
            </a:r>
            <a:endParaRPr lang="fr-FR" dirty="0">
              <a:latin typeface="Quicksand Book" panose="02070303000000060000" pitchFamily="18" charset="0"/>
            </a:endParaRPr>
          </a:p>
        </p:txBody>
      </p:sp>
      <p:sp>
        <p:nvSpPr>
          <p:cNvPr id="36" name="ZoneTexte 35"/>
          <p:cNvSpPr txBox="1"/>
          <p:nvPr/>
        </p:nvSpPr>
        <p:spPr>
          <a:xfrm>
            <a:off x="5487321" y="3790243"/>
            <a:ext cx="1341686" cy="307777"/>
          </a:xfrm>
          <a:prstGeom prst="rect">
            <a:avLst/>
          </a:prstGeom>
          <a:noFill/>
        </p:spPr>
        <p:txBody>
          <a:bodyPr wrap="square" rtlCol="0">
            <a:spAutoFit/>
          </a:bodyPr>
          <a:lstStyle/>
          <a:p>
            <a:r>
              <a:rPr lang="fr-FR" sz="1400" dirty="0" smtClean="0">
                <a:latin typeface="Quicksand Book" panose="02070303000000060000" pitchFamily="18" charset="0"/>
              </a:rPr>
              <a:t>Débit</a:t>
            </a:r>
            <a:endParaRPr lang="fr-FR" dirty="0">
              <a:latin typeface="Quicksand Book" panose="02070303000000060000" pitchFamily="18" charset="0"/>
            </a:endParaRPr>
          </a:p>
        </p:txBody>
      </p:sp>
      <p:sp>
        <p:nvSpPr>
          <p:cNvPr id="37" name="ZoneTexte 36"/>
          <p:cNvSpPr txBox="1"/>
          <p:nvPr/>
        </p:nvSpPr>
        <p:spPr>
          <a:xfrm>
            <a:off x="4903048" y="4109454"/>
            <a:ext cx="2664296" cy="307777"/>
          </a:xfrm>
          <a:prstGeom prst="rect">
            <a:avLst/>
          </a:prstGeom>
          <a:noFill/>
        </p:spPr>
        <p:txBody>
          <a:bodyPr wrap="square" rtlCol="0">
            <a:spAutoFit/>
          </a:bodyPr>
          <a:lstStyle/>
          <a:p>
            <a:r>
              <a:rPr lang="fr-FR" sz="1400" dirty="0" smtClean="0">
                <a:latin typeface="Quicksand Book" panose="02070303000000060000" pitchFamily="18" charset="0"/>
              </a:rPr>
              <a:t>Posture, regard</a:t>
            </a:r>
            <a:endParaRPr lang="fr-FR" sz="1400" dirty="0">
              <a:latin typeface="Quicksand Book" panose="02070303000000060000" pitchFamily="18" charset="0"/>
            </a:endParaRPr>
          </a:p>
        </p:txBody>
      </p:sp>
      <p:sp>
        <p:nvSpPr>
          <p:cNvPr id="38" name="ZoneTexte 37"/>
          <p:cNvSpPr txBox="1"/>
          <p:nvPr/>
        </p:nvSpPr>
        <p:spPr>
          <a:xfrm>
            <a:off x="6021288" y="3467343"/>
            <a:ext cx="2664296" cy="307777"/>
          </a:xfrm>
          <a:prstGeom prst="rect">
            <a:avLst/>
          </a:prstGeom>
          <a:noFill/>
        </p:spPr>
        <p:txBody>
          <a:bodyPr wrap="square" rtlCol="0">
            <a:spAutoFit/>
          </a:bodyPr>
          <a:lstStyle/>
          <a:p>
            <a:r>
              <a:rPr lang="fr-FR" sz="1400" dirty="0" smtClean="0">
                <a:latin typeface="Quicksand Book" panose="02070303000000060000" pitchFamily="18" charset="0"/>
              </a:rPr>
              <a:t>Gestes</a:t>
            </a:r>
            <a:endParaRPr lang="fr-FR" sz="1400" dirty="0">
              <a:latin typeface="Quicksand Book" panose="02070303000000060000" pitchFamily="18" charset="0"/>
            </a:endParaRPr>
          </a:p>
        </p:txBody>
      </p:sp>
      <p:pic>
        <p:nvPicPr>
          <p:cNvPr id="5124" name="Picture 4" descr="http://www.art4apps.org/images/downloadable/medal.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8237" y="2600536"/>
            <a:ext cx="660403" cy="66040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p:cNvGrpSpPr/>
          <p:nvPr/>
        </p:nvGrpSpPr>
        <p:grpSpPr>
          <a:xfrm>
            <a:off x="62596" y="4870987"/>
            <a:ext cx="1750896" cy="1417323"/>
            <a:chOff x="62596" y="4870987"/>
            <a:chExt cx="1750896" cy="1417323"/>
          </a:xfrm>
        </p:grpSpPr>
        <p:grpSp>
          <p:nvGrpSpPr>
            <p:cNvPr id="41" name="Groupe 40"/>
            <p:cNvGrpSpPr/>
            <p:nvPr/>
          </p:nvGrpSpPr>
          <p:grpSpPr>
            <a:xfrm>
              <a:off x="62596" y="4870987"/>
              <a:ext cx="1750896" cy="1417323"/>
              <a:chOff x="-47249" y="1273893"/>
              <a:chExt cx="1750896" cy="1417323"/>
            </a:xfrm>
          </p:grpSpPr>
          <p:sp>
            <p:nvSpPr>
              <p:cNvPr id="43"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rgbClr val="002060"/>
                    </a:solidFill>
                    <a:latin typeface="cinnamon cake"/>
                    <a:ea typeface="Calibri"/>
                    <a:cs typeface="Times New Roman"/>
                  </a:rPr>
                  <a:t>D9</a:t>
                </a:r>
                <a:endParaRPr lang="fr-FR" sz="1000" dirty="0">
                  <a:solidFill>
                    <a:srgbClr val="002060"/>
                  </a:solidFill>
                  <a:latin typeface="cinnamon cake"/>
                  <a:ea typeface="Calibri"/>
                  <a:cs typeface="Times New Roman"/>
                </a:endParaRPr>
              </a:p>
              <a:p>
                <a:pPr algn="ctr"/>
                <a:r>
                  <a:rPr lang="fr-FR" sz="1000" dirty="0">
                    <a:solidFill>
                      <a:srgbClr val="002060"/>
                    </a:solidFill>
                    <a:latin typeface="cinnamon cake"/>
                    <a:ea typeface="Calibri"/>
                    <a:cs typeface="Times New Roman"/>
                  </a:rPr>
                  <a:t>Je sais organiser mon discours,</a:t>
                </a:r>
              </a:p>
            </p:txBody>
          </p:sp>
          <p:sp>
            <p:nvSpPr>
              <p:cNvPr id="44"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prstDash val="solid"/>
              </a:ln>
            </p:spPr>
            <p:txBody>
              <a:bodyPr lIns="0" tIns="0" rIns="0" bIns="0"/>
              <a:lstStyle/>
              <a:p>
                <a:endParaRPr lang="fr-FR"/>
              </a:p>
            </p:txBody>
          </p:sp>
        </p:grpSp>
        <p:pic>
          <p:nvPicPr>
            <p:cNvPr id="45" name="Image 44"/>
            <p:cNvPicPr>
              <a:picLocks noChangeAspect="1"/>
            </p:cNvPicPr>
            <p:nvPr/>
          </p:nvPicPr>
          <p:blipFill rotWithShape="1">
            <a:blip r:embed="rId5">
              <a:extLst>
                <a:ext uri="{28A0092B-C50C-407E-A947-70E740481C1C}">
                  <a14:useLocalDpi xmlns:a14="http://schemas.microsoft.com/office/drawing/2010/main" val="0"/>
                </a:ext>
              </a:extLst>
            </a:blip>
            <a:srcRect b="50946"/>
            <a:stretch/>
          </p:blipFill>
          <p:spPr>
            <a:xfrm>
              <a:off x="476672" y="5521846"/>
              <a:ext cx="813008" cy="766464"/>
            </a:xfrm>
            <a:prstGeom prst="rect">
              <a:avLst/>
            </a:prstGeom>
            <a:ln>
              <a:noFill/>
            </a:ln>
          </p:spPr>
        </p:pic>
      </p:grpSp>
      <p:sp>
        <p:nvSpPr>
          <p:cNvPr id="47" name="ZoneTexte 46"/>
          <p:cNvSpPr txBox="1"/>
          <p:nvPr/>
        </p:nvSpPr>
        <p:spPr>
          <a:xfrm>
            <a:off x="205675" y="6375595"/>
            <a:ext cx="5618654" cy="923330"/>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Participer avec pertinence à un échange (questionner, répondre à un interpellation, exprimer un accord ou un désaccord, apporter un complément…).</a:t>
            </a:r>
            <a:endParaRPr lang="fr-FR" dirty="0"/>
          </a:p>
        </p:txBody>
      </p:sp>
      <p:grpSp>
        <p:nvGrpSpPr>
          <p:cNvPr id="48" name="Groupe 47"/>
          <p:cNvGrpSpPr/>
          <p:nvPr/>
        </p:nvGrpSpPr>
        <p:grpSpPr>
          <a:xfrm>
            <a:off x="130182" y="7283068"/>
            <a:ext cx="1684853" cy="1397459"/>
            <a:chOff x="141051" y="4485212"/>
            <a:chExt cx="1684853" cy="1397459"/>
          </a:xfrm>
        </p:grpSpPr>
        <p:sp>
          <p:nvSpPr>
            <p:cNvPr id="49" name="Rectangle à coins arrondis 152"/>
            <p:cNvSpPr/>
            <p:nvPr/>
          </p:nvSpPr>
          <p:spPr>
            <a:xfrm>
              <a:off x="141051" y="4490506"/>
              <a:ext cx="1682262" cy="136909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prstDash val="solid"/>
            </a:ln>
          </p:spPr>
          <p:txBody>
            <a:bodyPr lIns="0" tIns="0" rIns="0" bIns="0"/>
            <a:lstStyle/>
            <a:p>
              <a:endParaRPr lang="fr-FR"/>
            </a:p>
          </p:txBody>
        </p:sp>
        <p:sp>
          <p:nvSpPr>
            <p:cNvPr id="50" name="Zone de texte 153"/>
            <p:cNvSpPr txBox="1"/>
            <p:nvPr/>
          </p:nvSpPr>
          <p:spPr>
            <a:xfrm>
              <a:off x="143642" y="4485212"/>
              <a:ext cx="1682262" cy="1065489"/>
            </a:xfrm>
            <a:prstGeom prst="rect">
              <a:avLst/>
            </a:prstGeom>
            <a:ln>
              <a:noFill/>
            </a:ln>
          </p:spPr>
          <p:txBody>
            <a:bodyPr vert="horz" wrap="square" lIns="91440" tIns="45720" rIns="91440" bIns="45720" anchor="t" anchorCtr="0" compatLnSpc="1"/>
            <a:lstStyle/>
            <a:p>
              <a:pPr algn="ctr">
                <a:lnSpc>
                  <a:spcPct val="115000"/>
                </a:lnSpc>
                <a:spcAft>
                  <a:spcPts val="0"/>
                </a:spcAft>
              </a:pPr>
              <a:r>
                <a:rPr lang="fr-FR" sz="1000" dirty="0" smtClean="0">
                  <a:solidFill>
                    <a:srgbClr val="002060"/>
                  </a:solidFill>
                  <a:latin typeface="cinnamon cake"/>
                  <a:ea typeface="Calibri"/>
                  <a:cs typeface="Times New Roman"/>
                </a:rPr>
                <a:t>FD 10</a:t>
              </a:r>
            </a:p>
            <a:p>
              <a:pPr algn="ctr">
                <a:lnSpc>
                  <a:spcPct val="115000"/>
                </a:lnSpc>
                <a:spcAft>
                  <a:spcPts val="0"/>
                </a:spcAft>
              </a:pPr>
              <a:r>
                <a:rPr lang="fr-FR" sz="1000" dirty="0" smtClean="0">
                  <a:solidFill>
                    <a:srgbClr val="002060"/>
                  </a:solidFill>
                  <a:latin typeface="cinnamon cake"/>
                  <a:ea typeface="Calibri"/>
                  <a:cs typeface="Times New Roman"/>
                </a:rPr>
                <a:t>Je </a:t>
              </a:r>
              <a:r>
                <a:rPr lang="fr-FR" sz="1000" dirty="0">
                  <a:solidFill>
                    <a:srgbClr val="002060"/>
                  </a:solidFill>
                  <a:latin typeface="cinnamon cake"/>
                  <a:ea typeface="Calibri"/>
                  <a:cs typeface="Times New Roman"/>
                </a:rPr>
                <a:t>sais respecter les règles régulant les échanges. </a:t>
              </a:r>
            </a:p>
            <a:p>
              <a:pPr algn="ctr">
                <a:lnSpc>
                  <a:spcPct val="115000"/>
                </a:lnSpc>
                <a:spcAft>
                  <a:spcPts val="0"/>
                </a:spcAft>
              </a:pPr>
              <a:r>
                <a:rPr lang="fr-FR" sz="1200" dirty="0">
                  <a:solidFill>
                    <a:srgbClr val="00B0F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indent="449580">
                <a:lnSpc>
                  <a:spcPct val="115000"/>
                </a:lnSpc>
                <a:spcAft>
                  <a:spcPts val="0"/>
                </a:spcAft>
              </a:pPr>
              <a:r>
                <a:rPr lang="fr-FR" sz="1200" dirty="0">
                  <a:solidFill>
                    <a:srgbClr val="00B0F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00B0F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00B0F0"/>
                  </a:solidFill>
                  <a:effectLst/>
                  <a:latin typeface="cinnamon cake"/>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00B0F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p:txBody>
        </p:sp>
        <p:pic>
          <p:nvPicPr>
            <p:cNvPr id="51" name="Imag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954" y="5019876"/>
              <a:ext cx="1298174" cy="862795"/>
            </a:xfrm>
            <a:prstGeom prst="rect">
              <a:avLst/>
            </a:prstGeom>
            <a:ln>
              <a:noFill/>
            </a:ln>
          </p:spPr>
        </p:pic>
      </p:grpSp>
      <p:sp>
        <p:nvSpPr>
          <p:cNvPr id="54" name="Zone de texte 153"/>
          <p:cNvSpPr txBox="1"/>
          <p:nvPr/>
        </p:nvSpPr>
        <p:spPr>
          <a:xfrm>
            <a:off x="2340262" y="7259996"/>
            <a:ext cx="1682262" cy="1065489"/>
          </a:xfrm>
          <a:prstGeom prst="rect">
            <a:avLst/>
          </a:prstGeom>
          <a:ln>
            <a:noFill/>
          </a:ln>
        </p:spPr>
        <p:txBody>
          <a:bodyPr vert="horz" wrap="square" lIns="91440" tIns="45720" rIns="91440" bIns="45720" anchor="t" anchorCtr="0" compatLnSpc="1"/>
          <a:lstStyle/>
          <a:p>
            <a:pPr algn="ctr">
              <a:lnSpc>
                <a:spcPct val="115000"/>
              </a:lnSpc>
              <a:spcAft>
                <a:spcPts val="0"/>
              </a:spcAft>
            </a:pPr>
            <a:r>
              <a:rPr lang="fr-FR" sz="1000" dirty="0" smtClean="0">
                <a:solidFill>
                  <a:srgbClr val="002060"/>
                </a:solidFill>
                <a:latin typeface="cinnamon cake"/>
                <a:ea typeface="Calibri"/>
                <a:cs typeface="Times New Roman"/>
              </a:rPr>
              <a:t>FD 11</a:t>
            </a:r>
          </a:p>
          <a:p>
            <a:pPr algn="ctr">
              <a:lnSpc>
                <a:spcPct val="115000"/>
              </a:lnSpc>
              <a:spcAft>
                <a:spcPts val="0"/>
              </a:spcAft>
            </a:pPr>
            <a:r>
              <a:rPr lang="fr-FR" sz="1000" dirty="0">
                <a:solidFill>
                  <a:srgbClr val="002060"/>
                </a:solidFill>
                <a:latin typeface="cinnamon cake"/>
                <a:ea typeface="Calibri"/>
                <a:cs typeface="Times New Roman"/>
              </a:rPr>
              <a:t>Je sais organiser mon propos dans un échange.</a:t>
            </a:r>
            <a:r>
              <a:rPr lang="fr-FR" sz="1200" dirty="0">
                <a:solidFill>
                  <a:srgbClr val="00B0F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indent="449580">
              <a:lnSpc>
                <a:spcPct val="115000"/>
              </a:lnSpc>
              <a:spcAft>
                <a:spcPts val="0"/>
              </a:spcAft>
            </a:pPr>
            <a:r>
              <a:rPr lang="fr-FR" sz="1200" dirty="0">
                <a:solidFill>
                  <a:srgbClr val="00B0F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00B0F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00B0F0"/>
                </a:solidFill>
                <a:effectLst/>
                <a:latin typeface="cinnamon cake"/>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00B0F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p:txBody>
      </p:sp>
      <p:grpSp>
        <p:nvGrpSpPr>
          <p:cNvPr id="56" name="Groupe 55"/>
          <p:cNvGrpSpPr/>
          <p:nvPr/>
        </p:nvGrpSpPr>
        <p:grpSpPr>
          <a:xfrm>
            <a:off x="4550343" y="7236296"/>
            <a:ext cx="1684853" cy="1374387"/>
            <a:chOff x="141051" y="4485212"/>
            <a:chExt cx="1684853" cy="1374387"/>
          </a:xfrm>
        </p:grpSpPr>
        <p:sp>
          <p:nvSpPr>
            <p:cNvPr id="57" name="Rectangle à coins arrondis 152"/>
            <p:cNvSpPr/>
            <p:nvPr/>
          </p:nvSpPr>
          <p:spPr>
            <a:xfrm>
              <a:off x="141051" y="4490506"/>
              <a:ext cx="1682262" cy="136909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prstDash val="solid"/>
            </a:ln>
          </p:spPr>
          <p:txBody>
            <a:bodyPr lIns="0" tIns="0" rIns="0" bIns="0"/>
            <a:lstStyle/>
            <a:p>
              <a:endParaRPr lang="fr-FR"/>
            </a:p>
          </p:txBody>
        </p:sp>
        <p:sp>
          <p:nvSpPr>
            <p:cNvPr id="58" name="Zone de texte 153"/>
            <p:cNvSpPr txBox="1"/>
            <p:nvPr/>
          </p:nvSpPr>
          <p:spPr>
            <a:xfrm>
              <a:off x="143642" y="4485212"/>
              <a:ext cx="1682262" cy="1065489"/>
            </a:xfrm>
            <a:prstGeom prst="rect">
              <a:avLst/>
            </a:prstGeom>
            <a:ln>
              <a:noFill/>
            </a:ln>
          </p:spPr>
          <p:txBody>
            <a:bodyPr vert="horz" wrap="square" lIns="91440" tIns="45720" rIns="91440" bIns="45720" anchor="t" anchorCtr="0" compatLnSpc="1"/>
            <a:lstStyle/>
            <a:p>
              <a:pPr algn="ctr">
                <a:lnSpc>
                  <a:spcPct val="115000"/>
                </a:lnSpc>
                <a:spcAft>
                  <a:spcPts val="0"/>
                </a:spcAft>
              </a:pPr>
              <a:r>
                <a:rPr lang="fr-FR" sz="1000" dirty="0" smtClean="0">
                  <a:solidFill>
                    <a:srgbClr val="002060"/>
                  </a:solidFill>
                  <a:latin typeface="cinnamon cake"/>
                  <a:ea typeface="Calibri"/>
                  <a:cs typeface="Times New Roman"/>
                </a:rPr>
                <a:t>FD 12</a:t>
              </a:r>
            </a:p>
            <a:p>
              <a:pPr algn="ctr">
                <a:lnSpc>
                  <a:spcPct val="115000"/>
                </a:lnSpc>
                <a:spcAft>
                  <a:spcPts val="0"/>
                </a:spcAft>
              </a:pPr>
              <a:r>
                <a:rPr lang="fr-FR" sz="1000" dirty="0">
                  <a:solidFill>
                    <a:srgbClr val="002060"/>
                  </a:solidFill>
                  <a:latin typeface="cinnamon cake"/>
                  <a:ea typeface="Calibri"/>
                  <a:cs typeface="Times New Roman"/>
                </a:rPr>
                <a:t>Je sais reformuler mon propos ou celui des autres..</a:t>
              </a:r>
              <a:r>
                <a:rPr lang="fr-FR" sz="1200" dirty="0">
                  <a:solidFill>
                    <a:srgbClr val="00B0F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indent="449580">
                <a:lnSpc>
                  <a:spcPct val="115000"/>
                </a:lnSpc>
                <a:spcAft>
                  <a:spcPts val="0"/>
                </a:spcAft>
              </a:pPr>
              <a:r>
                <a:rPr lang="fr-FR" sz="1200" dirty="0">
                  <a:solidFill>
                    <a:srgbClr val="00B0F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00B0F0"/>
                  </a:solidFill>
                  <a:effectLst/>
                  <a:latin typeface="Porky's"/>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00B0F0"/>
                  </a:solidFill>
                  <a:effectLst/>
                  <a:latin typeface="cinnamon cake"/>
                  <a:ea typeface="Calibri"/>
                  <a:cs typeface="Times New Roman"/>
                </a:rPr>
                <a:t> </a:t>
              </a:r>
              <a:endParaRPr lang="fr-FR" sz="1200" dirty="0">
                <a:effectLst/>
                <a:latin typeface="Calibri"/>
                <a:ea typeface="Calibri"/>
                <a:cs typeface="Times New Roman"/>
              </a:endParaRPr>
            </a:p>
            <a:p>
              <a:pPr algn="ctr">
                <a:lnSpc>
                  <a:spcPct val="115000"/>
                </a:lnSpc>
                <a:spcAft>
                  <a:spcPts val="0"/>
                </a:spcAft>
              </a:pPr>
              <a:r>
                <a:rPr lang="fr-FR" sz="1200" dirty="0">
                  <a:solidFill>
                    <a:srgbClr val="00B0F0"/>
                  </a:solidFill>
                  <a:effectLst/>
                  <a:latin typeface="cinnamon cake"/>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a:p>
              <a:pPr>
                <a:lnSpc>
                  <a:spcPct val="115000"/>
                </a:lnSpc>
                <a:spcAft>
                  <a:spcPts val="1000"/>
                </a:spcAft>
              </a:pPr>
              <a:r>
                <a:rPr lang="fr-FR" sz="1200" dirty="0">
                  <a:solidFill>
                    <a:srgbClr val="00B0F0"/>
                  </a:solidFill>
                  <a:effectLst/>
                  <a:latin typeface="Calibri"/>
                  <a:ea typeface="Calibri"/>
                  <a:cs typeface="Times New Roman"/>
                </a:rPr>
                <a:t> </a:t>
              </a:r>
              <a:endParaRPr lang="fr-FR" sz="1200" dirty="0">
                <a:effectLst/>
                <a:latin typeface="Calibri"/>
                <a:ea typeface="Calibri"/>
                <a:cs typeface="Times New Roman"/>
              </a:endParaRPr>
            </a:p>
          </p:txBody>
        </p:sp>
      </p:grpSp>
      <p:pic>
        <p:nvPicPr>
          <p:cNvPr id="5128" name="Picture 8" descr="http://www.art4apps.org/images/downloadable/pal.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3250" y="7934988"/>
            <a:ext cx="744587" cy="744587"/>
          </a:xfrm>
          <a:prstGeom prst="rect">
            <a:avLst/>
          </a:prstGeom>
          <a:noFill/>
          <a:extLst>
            <a:ext uri="{909E8E84-426E-40DD-AFC4-6F175D3DCCD1}">
              <a14:hiddenFill xmlns:a14="http://schemas.microsoft.com/office/drawing/2010/main">
                <a:solidFill>
                  <a:srgbClr val="FFFFFF"/>
                </a:solidFill>
              </a14:hiddenFill>
            </a:ext>
          </a:extLst>
        </p:spPr>
      </p:pic>
      <p:sp>
        <p:nvSpPr>
          <p:cNvPr id="4" name="Bulle ronde 3"/>
          <p:cNvSpPr/>
          <p:nvPr/>
        </p:nvSpPr>
        <p:spPr>
          <a:xfrm>
            <a:off x="4558517" y="7815812"/>
            <a:ext cx="344098" cy="313937"/>
          </a:xfrm>
          <a:prstGeom prst="wedgeEllipseCallout">
            <a:avLst>
              <a:gd name="adj1" fmla="val 60710"/>
              <a:gd name="adj2" fmla="val 20938"/>
            </a:avLst>
          </a:prstGeom>
          <a:blipFill dpi="0" rotWithShape="1">
            <a:blip r:embed="rId8" cstate="print">
              <a:extLst>
                <a:ext uri="{28A0092B-C50C-407E-A947-70E740481C1C}">
                  <a14:useLocalDpi xmlns:a14="http://schemas.microsoft.com/office/drawing/2010/main" val="0"/>
                </a:ext>
              </a:extLst>
            </a:blip>
            <a:srcRect/>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Bulle ronde 62"/>
          <p:cNvSpPr/>
          <p:nvPr/>
        </p:nvSpPr>
        <p:spPr>
          <a:xfrm flipH="1">
            <a:off x="5564573" y="7801436"/>
            <a:ext cx="332126" cy="288401"/>
          </a:xfrm>
          <a:prstGeom prst="wedgeEllipseCallout">
            <a:avLst>
              <a:gd name="adj1" fmla="val 49838"/>
              <a:gd name="adj2" fmla="val 34512"/>
            </a:avLst>
          </a:prstGeom>
          <a:blipFill dpi="0" rotWithShape="1">
            <a:blip r:embed="rId9" cstate="print">
              <a:extLst>
                <a:ext uri="{28A0092B-C50C-407E-A947-70E740481C1C}">
                  <a14:useLocalDpi xmlns:a14="http://schemas.microsoft.com/office/drawing/2010/main" val="0"/>
                </a:ext>
              </a:extLst>
            </a:blip>
            <a:srcRect/>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38"/>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486079" y="8361484"/>
            <a:ext cx="248917" cy="248108"/>
          </a:xfrm>
          <a:prstGeom prst="rect">
            <a:avLst/>
          </a:prstGeom>
        </p:spPr>
      </p:pic>
      <p:sp>
        <p:nvSpPr>
          <p:cNvPr id="53" name="Rectangle à coins arrondis 152"/>
          <p:cNvSpPr/>
          <p:nvPr/>
        </p:nvSpPr>
        <p:spPr>
          <a:xfrm>
            <a:off x="2337671" y="7265290"/>
            <a:ext cx="1682262" cy="136909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5">
                <a:lumMod val="40000"/>
                <a:lumOff val="60000"/>
              </a:schemeClr>
            </a:solidFill>
            <a:prstDash val="solid"/>
          </a:ln>
        </p:spPr>
        <p:txBody>
          <a:bodyPr lIns="0" tIns="0" rIns="0" bIns="0"/>
          <a:lstStyle/>
          <a:p>
            <a:endParaRPr lang="fr-FR"/>
          </a:p>
        </p:txBody>
      </p:sp>
      <p:pic>
        <p:nvPicPr>
          <p:cNvPr id="55" name="Imag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0888" y="7841348"/>
            <a:ext cx="1227926" cy="816107"/>
          </a:xfrm>
          <a:prstGeom prst="rect">
            <a:avLst/>
          </a:prstGeom>
          <a:ln>
            <a:noFill/>
          </a:ln>
        </p:spPr>
      </p:pic>
      <p:grpSp>
        <p:nvGrpSpPr>
          <p:cNvPr id="7" name="Groupe 6"/>
          <p:cNvGrpSpPr/>
          <p:nvPr/>
        </p:nvGrpSpPr>
        <p:grpSpPr>
          <a:xfrm>
            <a:off x="3655159" y="8177732"/>
            <a:ext cx="372585" cy="443723"/>
            <a:chOff x="3655159" y="8379127"/>
            <a:chExt cx="372585" cy="443723"/>
          </a:xfrm>
        </p:grpSpPr>
        <p:pic>
          <p:nvPicPr>
            <p:cNvPr id="40" name="Image 39"/>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655159" y="8574742"/>
              <a:ext cx="248917" cy="248108"/>
            </a:xfrm>
            <a:prstGeom prst="rect">
              <a:avLst/>
            </a:prstGeom>
          </p:spPr>
        </p:pic>
        <p:pic>
          <p:nvPicPr>
            <p:cNvPr id="42" name="Image 41"/>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3778827" y="8379127"/>
              <a:ext cx="248917" cy="248108"/>
            </a:xfrm>
            <a:prstGeom prst="rect">
              <a:avLst/>
            </a:prstGeom>
          </p:spPr>
        </p:pic>
      </p:grpSp>
      <p:grpSp>
        <p:nvGrpSpPr>
          <p:cNvPr id="6" name="Groupe 5"/>
          <p:cNvGrpSpPr/>
          <p:nvPr/>
        </p:nvGrpSpPr>
        <p:grpSpPr>
          <a:xfrm>
            <a:off x="5852840" y="7961658"/>
            <a:ext cx="366882" cy="647933"/>
            <a:chOff x="5852840" y="8163053"/>
            <a:chExt cx="366882" cy="647933"/>
          </a:xfrm>
        </p:grpSpPr>
        <p:pic>
          <p:nvPicPr>
            <p:cNvPr id="46" name="Image 45"/>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59" name="Image 58"/>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60" name="Image 59"/>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61" name="Groupe 60"/>
          <p:cNvGrpSpPr/>
          <p:nvPr/>
        </p:nvGrpSpPr>
        <p:grpSpPr>
          <a:xfrm>
            <a:off x="1400152" y="5649524"/>
            <a:ext cx="366882" cy="647933"/>
            <a:chOff x="5852840" y="8163053"/>
            <a:chExt cx="366882" cy="647933"/>
          </a:xfrm>
        </p:grpSpPr>
        <p:pic>
          <p:nvPicPr>
            <p:cNvPr id="62" name="Image 61"/>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64" name="Image 63"/>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65" name="Image 64"/>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grpSp>
        <p:nvGrpSpPr>
          <p:cNvPr id="66" name="Groupe 65"/>
          <p:cNvGrpSpPr/>
          <p:nvPr/>
        </p:nvGrpSpPr>
        <p:grpSpPr>
          <a:xfrm>
            <a:off x="1440773" y="3799644"/>
            <a:ext cx="366882" cy="647933"/>
            <a:chOff x="5852840" y="8163053"/>
            <a:chExt cx="366882" cy="647933"/>
          </a:xfrm>
        </p:grpSpPr>
        <p:pic>
          <p:nvPicPr>
            <p:cNvPr id="67" name="Image 66"/>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0" y="8562878"/>
              <a:ext cx="248917" cy="248108"/>
            </a:xfrm>
            <a:prstGeom prst="rect">
              <a:avLst/>
            </a:prstGeom>
          </p:spPr>
        </p:pic>
        <p:pic>
          <p:nvPicPr>
            <p:cNvPr id="68" name="Image 67"/>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970805" y="8367576"/>
              <a:ext cx="248917" cy="248108"/>
            </a:xfrm>
            <a:prstGeom prst="rect">
              <a:avLst/>
            </a:prstGeom>
          </p:spPr>
        </p:pic>
        <p:pic>
          <p:nvPicPr>
            <p:cNvPr id="69" name="Image 68"/>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5852841" y="8163053"/>
              <a:ext cx="248917" cy="248108"/>
            </a:xfrm>
            <a:prstGeom prst="rect">
              <a:avLst/>
            </a:prstGeom>
          </p:spPr>
        </p:pic>
      </p:grpSp>
      <p:sp>
        <p:nvSpPr>
          <p:cNvPr id="10" name="Espace réservé du pied de page 9"/>
          <p:cNvSpPr>
            <a:spLocks noGrp="1"/>
          </p:cNvSpPr>
          <p:nvPr>
            <p:ph type="ftr" sz="quarter" idx="11"/>
          </p:nvPr>
        </p:nvSpPr>
        <p:spPr>
          <a:xfrm>
            <a:off x="2343150" y="8477655"/>
            <a:ext cx="2171700" cy="486833"/>
          </a:xfrm>
        </p:spPr>
        <p:txBody>
          <a:bodyPr/>
          <a:lstStyle/>
          <a:p>
            <a:r>
              <a:rPr lang="fr-FR" dirty="0" smtClean="0">
                <a:latin typeface="Commercial Script" pitchFamily="2" charset="0"/>
              </a:rPr>
              <a:t>Rigolett</a:t>
            </a:r>
            <a:endParaRPr lang="fr-FR" dirty="0">
              <a:latin typeface="Commercial Script" pitchFamily="2" charset="0"/>
            </a:endParaRPr>
          </a:p>
        </p:txBody>
      </p:sp>
      <p:sp>
        <p:nvSpPr>
          <p:cNvPr id="11" name="Espace réservé du numéro de diapositive 10"/>
          <p:cNvSpPr>
            <a:spLocks noGrp="1"/>
          </p:cNvSpPr>
          <p:nvPr>
            <p:ph type="sldNum" sz="quarter" idx="12"/>
          </p:nvPr>
        </p:nvSpPr>
        <p:spPr/>
        <p:txBody>
          <a:bodyPr/>
          <a:lstStyle/>
          <a:p>
            <a:fld id="{1473093C-0CA7-4B79-A746-F5F6C1908E8F}" type="slidenum">
              <a:rPr lang="fr-FR" smtClean="0"/>
              <a:t>7</a:t>
            </a:fld>
            <a:endParaRPr lang="fr-FR"/>
          </a:p>
        </p:txBody>
      </p:sp>
    </p:spTree>
    <p:extLst>
      <p:ext uri="{BB962C8B-B14F-4D97-AF65-F5344CB8AC3E}">
        <p14:creationId xmlns:p14="http://schemas.microsoft.com/office/powerpoint/2010/main" val="3618436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sp>
        <p:nvSpPr>
          <p:cNvPr id="92" name="ZoneTexte 91"/>
          <p:cNvSpPr txBox="1"/>
          <p:nvPr/>
        </p:nvSpPr>
        <p:spPr>
          <a:xfrm>
            <a:off x="258618" y="1538352"/>
            <a:ext cx="5618654" cy="923330"/>
          </a:xfrm>
          <a:prstGeom prst="rect">
            <a:avLst/>
          </a:prstGeom>
          <a:noFill/>
        </p:spPr>
        <p:txBody>
          <a:bodyPr wrap="square" rtlCol="0">
            <a:spAutoFit/>
          </a:bodyPr>
          <a:lstStyle/>
          <a:p>
            <a:r>
              <a:rPr lang="fr-FR" dirty="0" smtClean="0">
                <a:latin typeface="Always In My Heart" panose="02000603000000000000" pitchFamily="2" charset="0"/>
                <a:ea typeface="Always In My Heart" panose="02000603000000000000" pitchFamily="2" charset="0"/>
              </a:rPr>
              <a:t>Compétence attendue en fin de cycle:</a:t>
            </a:r>
          </a:p>
          <a:p>
            <a:r>
              <a:rPr lang="fr-FR" sz="1200" dirty="0">
                <a:latin typeface="Quicksand Book" panose="02070303000000060000" pitchFamily="18" charset="0"/>
              </a:rPr>
              <a:t>Identifier des mots rapidement : décoder aisément des mots inconnus réguliers, reconnaître des mots fréquents et des mots irréguliers mémorisés.</a:t>
            </a:r>
            <a:endParaRPr lang="fr-FR" dirty="0"/>
          </a:p>
        </p:txBody>
      </p:sp>
      <p:grpSp>
        <p:nvGrpSpPr>
          <p:cNvPr id="41" name="Groupe 40"/>
          <p:cNvGrpSpPr/>
          <p:nvPr/>
        </p:nvGrpSpPr>
        <p:grpSpPr>
          <a:xfrm>
            <a:off x="-45814" y="5348114"/>
            <a:ext cx="1750896" cy="1417323"/>
            <a:chOff x="-47249" y="1273893"/>
            <a:chExt cx="1750896" cy="1417323"/>
          </a:xfrm>
        </p:grpSpPr>
        <p:sp>
          <p:nvSpPr>
            <p:cNvPr id="43"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L2</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connais et reconnais les lettres.</a:t>
              </a:r>
            </a:p>
          </p:txBody>
        </p:sp>
        <p:sp>
          <p:nvSpPr>
            <p:cNvPr id="44"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grpSp>
        <p:nvGrpSpPr>
          <p:cNvPr id="5" name="Groupe 4"/>
          <p:cNvGrpSpPr/>
          <p:nvPr/>
        </p:nvGrpSpPr>
        <p:grpSpPr>
          <a:xfrm>
            <a:off x="0" y="2650621"/>
            <a:ext cx="1842768" cy="1417323"/>
            <a:chOff x="93311" y="3346404"/>
            <a:chExt cx="1842768" cy="1417323"/>
          </a:xfrm>
        </p:grpSpPr>
        <p:grpSp>
          <p:nvGrpSpPr>
            <p:cNvPr id="85" name="Groupe 84"/>
            <p:cNvGrpSpPr/>
            <p:nvPr/>
          </p:nvGrpSpPr>
          <p:grpSpPr>
            <a:xfrm>
              <a:off x="93311" y="3346404"/>
              <a:ext cx="1842768" cy="1417323"/>
              <a:chOff x="-47249" y="1273893"/>
              <a:chExt cx="1842768" cy="1417323"/>
            </a:xfrm>
          </p:grpSpPr>
          <p:sp>
            <p:nvSpPr>
              <p:cNvPr id="86" name="Zone de texte 3"/>
              <p:cNvSpPr txBox="1"/>
              <p:nvPr/>
            </p:nvSpPr>
            <p:spPr>
              <a:xfrm>
                <a:off x="-47249" y="1273893"/>
                <a:ext cx="1842768" cy="1114275"/>
              </a:xfrm>
              <a:prstGeom prst="rect">
                <a:avLst/>
              </a:prstGeom>
              <a:ln>
                <a:noFill/>
              </a:ln>
            </p:spPr>
            <p:txBody>
              <a:bodyPr vert="horz" wrap="square" lIns="91440" tIns="45720" rIns="91440" bIns="45720" anchor="t" anchorCtr="0" compatLnSpc="1"/>
              <a:lstStyle/>
              <a:p>
                <a:pPr algn="ctr"/>
                <a:r>
                  <a:rPr lang="fr-FR" sz="1100" dirty="0" smtClean="0">
                    <a:solidFill>
                      <a:schemeClr val="accent4">
                        <a:lumMod val="75000"/>
                      </a:schemeClr>
                    </a:solidFill>
                    <a:latin typeface="cinnamon cake"/>
                    <a:ea typeface="Calibri"/>
                    <a:cs typeface="Times New Roman"/>
                  </a:rPr>
                  <a:t>L1</a:t>
                </a:r>
                <a:endParaRPr lang="fr-FR" sz="1100" dirty="0" smtClean="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sais </a:t>
                </a:r>
                <a:r>
                  <a:rPr lang="fr-FR" sz="1000" dirty="0" smtClean="0">
                    <a:solidFill>
                      <a:schemeClr val="accent4">
                        <a:lumMod val="75000"/>
                      </a:schemeClr>
                    </a:solidFill>
                    <a:latin typeface="cinnamon cake"/>
                    <a:ea typeface="Calibri"/>
                    <a:cs typeface="Times New Roman"/>
                  </a:rPr>
                  <a:t>repérer un son dans un mot,</a:t>
                </a:r>
                <a:endParaRPr lang="fr-FR" sz="1000" dirty="0">
                  <a:solidFill>
                    <a:schemeClr val="accent4">
                      <a:lumMod val="75000"/>
                    </a:schemeClr>
                  </a:solidFill>
                  <a:latin typeface="cinnamon cake"/>
                  <a:ea typeface="Calibri"/>
                  <a:cs typeface="Times New Roman"/>
                </a:endParaRPr>
              </a:p>
            </p:txBody>
          </p:sp>
          <p:sp>
            <p:nvSpPr>
              <p:cNvPr id="87"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grpSp>
          <p:nvGrpSpPr>
            <p:cNvPr id="39" name="Groupe 38"/>
            <p:cNvGrpSpPr/>
            <p:nvPr/>
          </p:nvGrpSpPr>
          <p:grpSpPr>
            <a:xfrm>
              <a:off x="292699" y="4115656"/>
              <a:ext cx="380644" cy="352023"/>
              <a:chOff x="0" y="-214510"/>
              <a:chExt cx="380811" cy="352034"/>
            </a:xfrm>
          </p:grpSpPr>
          <p:sp>
            <p:nvSpPr>
              <p:cNvPr id="40" name="Arc plein 63"/>
              <p:cNvSpPr/>
              <p:nvPr/>
            </p:nvSpPr>
            <p:spPr>
              <a:xfrm rot="10799991">
                <a:off x="0" y="-214510"/>
                <a:ext cx="380811" cy="352034"/>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90"/>
                  <a:gd name="f11" fmla="val 270"/>
                  <a:gd name="f12" fmla="val 25000"/>
                  <a:gd name="f13" fmla="+- 0 0 -180"/>
                  <a:gd name="f14" fmla="abs f4"/>
                  <a:gd name="f15" fmla="abs f5"/>
                  <a:gd name="f16" fmla="abs f6"/>
                  <a:gd name="f17" fmla="+- 0 0 f10"/>
                  <a:gd name="f18" fmla="+- 0 0 f11"/>
                  <a:gd name="f19" fmla="*/ f13 f0 1"/>
                  <a:gd name="f20" fmla="?: f14 f4 1"/>
                  <a:gd name="f21" fmla="?: f15 f5 1"/>
                  <a:gd name="f22" fmla="?: f16 f6 1"/>
                  <a:gd name="f23" fmla="*/ f17 f0 1"/>
                  <a:gd name="f24" fmla="*/ f18 f0 1"/>
                  <a:gd name="f25" fmla="*/ f19 1 f3"/>
                  <a:gd name="f26" fmla="*/ f20 1 21600"/>
                  <a:gd name="f27" fmla="*/ f21 1 21600"/>
                  <a:gd name="f28" fmla="*/ 21600 f20 1"/>
                  <a:gd name="f29" fmla="*/ 21600 f21 1"/>
                  <a:gd name="f30" fmla="*/ f23 1 f3"/>
                  <a:gd name="f31" fmla="*/ f24 1 f3"/>
                  <a:gd name="f32" fmla="+- f25 0 f1"/>
                  <a:gd name="f33" fmla="min f27 f26"/>
                  <a:gd name="f34" fmla="*/ f28 1 f22"/>
                  <a:gd name="f35" fmla="*/ f29 1 f22"/>
                  <a:gd name="f36" fmla="+- f30 0 f1"/>
                  <a:gd name="f37" fmla="+- f31 0 f1"/>
                  <a:gd name="f38" fmla="val f34"/>
                  <a:gd name="f39" fmla="val f35"/>
                  <a:gd name="f40" fmla="+- 0 0 f36"/>
                  <a:gd name="f41" fmla="+- 0 0 f37"/>
                  <a:gd name="f42" fmla="+- f39 0 f7"/>
                  <a:gd name="f43" fmla="+- f38 0 f7"/>
                  <a:gd name="f44" fmla="+- f41 0 f40"/>
                  <a:gd name="f45" fmla="+- f40 f1 0"/>
                  <a:gd name="f46" fmla="+- f41 f1 0"/>
                  <a:gd name="f47" fmla="+- 21600000 0 f40"/>
                  <a:gd name="f48" fmla="+- f1 0 f40"/>
                  <a:gd name="f49" fmla="+- 27000000 0 f40"/>
                  <a:gd name="f50" fmla="+- f0 0 f40"/>
                  <a:gd name="f51" fmla="+- 32400000 0 f40"/>
                  <a:gd name="f52" fmla="+- f2 0 f40"/>
                  <a:gd name="f53" fmla="+- 37800000 0 f40"/>
                  <a:gd name="f54" fmla="*/ f42 1 2"/>
                  <a:gd name="f55" fmla="*/ f43 1 2"/>
                  <a:gd name="f56" fmla="min f43 f42"/>
                  <a:gd name="f57" fmla="+- f44 21600000 0"/>
                  <a:gd name="f58" fmla="?: f48 f48 f49"/>
                  <a:gd name="f59" fmla="?: f50 f50 f51"/>
                  <a:gd name="f60" fmla="?: f52 f52 f53"/>
                  <a:gd name="f61" fmla="*/ f45 f8 1"/>
                  <a:gd name="f62" fmla="*/ f46 f8 1"/>
                  <a:gd name="f63" fmla="+- f7 f54 0"/>
                  <a:gd name="f64" fmla="+- f7 f55 0"/>
                  <a:gd name="f65" fmla="*/ f56 f12 1"/>
                  <a:gd name="f66" fmla="?: f44 f44 f57"/>
                  <a:gd name="f67" fmla="*/ f61 1 f0"/>
                  <a:gd name="f68" fmla="*/ f62 1 f0"/>
                  <a:gd name="f69" fmla="*/ f55 f33 1"/>
                  <a:gd name="f70" fmla="*/ f54 f33 1"/>
                  <a:gd name="f71" fmla="*/ f65 1 100000"/>
                  <a:gd name="f72" fmla="+- 0 0 f66"/>
                  <a:gd name="f73" fmla="+- f66 0 f47"/>
                  <a:gd name="f74" fmla="+- f66 0 f58"/>
                  <a:gd name="f75" fmla="+- f66 0 f59"/>
                  <a:gd name="f76" fmla="+- f66 0 f60"/>
                  <a:gd name="f77" fmla="+- 0 0 f67"/>
                  <a:gd name="f78" fmla="+- 0 0 f68"/>
                  <a:gd name="f79" fmla="*/ f64 f33 1"/>
                  <a:gd name="f80" fmla="*/ f63 f33 1"/>
                  <a:gd name="f81" fmla="+- f55 0 f71"/>
                  <a:gd name="f82" fmla="+- f54 0 f71"/>
                  <a:gd name="f83" fmla="+- 0 0 f77"/>
                  <a:gd name="f84" fmla="+- 0 0 f78"/>
                  <a:gd name="f85" fmla="*/ f83 f0 1"/>
                  <a:gd name="f86" fmla="*/ f84 f0 1"/>
                  <a:gd name="f87" fmla="*/ f81 f33 1"/>
                  <a:gd name="f88" fmla="*/ f82 f33 1"/>
                  <a:gd name="f89" fmla="*/ f85 1 f8"/>
                  <a:gd name="f90" fmla="*/ f86 1 f8"/>
                  <a:gd name="f91" fmla="+- f89 0 f1"/>
                  <a:gd name="f92" fmla="+- f90 0 f1"/>
                  <a:gd name="f93" fmla="sin 1 f91"/>
                  <a:gd name="f94" fmla="cos 1 f91"/>
                  <a:gd name="f95" fmla="sin 1 f92"/>
                  <a:gd name="f96" fmla="cos 1 f92"/>
                  <a:gd name="f97" fmla="+- 0 0 f93"/>
                  <a:gd name="f98" fmla="+- 0 0 f94"/>
                  <a:gd name="f99" fmla="+- 0 0 f95"/>
                  <a:gd name="f100" fmla="+- 0 0 f96"/>
                  <a:gd name="f101" fmla="+- 0 0 f97"/>
                  <a:gd name="f102" fmla="+- 0 0 f98"/>
                  <a:gd name="f103" fmla="+- 0 0 f99"/>
                  <a:gd name="f104" fmla="+- 0 0 f100"/>
                  <a:gd name="f105" fmla="val f101"/>
                  <a:gd name="f106" fmla="val f102"/>
                  <a:gd name="f107" fmla="val f103"/>
                  <a:gd name="f108" fmla="val f104"/>
                  <a:gd name="f109" fmla="*/ f105 f55 1"/>
                  <a:gd name="f110" fmla="*/ f106 f54 1"/>
                  <a:gd name="f111" fmla="*/ f107 f55 1"/>
                  <a:gd name="f112" fmla="*/ f108 f54 1"/>
                  <a:gd name="f113" fmla="*/ f107 f81 1"/>
                  <a:gd name="f114" fmla="*/ f108 f82 1"/>
                  <a:gd name="f115" fmla="*/ f105 f81 1"/>
                  <a:gd name="f116" fmla="*/ f106 f82 1"/>
                  <a:gd name="f117" fmla="+- 0 0 f110"/>
                  <a:gd name="f118" fmla="+- 0 0 f109"/>
                  <a:gd name="f119" fmla="+- 0 0 f112"/>
                  <a:gd name="f120" fmla="+- 0 0 f111"/>
                  <a:gd name="f121" fmla="+- 0 0 f114"/>
                  <a:gd name="f122" fmla="+- 0 0 f113"/>
                  <a:gd name="f123" fmla="+- 0 0 f116"/>
                  <a:gd name="f124" fmla="+- 0 0 f115"/>
                  <a:gd name="f125" fmla="+- 0 0 f117"/>
                  <a:gd name="f126" fmla="+- 0 0 f118"/>
                  <a:gd name="f127" fmla="+- 0 0 f119"/>
                  <a:gd name="f128" fmla="+- 0 0 f120"/>
                  <a:gd name="f129" fmla="+- 0 0 f121"/>
                  <a:gd name="f130" fmla="+- 0 0 f122"/>
                  <a:gd name="f131" fmla="+- 0 0 f123"/>
                  <a:gd name="f132" fmla="+- 0 0 f124"/>
                  <a:gd name="f133" fmla="at2 f125 f126"/>
                  <a:gd name="f134" fmla="at2 f127 f128"/>
                  <a:gd name="f135" fmla="at2 f129 f130"/>
                  <a:gd name="f136" fmla="at2 f131 f132"/>
                  <a:gd name="f137" fmla="+- f133 f1 0"/>
                  <a:gd name="f138" fmla="+- f134 f1 0"/>
                  <a:gd name="f139" fmla="+- f135 f1 0"/>
                  <a:gd name="f140" fmla="+- f136 f1 0"/>
                  <a:gd name="f141" fmla="*/ f137 f8 1"/>
                  <a:gd name="f142" fmla="*/ f138 f8 1"/>
                  <a:gd name="f143" fmla="*/ f139 f8 1"/>
                  <a:gd name="f144" fmla="*/ f140 f8 1"/>
                  <a:gd name="f145" fmla="*/ f141 1 f0"/>
                  <a:gd name="f146" fmla="*/ f142 1 f0"/>
                  <a:gd name="f147" fmla="*/ f143 1 f0"/>
                  <a:gd name="f148" fmla="*/ f144 1 f0"/>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f157 f0 1"/>
                  <a:gd name="f162" fmla="*/ f158 f0 1"/>
                  <a:gd name="f163" fmla="*/ f159 f0 1"/>
                  <a:gd name="f164" fmla="*/ f160 f0 1"/>
                  <a:gd name="f165" fmla="*/ f161 1 f8"/>
                  <a:gd name="f166" fmla="*/ f162 1 f8"/>
                  <a:gd name="f167" fmla="*/ f163 1 f8"/>
                  <a:gd name="f168" fmla="*/ f164 1 f8"/>
                  <a:gd name="f169" fmla="+- f165 0 f1"/>
                  <a:gd name="f170" fmla="+- f166 0 f1"/>
                  <a:gd name="f171" fmla="+- f167 0 f1"/>
                  <a:gd name="f172" fmla="+- f168 0 f1"/>
                  <a:gd name="f173" fmla="+- f169 f1 0"/>
                  <a:gd name="f174" fmla="+- f170 f1 0"/>
                  <a:gd name="f175" fmla="+- f171 f1 0"/>
                  <a:gd name="f176" fmla="+- f172 f1 0"/>
                  <a:gd name="f177" fmla="*/ f173 f8 1"/>
                  <a:gd name="f178" fmla="*/ f174 f8 1"/>
                  <a:gd name="f179" fmla="*/ f175 f8 1"/>
                  <a:gd name="f180" fmla="*/ f176 f8 1"/>
                  <a:gd name="f181" fmla="*/ f177 1 f0"/>
                  <a:gd name="f182" fmla="*/ f178 1 f0"/>
                  <a:gd name="f183" fmla="*/ f179 1 f0"/>
                  <a:gd name="f184" fmla="*/ f180 1 f0"/>
                  <a:gd name="f185" fmla="+- 0 0 f181"/>
                  <a:gd name="f186" fmla="+- 0 0 f182"/>
                  <a:gd name="f187" fmla="+- 0 0 f183"/>
                  <a:gd name="f188" fmla="+- 0 0 f184"/>
                  <a:gd name="f189" fmla="+- 0 0 f185"/>
                  <a:gd name="f190" fmla="+- 0 0 f186"/>
                  <a:gd name="f191" fmla="+- 0 0 f187"/>
                  <a:gd name="f192" fmla="+- 0 0 f188"/>
                  <a:gd name="f193" fmla="*/ f189 f0 1"/>
                  <a:gd name="f194" fmla="*/ f190 f0 1"/>
                  <a:gd name="f195" fmla="*/ f191 f0 1"/>
                  <a:gd name="f196" fmla="*/ f192 f0 1"/>
                  <a:gd name="f197" fmla="*/ f193 1 f8"/>
                  <a:gd name="f198" fmla="*/ f194 1 f8"/>
                  <a:gd name="f199" fmla="*/ f195 1 f8"/>
                  <a:gd name="f200" fmla="*/ f196 1 f8"/>
                  <a:gd name="f201" fmla="+- f197 0 f1"/>
                  <a:gd name="f202" fmla="+- f198 0 f1"/>
                  <a:gd name="f203" fmla="+- f199 0 f1"/>
                  <a:gd name="f204" fmla="+- f200 0 f1"/>
                  <a:gd name="f205" fmla="cos 1 f201"/>
                  <a:gd name="f206" fmla="sin 1 f201"/>
                  <a:gd name="f207" fmla="cos 1 f202"/>
                  <a:gd name="f208" fmla="sin 1 f202"/>
                  <a:gd name="f209" fmla="cos 1 f203"/>
                  <a:gd name="f210" fmla="sin 1 f203"/>
                  <a:gd name="f211" fmla="cos 1 f204"/>
                  <a:gd name="f212" fmla="sin 1 f204"/>
                  <a:gd name="f213" fmla="+- 0 0 f205"/>
                  <a:gd name="f214" fmla="+- 0 0 f206"/>
                  <a:gd name="f215" fmla="+- 0 0 f207"/>
                  <a:gd name="f216" fmla="+- 0 0 f208"/>
                  <a:gd name="f217" fmla="+- 0 0 f209"/>
                  <a:gd name="f218" fmla="+- 0 0 f210"/>
                  <a:gd name="f219" fmla="+- 0 0 f211"/>
                  <a:gd name="f220" fmla="+- 0 0 f212"/>
                  <a:gd name="f221" fmla="+- 0 0 f213"/>
                  <a:gd name="f222" fmla="+- 0 0 f214"/>
                  <a:gd name="f223" fmla="+- 0 0 f215"/>
                  <a:gd name="f224" fmla="+- 0 0 f216"/>
                  <a:gd name="f225" fmla="+- 0 0 f217"/>
                  <a:gd name="f226" fmla="+- 0 0 f218"/>
                  <a:gd name="f227" fmla="+- 0 0 f219"/>
                  <a:gd name="f228" fmla="+- 0 0 f220"/>
                  <a:gd name="f229" fmla="val f221"/>
                  <a:gd name="f230" fmla="val f222"/>
                  <a:gd name="f231" fmla="val f223"/>
                  <a:gd name="f232" fmla="val f224"/>
                  <a:gd name="f233" fmla="val f225"/>
                  <a:gd name="f234" fmla="val f226"/>
                  <a:gd name="f235" fmla="val f227"/>
                  <a:gd name="f236" fmla="val f228"/>
                  <a:gd name="f237" fmla="+- 0 0 f229"/>
                  <a:gd name="f238" fmla="+- 0 0 f230"/>
                  <a:gd name="f239" fmla="+- 0 0 f231"/>
                  <a:gd name="f240" fmla="+- 0 0 f232"/>
                  <a:gd name="f241" fmla="+- 0 0 f233"/>
                  <a:gd name="f242" fmla="+- 0 0 f234"/>
                  <a:gd name="f243" fmla="+- 0 0 f235"/>
                  <a:gd name="f244" fmla="+- 0 0 f236"/>
                  <a:gd name="f245" fmla="*/ f9 f237 1"/>
                  <a:gd name="f246" fmla="*/ f9 f238 1"/>
                  <a:gd name="f247" fmla="*/ f9 f239 1"/>
                  <a:gd name="f248" fmla="*/ f9 f240 1"/>
                  <a:gd name="f249" fmla="*/ f9 f241 1"/>
                  <a:gd name="f250" fmla="*/ f9 f242 1"/>
                  <a:gd name="f251" fmla="*/ f9 f243 1"/>
                  <a:gd name="f252" fmla="*/ f9 f244 1"/>
                  <a:gd name="f253" fmla="*/ f245 f55 1"/>
                  <a:gd name="f254" fmla="*/ f246 f54 1"/>
                  <a:gd name="f255" fmla="*/ f247 f55 1"/>
                  <a:gd name="f256" fmla="*/ f248 f54 1"/>
                  <a:gd name="f257" fmla="*/ f249 f81 1"/>
                  <a:gd name="f258" fmla="*/ f250 f82 1"/>
                  <a:gd name="f259" fmla="*/ f251 f81 1"/>
                  <a:gd name="f260" fmla="*/ f252 f82 1"/>
                  <a:gd name="f261" fmla="+- f64 f253 0"/>
                  <a:gd name="f262" fmla="+- f63 f254 0"/>
                  <a:gd name="f263" fmla="+- f64 f255 0"/>
                  <a:gd name="f264" fmla="+- f63 f256 0"/>
                  <a:gd name="f265" fmla="+- f64 f257 0"/>
                  <a:gd name="f266" fmla="+- f63 f258 0"/>
                  <a:gd name="f267" fmla="+- f64 f259 0"/>
                  <a:gd name="f268" fmla="+- f63 f260 0"/>
                  <a:gd name="f269" fmla="max f261 f265"/>
                  <a:gd name="f270" fmla="max f263 f267"/>
                  <a:gd name="f271" fmla="max f262 f266"/>
                  <a:gd name="f272" fmla="max f264 f268"/>
                  <a:gd name="f273" fmla="min f261 f265"/>
                  <a:gd name="f274" fmla="min f263 f267"/>
                  <a:gd name="f275" fmla="min f262 f266"/>
                  <a:gd name="f276" fmla="min f264 f268"/>
                  <a:gd name="f277" fmla="+- f261 f267 0"/>
                  <a:gd name="f278" fmla="+- f262 f268 0"/>
                  <a:gd name="f279" fmla="+- f263 f265 0"/>
                  <a:gd name="f280" fmla="+- f264 f266 0"/>
                  <a:gd name="f281" fmla="*/ f261 f33 1"/>
                  <a:gd name="f282" fmla="*/ f262 f33 1"/>
                  <a:gd name="f283" fmla="*/ f265 f33 1"/>
                  <a:gd name="f284" fmla="*/ f266 f33 1"/>
                  <a:gd name="f285" fmla="max f269 f270"/>
                  <a:gd name="f286" fmla="max f271 f272"/>
                  <a:gd name="f287" fmla="min f273 f274"/>
                  <a:gd name="f288" fmla="min f275 f276"/>
                  <a:gd name="f289" fmla="*/ f277 1 2"/>
                  <a:gd name="f290" fmla="*/ f278 1 2"/>
                  <a:gd name="f291" fmla="*/ f279 1 2"/>
                  <a:gd name="f292" fmla="*/ f280 1 2"/>
                  <a:gd name="f293" fmla="?: f73 f38 f285"/>
                  <a:gd name="f294" fmla="?: f74 f39 f286"/>
                  <a:gd name="f295" fmla="?: f75 f7 f287"/>
                  <a:gd name="f296" fmla="?: f76 f7 f288"/>
                  <a:gd name="f297" fmla="*/ f289 f33 1"/>
                  <a:gd name="f298" fmla="*/ f290 f33 1"/>
                  <a:gd name="f299" fmla="*/ f291 f33 1"/>
                  <a:gd name="f300" fmla="*/ f292 f33 1"/>
                  <a:gd name="f301" fmla="*/ f295 f33 1"/>
                  <a:gd name="f302" fmla="*/ f296 f33 1"/>
                  <a:gd name="f303" fmla="*/ f293 f33 1"/>
                  <a:gd name="f304" fmla="*/ f294 f33 1"/>
                </a:gdLst>
                <a:ahLst/>
                <a:cxnLst>
                  <a:cxn ang="3cd4">
                    <a:pos x="hc" y="t"/>
                  </a:cxn>
                  <a:cxn ang="0">
                    <a:pos x="r" y="vc"/>
                  </a:cxn>
                  <a:cxn ang="cd4">
                    <a:pos x="hc" y="b"/>
                  </a:cxn>
                  <a:cxn ang="cd2">
                    <a:pos x="l" y="vc"/>
                  </a:cxn>
                  <a:cxn ang="f32">
                    <a:pos x="f297" y="f298"/>
                  </a:cxn>
                  <a:cxn ang="f32">
                    <a:pos x="f299" y="f300"/>
                  </a:cxn>
                  <a:cxn ang="f32">
                    <a:pos x="f79" y="f80"/>
                  </a:cxn>
                </a:cxnLst>
                <a:rect l="f301" t="f302" r="f303" b="f304"/>
                <a:pathLst>
                  <a:path>
                    <a:moveTo>
                      <a:pt x="f281" y="f282"/>
                    </a:moveTo>
                    <a:arcTo wR="f69" hR="f70" stAng="f40" swAng="f66"/>
                    <a:lnTo>
                      <a:pt x="f283" y="f284"/>
                    </a:lnTo>
                    <a:arcTo wR="f87" hR="f88" stAng="f41" swAng="f72"/>
                    <a:close/>
                  </a:path>
                </a:pathLst>
              </a:custGeom>
              <a:solidFill>
                <a:srgbClr val="4F81BD"/>
              </a:solidFill>
              <a:ln w="25402">
                <a:solidFill>
                  <a:schemeClr val="tx2">
                    <a:lumMod val="75000"/>
                  </a:schemeClr>
                </a:solidFill>
                <a:prstDash val="solid"/>
              </a:ln>
            </p:spPr>
            <p:txBody>
              <a:bodyPr lIns="0" tIns="0" rIns="0" bIns="0"/>
              <a:lstStyle/>
              <a:p>
                <a:endParaRPr lang="fr-FR"/>
              </a:p>
            </p:txBody>
          </p:sp>
          <p:sp>
            <p:nvSpPr>
              <p:cNvPr id="59" name="Ellipse 66"/>
              <p:cNvSpPr/>
              <p:nvPr/>
            </p:nvSpPr>
            <p:spPr>
              <a:xfrm>
                <a:off x="147411" y="-142501"/>
                <a:ext cx="85679" cy="951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F81BD"/>
              </a:solidFill>
              <a:ln w="25402">
                <a:solidFill>
                  <a:schemeClr val="tx2">
                    <a:lumMod val="75000"/>
                  </a:schemeClr>
                </a:solidFill>
                <a:prstDash val="solid"/>
              </a:ln>
            </p:spPr>
            <p:txBody>
              <a:bodyPr lIns="0" tIns="0" rIns="0" bIns="0"/>
              <a:lstStyle/>
              <a:p>
                <a:endParaRPr lang="fr-FR"/>
              </a:p>
            </p:txBody>
          </p:sp>
        </p:grpSp>
      </p:grpSp>
      <p:graphicFrame>
        <p:nvGraphicFramePr>
          <p:cNvPr id="60" name="Tableau 59"/>
          <p:cNvGraphicFramePr>
            <a:graphicFrameLocks noGrp="1"/>
          </p:cNvGraphicFramePr>
          <p:nvPr>
            <p:extLst>
              <p:ext uri="{D42A27DB-BD31-4B8C-83A1-F6EECF244321}">
                <p14:modId xmlns:p14="http://schemas.microsoft.com/office/powerpoint/2010/main" val="3494292897"/>
              </p:ext>
            </p:extLst>
          </p:nvPr>
        </p:nvGraphicFramePr>
        <p:xfrm>
          <a:off x="1778690" y="2699792"/>
          <a:ext cx="5030388" cy="1512168"/>
        </p:xfrm>
        <a:graphic>
          <a:graphicData uri="http://schemas.openxmlformats.org/drawingml/2006/table">
            <a:tbl>
              <a:tblPr firstRow="1" bandRow="1">
                <a:tableStyleId>{5C22544A-7EE6-4342-B048-85BDC9FD1C3A}</a:tableStyleId>
              </a:tblPr>
              <a:tblGrid>
                <a:gridCol w="1257597"/>
                <a:gridCol w="1257597"/>
                <a:gridCol w="1257597"/>
                <a:gridCol w="1257597"/>
              </a:tblGrid>
              <a:tr h="151216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1" name="Picture 744" descr="http://www.art4apps.org/images/downloadable/alliga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8280" y="2756667"/>
            <a:ext cx="917081" cy="91708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746" descr="http://www.art4apps.org/images/downloadable/apric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9120" y="2772984"/>
            <a:ext cx="856388" cy="85638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50" descr="http://www.art4apps.org/images/downloadable/shi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840" y="2765586"/>
            <a:ext cx="818795" cy="81879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52" descr="http://www.art4apps.org/images/downloadable/bu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0968" y="2765586"/>
            <a:ext cx="942318" cy="942318"/>
          </a:xfrm>
          <a:prstGeom prst="rect">
            <a:avLst/>
          </a:prstGeom>
          <a:noFill/>
          <a:extLst>
            <a:ext uri="{909E8E84-426E-40DD-AFC4-6F175D3DCCD1}">
              <a14:hiddenFill xmlns:a14="http://schemas.microsoft.com/office/drawing/2010/main">
                <a:solidFill>
                  <a:srgbClr val="FFFFFF"/>
                </a:solidFill>
              </a14:hiddenFill>
            </a:ext>
          </a:extLst>
        </p:spPr>
      </p:pic>
      <p:sp>
        <p:nvSpPr>
          <p:cNvPr id="66" name="Arc plein 63"/>
          <p:cNvSpPr/>
          <p:nvPr/>
        </p:nvSpPr>
        <p:spPr>
          <a:xfrm rot="10799991">
            <a:off x="700830" y="3419873"/>
            <a:ext cx="380644" cy="352023"/>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90"/>
              <a:gd name="f11" fmla="val 270"/>
              <a:gd name="f12" fmla="val 25000"/>
              <a:gd name="f13" fmla="+- 0 0 -180"/>
              <a:gd name="f14" fmla="abs f4"/>
              <a:gd name="f15" fmla="abs f5"/>
              <a:gd name="f16" fmla="abs f6"/>
              <a:gd name="f17" fmla="+- 0 0 f10"/>
              <a:gd name="f18" fmla="+- 0 0 f11"/>
              <a:gd name="f19" fmla="*/ f13 f0 1"/>
              <a:gd name="f20" fmla="?: f14 f4 1"/>
              <a:gd name="f21" fmla="?: f15 f5 1"/>
              <a:gd name="f22" fmla="?: f16 f6 1"/>
              <a:gd name="f23" fmla="*/ f17 f0 1"/>
              <a:gd name="f24" fmla="*/ f18 f0 1"/>
              <a:gd name="f25" fmla="*/ f19 1 f3"/>
              <a:gd name="f26" fmla="*/ f20 1 21600"/>
              <a:gd name="f27" fmla="*/ f21 1 21600"/>
              <a:gd name="f28" fmla="*/ 21600 f20 1"/>
              <a:gd name="f29" fmla="*/ 21600 f21 1"/>
              <a:gd name="f30" fmla="*/ f23 1 f3"/>
              <a:gd name="f31" fmla="*/ f24 1 f3"/>
              <a:gd name="f32" fmla="+- f25 0 f1"/>
              <a:gd name="f33" fmla="min f27 f26"/>
              <a:gd name="f34" fmla="*/ f28 1 f22"/>
              <a:gd name="f35" fmla="*/ f29 1 f22"/>
              <a:gd name="f36" fmla="+- f30 0 f1"/>
              <a:gd name="f37" fmla="+- f31 0 f1"/>
              <a:gd name="f38" fmla="val f34"/>
              <a:gd name="f39" fmla="val f35"/>
              <a:gd name="f40" fmla="+- 0 0 f36"/>
              <a:gd name="f41" fmla="+- 0 0 f37"/>
              <a:gd name="f42" fmla="+- f39 0 f7"/>
              <a:gd name="f43" fmla="+- f38 0 f7"/>
              <a:gd name="f44" fmla="+- f41 0 f40"/>
              <a:gd name="f45" fmla="+- f40 f1 0"/>
              <a:gd name="f46" fmla="+- f41 f1 0"/>
              <a:gd name="f47" fmla="+- 21600000 0 f40"/>
              <a:gd name="f48" fmla="+- f1 0 f40"/>
              <a:gd name="f49" fmla="+- 27000000 0 f40"/>
              <a:gd name="f50" fmla="+- f0 0 f40"/>
              <a:gd name="f51" fmla="+- 32400000 0 f40"/>
              <a:gd name="f52" fmla="+- f2 0 f40"/>
              <a:gd name="f53" fmla="+- 37800000 0 f40"/>
              <a:gd name="f54" fmla="*/ f42 1 2"/>
              <a:gd name="f55" fmla="*/ f43 1 2"/>
              <a:gd name="f56" fmla="min f43 f42"/>
              <a:gd name="f57" fmla="+- f44 21600000 0"/>
              <a:gd name="f58" fmla="?: f48 f48 f49"/>
              <a:gd name="f59" fmla="?: f50 f50 f51"/>
              <a:gd name="f60" fmla="?: f52 f52 f53"/>
              <a:gd name="f61" fmla="*/ f45 f8 1"/>
              <a:gd name="f62" fmla="*/ f46 f8 1"/>
              <a:gd name="f63" fmla="+- f7 f54 0"/>
              <a:gd name="f64" fmla="+- f7 f55 0"/>
              <a:gd name="f65" fmla="*/ f56 f12 1"/>
              <a:gd name="f66" fmla="?: f44 f44 f57"/>
              <a:gd name="f67" fmla="*/ f61 1 f0"/>
              <a:gd name="f68" fmla="*/ f62 1 f0"/>
              <a:gd name="f69" fmla="*/ f55 f33 1"/>
              <a:gd name="f70" fmla="*/ f54 f33 1"/>
              <a:gd name="f71" fmla="*/ f65 1 100000"/>
              <a:gd name="f72" fmla="+- 0 0 f66"/>
              <a:gd name="f73" fmla="+- f66 0 f47"/>
              <a:gd name="f74" fmla="+- f66 0 f58"/>
              <a:gd name="f75" fmla="+- f66 0 f59"/>
              <a:gd name="f76" fmla="+- f66 0 f60"/>
              <a:gd name="f77" fmla="+- 0 0 f67"/>
              <a:gd name="f78" fmla="+- 0 0 f68"/>
              <a:gd name="f79" fmla="*/ f64 f33 1"/>
              <a:gd name="f80" fmla="*/ f63 f33 1"/>
              <a:gd name="f81" fmla="+- f55 0 f71"/>
              <a:gd name="f82" fmla="+- f54 0 f71"/>
              <a:gd name="f83" fmla="+- 0 0 f77"/>
              <a:gd name="f84" fmla="+- 0 0 f78"/>
              <a:gd name="f85" fmla="*/ f83 f0 1"/>
              <a:gd name="f86" fmla="*/ f84 f0 1"/>
              <a:gd name="f87" fmla="*/ f81 f33 1"/>
              <a:gd name="f88" fmla="*/ f82 f33 1"/>
              <a:gd name="f89" fmla="*/ f85 1 f8"/>
              <a:gd name="f90" fmla="*/ f86 1 f8"/>
              <a:gd name="f91" fmla="+- f89 0 f1"/>
              <a:gd name="f92" fmla="+- f90 0 f1"/>
              <a:gd name="f93" fmla="sin 1 f91"/>
              <a:gd name="f94" fmla="cos 1 f91"/>
              <a:gd name="f95" fmla="sin 1 f92"/>
              <a:gd name="f96" fmla="cos 1 f92"/>
              <a:gd name="f97" fmla="+- 0 0 f93"/>
              <a:gd name="f98" fmla="+- 0 0 f94"/>
              <a:gd name="f99" fmla="+- 0 0 f95"/>
              <a:gd name="f100" fmla="+- 0 0 f96"/>
              <a:gd name="f101" fmla="+- 0 0 f97"/>
              <a:gd name="f102" fmla="+- 0 0 f98"/>
              <a:gd name="f103" fmla="+- 0 0 f99"/>
              <a:gd name="f104" fmla="+- 0 0 f100"/>
              <a:gd name="f105" fmla="val f101"/>
              <a:gd name="f106" fmla="val f102"/>
              <a:gd name="f107" fmla="val f103"/>
              <a:gd name="f108" fmla="val f104"/>
              <a:gd name="f109" fmla="*/ f105 f55 1"/>
              <a:gd name="f110" fmla="*/ f106 f54 1"/>
              <a:gd name="f111" fmla="*/ f107 f55 1"/>
              <a:gd name="f112" fmla="*/ f108 f54 1"/>
              <a:gd name="f113" fmla="*/ f107 f81 1"/>
              <a:gd name="f114" fmla="*/ f108 f82 1"/>
              <a:gd name="f115" fmla="*/ f105 f81 1"/>
              <a:gd name="f116" fmla="*/ f106 f82 1"/>
              <a:gd name="f117" fmla="+- 0 0 f110"/>
              <a:gd name="f118" fmla="+- 0 0 f109"/>
              <a:gd name="f119" fmla="+- 0 0 f112"/>
              <a:gd name="f120" fmla="+- 0 0 f111"/>
              <a:gd name="f121" fmla="+- 0 0 f114"/>
              <a:gd name="f122" fmla="+- 0 0 f113"/>
              <a:gd name="f123" fmla="+- 0 0 f116"/>
              <a:gd name="f124" fmla="+- 0 0 f115"/>
              <a:gd name="f125" fmla="+- 0 0 f117"/>
              <a:gd name="f126" fmla="+- 0 0 f118"/>
              <a:gd name="f127" fmla="+- 0 0 f119"/>
              <a:gd name="f128" fmla="+- 0 0 f120"/>
              <a:gd name="f129" fmla="+- 0 0 f121"/>
              <a:gd name="f130" fmla="+- 0 0 f122"/>
              <a:gd name="f131" fmla="+- 0 0 f123"/>
              <a:gd name="f132" fmla="+- 0 0 f124"/>
              <a:gd name="f133" fmla="at2 f125 f126"/>
              <a:gd name="f134" fmla="at2 f127 f128"/>
              <a:gd name="f135" fmla="at2 f129 f130"/>
              <a:gd name="f136" fmla="at2 f131 f132"/>
              <a:gd name="f137" fmla="+- f133 f1 0"/>
              <a:gd name="f138" fmla="+- f134 f1 0"/>
              <a:gd name="f139" fmla="+- f135 f1 0"/>
              <a:gd name="f140" fmla="+- f136 f1 0"/>
              <a:gd name="f141" fmla="*/ f137 f8 1"/>
              <a:gd name="f142" fmla="*/ f138 f8 1"/>
              <a:gd name="f143" fmla="*/ f139 f8 1"/>
              <a:gd name="f144" fmla="*/ f140 f8 1"/>
              <a:gd name="f145" fmla="*/ f141 1 f0"/>
              <a:gd name="f146" fmla="*/ f142 1 f0"/>
              <a:gd name="f147" fmla="*/ f143 1 f0"/>
              <a:gd name="f148" fmla="*/ f144 1 f0"/>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f157 f0 1"/>
              <a:gd name="f162" fmla="*/ f158 f0 1"/>
              <a:gd name="f163" fmla="*/ f159 f0 1"/>
              <a:gd name="f164" fmla="*/ f160 f0 1"/>
              <a:gd name="f165" fmla="*/ f161 1 f8"/>
              <a:gd name="f166" fmla="*/ f162 1 f8"/>
              <a:gd name="f167" fmla="*/ f163 1 f8"/>
              <a:gd name="f168" fmla="*/ f164 1 f8"/>
              <a:gd name="f169" fmla="+- f165 0 f1"/>
              <a:gd name="f170" fmla="+- f166 0 f1"/>
              <a:gd name="f171" fmla="+- f167 0 f1"/>
              <a:gd name="f172" fmla="+- f168 0 f1"/>
              <a:gd name="f173" fmla="+- f169 f1 0"/>
              <a:gd name="f174" fmla="+- f170 f1 0"/>
              <a:gd name="f175" fmla="+- f171 f1 0"/>
              <a:gd name="f176" fmla="+- f172 f1 0"/>
              <a:gd name="f177" fmla="*/ f173 f8 1"/>
              <a:gd name="f178" fmla="*/ f174 f8 1"/>
              <a:gd name="f179" fmla="*/ f175 f8 1"/>
              <a:gd name="f180" fmla="*/ f176 f8 1"/>
              <a:gd name="f181" fmla="*/ f177 1 f0"/>
              <a:gd name="f182" fmla="*/ f178 1 f0"/>
              <a:gd name="f183" fmla="*/ f179 1 f0"/>
              <a:gd name="f184" fmla="*/ f180 1 f0"/>
              <a:gd name="f185" fmla="+- 0 0 f181"/>
              <a:gd name="f186" fmla="+- 0 0 f182"/>
              <a:gd name="f187" fmla="+- 0 0 f183"/>
              <a:gd name="f188" fmla="+- 0 0 f184"/>
              <a:gd name="f189" fmla="+- 0 0 f185"/>
              <a:gd name="f190" fmla="+- 0 0 f186"/>
              <a:gd name="f191" fmla="+- 0 0 f187"/>
              <a:gd name="f192" fmla="+- 0 0 f188"/>
              <a:gd name="f193" fmla="*/ f189 f0 1"/>
              <a:gd name="f194" fmla="*/ f190 f0 1"/>
              <a:gd name="f195" fmla="*/ f191 f0 1"/>
              <a:gd name="f196" fmla="*/ f192 f0 1"/>
              <a:gd name="f197" fmla="*/ f193 1 f8"/>
              <a:gd name="f198" fmla="*/ f194 1 f8"/>
              <a:gd name="f199" fmla="*/ f195 1 f8"/>
              <a:gd name="f200" fmla="*/ f196 1 f8"/>
              <a:gd name="f201" fmla="+- f197 0 f1"/>
              <a:gd name="f202" fmla="+- f198 0 f1"/>
              <a:gd name="f203" fmla="+- f199 0 f1"/>
              <a:gd name="f204" fmla="+- f200 0 f1"/>
              <a:gd name="f205" fmla="cos 1 f201"/>
              <a:gd name="f206" fmla="sin 1 f201"/>
              <a:gd name="f207" fmla="cos 1 f202"/>
              <a:gd name="f208" fmla="sin 1 f202"/>
              <a:gd name="f209" fmla="cos 1 f203"/>
              <a:gd name="f210" fmla="sin 1 f203"/>
              <a:gd name="f211" fmla="cos 1 f204"/>
              <a:gd name="f212" fmla="sin 1 f204"/>
              <a:gd name="f213" fmla="+- 0 0 f205"/>
              <a:gd name="f214" fmla="+- 0 0 f206"/>
              <a:gd name="f215" fmla="+- 0 0 f207"/>
              <a:gd name="f216" fmla="+- 0 0 f208"/>
              <a:gd name="f217" fmla="+- 0 0 f209"/>
              <a:gd name="f218" fmla="+- 0 0 f210"/>
              <a:gd name="f219" fmla="+- 0 0 f211"/>
              <a:gd name="f220" fmla="+- 0 0 f212"/>
              <a:gd name="f221" fmla="+- 0 0 f213"/>
              <a:gd name="f222" fmla="+- 0 0 f214"/>
              <a:gd name="f223" fmla="+- 0 0 f215"/>
              <a:gd name="f224" fmla="+- 0 0 f216"/>
              <a:gd name="f225" fmla="+- 0 0 f217"/>
              <a:gd name="f226" fmla="+- 0 0 f218"/>
              <a:gd name="f227" fmla="+- 0 0 f219"/>
              <a:gd name="f228" fmla="+- 0 0 f220"/>
              <a:gd name="f229" fmla="val f221"/>
              <a:gd name="f230" fmla="val f222"/>
              <a:gd name="f231" fmla="val f223"/>
              <a:gd name="f232" fmla="val f224"/>
              <a:gd name="f233" fmla="val f225"/>
              <a:gd name="f234" fmla="val f226"/>
              <a:gd name="f235" fmla="val f227"/>
              <a:gd name="f236" fmla="val f228"/>
              <a:gd name="f237" fmla="+- 0 0 f229"/>
              <a:gd name="f238" fmla="+- 0 0 f230"/>
              <a:gd name="f239" fmla="+- 0 0 f231"/>
              <a:gd name="f240" fmla="+- 0 0 f232"/>
              <a:gd name="f241" fmla="+- 0 0 f233"/>
              <a:gd name="f242" fmla="+- 0 0 f234"/>
              <a:gd name="f243" fmla="+- 0 0 f235"/>
              <a:gd name="f244" fmla="+- 0 0 f236"/>
              <a:gd name="f245" fmla="*/ f9 f237 1"/>
              <a:gd name="f246" fmla="*/ f9 f238 1"/>
              <a:gd name="f247" fmla="*/ f9 f239 1"/>
              <a:gd name="f248" fmla="*/ f9 f240 1"/>
              <a:gd name="f249" fmla="*/ f9 f241 1"/>
              <a:gd name="f250" fmla="*/ f9 f242 1"/>
              <a:gd name="f251" fmla="*/ f9 f243 1"/>
              <a:gd name="f252" fmla="*/ f9 f244 1"/>
              <a:gd name="f253" fmla="*/ f245 f55 1"/>
              <a:gd name="f254" fmla="*/ f246 f54 1"/>
              <a:gd name="f255" fmla="*/ f247 f55 1"/>
              <a:gd name="f256" fmla="*/ f248 f54 1"/>
              <a:gd name="f257" fmla="*/ f249 f81 1"/>
              <a:gd name="f258" fmla="*/ f250 f82 1"/>
              <a:gd name="f259" fmla="*/ f251 f81 1"/>
              <a:gd name="f260" fmla="*/ f252 f82 1"/>
              <a:gd name="f261" fmla="+- f64 f253 0"/>
              <a:gd name="f262" fmla="+- f63 f254 0"/>
              <a:gd name="f263" fmla="+- f64 f255 0"/>
              <a:gd name="f264" fmla="+- f63 f256 0"/>
              <a:gd name="f265" fmla="+- f64 f257 0"/>
              <a:gd name="f266" fmla="+- f63 f258 0"/>
              <a:gd name="f267" fmla="+- f64 f259 0"/>
              <a:gd name="f268" fmla="+- f63 f260 0"/>
              <a:gd name="f269" fmla="max f261 f265"/>
              <a:gd name="f270" fmla="max f263 f267"/>
              <a:gd name="f271" fmla="max f262 f266"/>
              <a:gd name="f272" fmla="max f264 f268"/>
              <a:gd name="f273" fmla="min f261 f265"/>
              <a:gd name="f274" fmla="min f263 f267"/>
              <a:gd name="f275" fmla="min f262 f266"/>
              <a:gd name="f276" fmla="min f264 f268"/>
              <a:gd name="f277" fmla="+- f261 f267 0"/>
              <a:gd name="f278" fmla="+- f262 f268 0"/>
              <a:gd name="f279" fmla="+- f263 f265 0"/>
              <a:gd name="f280" fmla="+- f264 f266 0"/>
              <a:gd name="f281" fmla="*/ f261 f33 1"/>
              <a:gd name="f282" fmla="*/ f262 f33 1"/>
              <a:gd name="f283" fmla="*/ f265 f33 1"/>
              <a:gd name="f284" fmla="*/ f266 f33 1"/>
              <a:gd name="f285" fmla="max f269 f270"/>
              <a:gd name="f286" fmla="max f271 f272"/>
              <a:gd name="f287" fmla="min f273 f274"/>
              <a:gd name="f288" fmla="min f275 f276"/>
              <a:gd name="f289" fmla="*/ f277 1 2"/>
              <a:gd name="f290" fmla="*/ f278 1 2"/>
              <a:gd name="f291" fmla="*/ f279 1 2"/>
              <a:gd name="f292" fmla="*/ f280 1 2"/>
              <a:gd name="f293" fmla="?: f73 f38 f285"/>
              <a:gd name="f294" fmla="?: f74 f39 f286"/>
              <a:gd name="f295" fmla="?: f75 f7 f287"/>
              <a:gd name="f296" fmla="?: f76 f7 f288"/>
              <a:gd name="f297" fmla="*/ f289 f33 1"/>
              <a:gd name="f298" fmla="*/ f290 f33 1"/>
              <a:gd name="f299" fmla="*/ f291 f33 1"/>
              <a:gd name="f300" fmla="*/ f292 f33 1"/>
              <a:gd name="f301" fmla="*/ f295 f33 1"/>
              <a:gd name="f302" fmla="*/ f296 f33 1"/>
              <a:gd name="f303" fmla="*/ f293 f33 1"/>
              <a:gd name="f304" fmla="*/ f294 f33 1"/>
            </a:gdLst>
            <a:ahLst/>
            <a:cxnLst>
              <a:cxn ang="3cd4">
                <a:pos x="hc" y="t"/>
              </a:cxn>
              <a:cxn ang="0">
                <a:pos x="r" y="vc"/>
              </a:cxn>
              <a:cxn ang="cd4">
                <a:pos x="hc" y="b"/>
              </a:cxn>
              <a:cxn ang="cd2">
                <a:pos x="l" y="vc"/>
              </a:cxn>
              <a:cxn ang="f32">
                <a:pos x="f297" y="f298"/>
              </a:cxn>
              <a:cxn ang="f32">
                <a:pos x="f299" y="f300"/>
              </a:cxn>
              <a:cxn ang="f32">
                <a:pos x="f79" y="f80"/>
              </a:cxn>
            </a:cxnLst>
            <a:rect l="f301" t="f302" r="f303" b="f304"/>
            <a:pathLst>
              <a:path>
                <a:moveTo>
                  <a:pt x="f281" y="f282"/>
                </a:moveTo>
                <a:arcTo wR="f69" hR="f70" stAng="f40" swAng="f66"/>
                <a:lnTo>
                  <a:pt x="f283" y="f284"/>
                </a:lnTo>
                <a:arcTo wR="f87" hR="f88" stAng="f41" swAng="f72"/>
                <a:close/>
              </a:path>
            </a:pathLst>
          </a:custGeom>
          <a:solidFill>
            <a:srgbClr val="4F81BD"/>
          </a:solidFill>
          <a:ln w="25402">
            <a:solidFill>
              <a:schemeClr val="tx2">
                <a:lumMod val="75000"/>
              </a:schemeClr>
            </a:solidFill>
            <a:prstDash val="solid"/>
          </a:ln>
        </p:spPr>
        <p:txBody>
          <a:bodyPr lIns="0" tIns="0" rIns="0" bIns="0"/>
          <a:lstStyle/>
          <a:p>
            <a:endParaRPr lang="fr-FR"/>
          </a:p>
        </p:txBody>
      </p:sp>
      <p:sp>
        <p:nvSpPr>
          <p:cNvPr id="67" name="Arc plein 63"/>
          <p:cNvSpPr/>
          <p:nvPr/>
        </p:nvSpPr>
        <p:spPr>
          <a:xfrm rot="10799991">
            <a:off x="1239046" y="3429992"/>
            <a:ext cx="380644" cy="352023"/>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90"/>
              <a:gd name="f11" fmla="val 270"/>
              <a:gd name="f12" fmla="val 25000"/>
              <a:gd name="f13" fmla="+- 0 0 -180"/>
              <a:gd name="f14" fmla="abs f4"/>
              <a:gd name="f15" fmla="abs f5"/>
              <a:gd name="f16" fmla="abs f6"/>
              <a:gd name="f17" fmla="+- 0 0 f10"/>
              <a:gd name="f18" fmla="+- 0 0 f11"/>
              <a:gd name="f19" fmla="*/ f13 f0 1"/>
              <a:gd name="f20" fmla="?: f14 f4 1"/>
              <a:gd name="f21" fmla="?: f15 f5 1"/>
              <a:gd name="f22" fmla="?: f16 f6 1"/>
              <a:gd name="f23" fmla="*/ f17 f0 1"/>
              <a:gd name="f24" fmla="*/ f18 f0 1"/>
              <a:gd name="f25" fmla="*/ f19 1 f3"/>
              <a:gd name="f26" fmla="*/ f20 1 21600"/>
              <a:gd name="f27" fmla="*/ f21 1 21600"/>
              <a:gd name="f28" fmla="*/ 21600 f20 1"/>
              <a:gd name="f29" fmla="*/ 21600 f21 1"/>
              <a:gd name="f30" fmla="*/ f23 1 f3"/>
              <a:gd name="f31" fmla="*/ f24 1 f3"/>
              <a:gd name="f32" fmla="+- f25 0 f1"/>
              <a:gd name="f33" fmla="min f27 f26"/>
              <a:gd name="f34" fmla="*/ f28 1 f22"/>
              <a:gd name="f35" fmla="*/ f29 1 f22"/>
              <a:gd name="f36" fmla="+- f30 0 f1"/>
              <a:gd name="f37" fmla="+- f31 0 f1"/>
              <a:gd name="f38" fmla="val f34"/>
              <a:gd name="f39" fmla="val f35"/>
              <a:gd name="f40" fmla="+- 0 0 f36"/>
              <a:gd name="f41" fmla="+- 0 0 f37"/>
              <a:gd name="f42" fmla="+- f39 0 f7"/>
              <a:gd name="f43" fmla="+- f38 0 f7"/>
              <a:gd name="f44" fmla="+- f41 0 f40"/>
              <a:gd name="f45" fmla="+- f40 f1 0"/>
              <a:gd name="f46" fmla="+- f41 f1 0"/>
              <a:gd name="f47" fmla="+- 21600000 0 f40"/>
              <a:gd name="f48" fmla="+- f1 0 f40"/>
              <a:gd name="f49" fmla="+- 27000000 0 f40"/>
              <a:gd name="f50" fmla="+- f0 0 f40"/>
              <a:gd name="f51" fmla="+- 32400000 0 f40"/>
              <a:gd name="f52" fmla="+- f2 0 f40"/>
              <a:gd name="f53" fmla="+- 37800000 0 f40"/>
              <a:gd name="f54" fmla="*/ f42 1 2"/>
              <a:gd name="f55" fmla="*/ f43 1 2"/>
              <a:gd name="f56" fmla="min f43 f42"/>
              <a:gd name="f57" fmla="+- f44 21600000 0"/>
              <a:gd name="f58" fmla="?: f48 f48 f49"/>
              <a:gd name="f59" fmla="?: f50 f50 f51"/>
              <a:gd name="f60" fmla="?: f52 f52 f53"/>
              <a:gd name="f61" fmla="*/ f45 f8 1"/>
              <a:gd name="f62" fmla="*/ f46 f8 1"/>
              <a:gd name="f63" fmla="+- f7 f54 0"/>
              <a:gd name="f64" fmla="+- f7 f55 0"/>
              <a:gd name="f65" fmla="*/ f56 f12 1"/>
              <a:gd name="f66" fmla="?: f44 f44 f57"/>
              <a:gd name="f67" fmla="*/ f61 1 f0"/>
              <a:gd name="f68" fmla="*/ f62 1 f0"/>
              <a:gd name="f69" fmla="*/ f55 f33 1"/>
              <a:gd name="f70" fmla="*/ f54 f33 1"/>
              <a:gd name="f71" fmla="*/ f65 1 100000"/>
              <a:gd name="f72" fmla="+- 0 0 f66"/>
              <a:gd name="f73" fmla="+- f66 0 f47"/>
              <a:gd name="f74" fmla="+- f66 0 f58"/>
              <a:gd name="f75" fmla="+- f66 0 f59"/>
              <a:gd name="f76" fmla="+- f66 0 f60"/>
              <a:gd name="f77" fmla="+- 0 0 f67"/>
              <a:gd name="f78" fmla="+- 0 0 f68"/>
              <a:gd name="f79" fmla="*/ f64 f33 1"/>
              <a:gd name="f80" fmla="*/ f63 f33 1"/>
              <a:gd name="f81" fmla="+- f55 0 f71"/>
              <a:gd name="f82" fmla="+- f54 0 f71"/>
              <a:gd name="f83" fmla="+- 0 0 f77"/>
              <a:gd name="f84" fmla="+- 0 0 f78"/>
              <a:gd name="f85" fmla="*/ f83 f0 1"/>
              <a:gd name="f86" fmla="*/ f84 f0 1"/>
              <a:gd name="f87" fmla="*/ f81 f33 1"/>
              <a:gd name="f88" fmla="*/ f82 f33 1"/>
              <a:gd name="f89" fmla="*/ f85 1 f8"/>
              <a:gd name="f90" fmla="*/ f86 1 f8"/>
              <a:gd name="f91" fmla="+- f89 0 f1"/>
              <a:gd name="f92" fmla="+- f90 0 f1"/>
              <a:gd name="f93" fmla="sin 1 f91"/>
              <a:gd name="f94" fmla="cos 1 f91"/>
              <a:gd name="f95" fmla="sin 1 f92"/>
              <a:gd name="f96" fmla="cos 1 f92"/>
              <a:gd name="f97" fmla="+- 0 0 f93"/>
              <a:gd name="f98" fmla="+- 0 0 f94"/>
              <a:gd name="f99" fmla="+- 0 0 f95"/>
              <a:gd name="f100" fmla="+- 0 0 f96"/>
              <a:gd name="f101" fmla="+- 0 0 f97"/>
              <a:gd name="f102" fmla="+- 0 0 f98"/>
              <a:gd name="f103" fmla="+- 0 0 f99"/>
              <a:gd name="f104" fmla="+- 0 0 f100"/>
              <a:gd name="f105" fmla="val f101"/>
              <a:gd name="f106" fmla="val f102"/>
              <a:gd name="f107" fmla="val f103"/>
              <a:gd name="f108" fmla="val f104"/>
              <a:gd name="f109" fmla="*/ f105 f55 1"/>
              <a:gd name="f110" fmla="*/ f106 f54 1"/>
              <a:gd name="f111" fmla="*/ f107 f55 1"/>
              <a:gd name="f112" fmla="*/ f108 f54 1"/>
              <a:gd name="f113" fmla="*/ f107 f81 1"/>
              <a:gd name="f114" fmla="*/ f108 f82 1"/>
              <a:gd name="f115" fmla="*/ f105 f81 1"/>
              <a:gd name="f116" fmla="*/ f106 f82 1"/>
              <a:gd name="f117" fmla="+- 0 0 f110"/>
              <a:gd name="f118" fmla="+- 0 0 f109"/>
              <a:gd name="f119" fmla="+- 0 0 f112"/>
              <a:gd name="f120" fmla="+- 0 0 f111"/>
              <a:gd name="f121" fmla="+- 0 0 f114"/>
              <a:gd name="f122" fmla="+- 0 0 f113"/>
              <a:gd name="f123" fmla="+- 0 0 f116"/>
              <a:gd name="f124" fmla="+- 0 0 f115"/>
              <a:gd name="f125" fmla="+- 0 0 f117"/>
              <a:gd name="f126" fmla="+- 0 0 f118"/>
              <a:gd name="f127" fmla="+- 0 0 f119"/>
              <a:gd name="f128" fmla="+- 0 0 f120"/>
              <a:gd name="f129" fmla="+- 0 0 f121"/>
              <a:gd name="f130" fmla="+- 0 0 f122"/>
              <a:gd name="f131" fmla="+- 0 0 f123"/>
              <a:gd name="f132" fmla="+- 0 0 f124"/>
              <a:gd name="f133" fmla="at2 f125 f126"/>
              <a:gd name="f134" fmla="at2 f127 f128"/>
              <a:gd name="f135" fmla="at2 f129 f130"/>
              <a:gd name="f136" fmla="at2 f131 f132"/>
              <a:gd name="f137" fmla="+- f133 f1 0"/>
              <a:gd name="f138" fmla="+- f134 f1 0"/>
              <a:gd name="f139" fmla="+- f135 f1 0"/>
              <a:gd name="f140" fmla="+- f136 f1 0"/>
              <a:gd name="f141" fmla="*/ f137 f8 1"/>
              <a:gd name="f142" fmla="*/ f138 f8 1"/>
              <a:gd name="f143" fmla="*/ f139 f8 1"/>
              <a:gd name="f144" fmla="*/ f140 f8 1"/>
              <a:gd name="f145" fmla="*/ f141 1 f0"/>
              <a:gd name="f146" fmla="*/ f142 1 f0"/>
              <a:gd name="f147" fmla="*/ f143 1 f0"/>
              <a:gd name="f148" fmla="*/ f144 1 f0"/>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f157 f0 1"/>
              <a:gd name="f162" fmla="*/ f158 f0 1"/>
              <a:gd name="f163" fmla="*/ f159 f0 1"/>
              <a:gd name="f164" fmla="*/ f160 f0 1"/>
              <a:gd name="f165" fmla="*/ f161 1 f8"/>
              <a:gd name="f166" fmla="*/ f162 1 f8"/>
              <a:gd name="f167" fmla="*/ f163 1 f8"/>
              <a:gd name="f168" fmla="*/ f164 1 f8"/>
              <a:gd name="f169" fmla="+- f165 0 f1"/>
              <a:gd name="f170" fmla="+- f166 0 f1"/>
              <a:gd name="f171" fmla="+- f167 0 f1"/>
              <a:gd name="f172" fmla="+- f168 0 f1"/>
              <a:gd name="f173" fmla="+- f169 f1 0"/>
              <a:gd name="f174" fmla="+- f170 f1 0"/>
              <a:gd name="f175" fmla="+- f171 f1 0"/>
              <a:gd name="f176" fmla="+- f172 f1 0"/>
              <a:gd name="f177" fmla="*/ f173 f8 1"/>
              <a:gd name="f178" fmla="*/ f174 f8 1"/>
              <a:gd name="f179" fmla="*/ f175 f8 1"/>
              <a:gd name="f180" fmla="*/ f176 f8 1"/>
              <a:gd name="f181" fmla="*/ f177 1 f0"/>
              <a:gd name="f182" fmla="*/ f178 1 f0"/>
              <a:gd name="f183" fmla="*/ f179 1 f0"/>
              <a:gd name="f184" fmla="*/ f180 1 f0"/>
              <a:gd name="f185" fmla="+- 0 0 f181"/>
              <a:gd name="f186" fmla="+- 0 0 f182"/>
              <a:gd name="f187" fmla="+- 0 0 f183"/>
              <a:gd name="f188" fmla="+- 0 0 f184"/>
              <a:gd name="f189" fmla="+- 0 0 f185"/>
              <a:gd name="f190" fmla="+- 0 0 f186"/>
              <a:gd name="f191" fmla="+- 0 0 f187"/>
              <a:gd name="f192" fmla="+- 0 0 f188"/>
              <a:gd name="f193" fmla="*/ f189 f0 1"/>
              <a:gd name="f194" fmla="*/ f190 f0 1"/>
              <a:gd name="f195" fmla="*/ f191 f0 1"/>
              <a:gd name="f196" fmla="*/ f192 f0 1"/>
              <a:gd name="f197" fmla="*/ f193 1 f8"/>
              <a:gd name="f198" fmla="*/ f194 1 f8"/>
              <a:gd name="f199" fmla="*/ f195 1 f8"/>
              <a:gd name="f200" fmla="*/ f196 1 f8"/>
              <a:gd name="f201" fmla="+- f197 0 f1"/>
              <a:gd name="f202" fmla="+- f198 0 f1"/>
              <a:gd name="f203" fmla="+- f199 0 f1"/>
              <a:gd name="f204" fmla="+- f200 0 f1"/>
              <a:gd name="f205" fmla="cos 1 f201"/>
              <a:gd name="f206" fmla="sin 1 f201"/>
              <a:gd name="f207" fmla="cos 1 f202"/>
              <a:gd name="f208" fmla="sin 1 f202"/>
              <a:gd name="f209" fmla="cos 1 f203"/>
              <a:gd name="f210" fmla="sin 1 f203"/>
              <a:gd name="f211" fmla="cos 1 f204"/>
              <a:gd name="f212" fmla="sin 1 f204"/>
              <a:gd name="f213" fmla="+- 0 0 f205"/>
              <a:gd name="f214" fmla="+- 0 0 f206"/>
              <a:gd name="f215" fmla="+- 0 0 f207"/>
              <a:gd name="f216" fmla="+- 0 0 f208"/>
              <a:gd name="f217" fmla="+- 0 0 f209"/>
              <a:gd name="f218" fmla="+- 0 0 f210"/>
              <a:gd name="f219" fmla="+- 0 0 f211"/>
              <a:gd name="f220" fmla="+- 0 0 f212"/>
              <a:gd name="f221" fmla="+- 0 0 f213"/>
              <a:gd name="f222" fmla="+- 0 0 f214"/>
              <a:gd name="f223" fmla="+- 0 0 f215"/>
              <a:gd name="f224" fmla="+- 0 0 f216"/>
              <a:gd name="f225" fmla="+- 0 0 f217"/>
              <a:gd name="f226" fmla="+- 0 0 f218"/>
              <a:gd name="f227" fmla="+- 0 0 f219"/>
              <a:gd name="f228" fmla="+- 0 0 f220"/>
              <a:gd name="f229" fmla="val f221"/>
              <a:gd name="f230" fmla="val f222"/>
              <a:gd name="f231" fmla="val f223"/>
              <a:gd name="f232" fmla="val f224"/>
              <a:gd name="f233" fmla="val f225"/>
              <a:gd name="f234" fmla="val f226"/>
              <a:gd name="f235" fmla="val f227"/>
              <a:gd name="f236" fmla="val f228"/>
              <a:gd name="f237" fmla="+- 0 0 f229"/>
              <a:gd name="f238" fmla="+- 0 0 f230"/>
              <a:gd name="f239" fmla="+- 0 0 f231"/>
              <a:gd name="f240" fmla="+- 0 0 f232"/>
              <a:gd name="f241" fmla="+- 0 0 f233"/>
              <a:gd name="f242" fmla="+- 0 0 f234"/>
              <a:gd name="f243" fmla="+- 0 0 f235"/>
              <a:gd name="f244" fmla="+- 0 0 f236"/>
              <a:gd name="f245" fmla="*/ f9 f237 1"/>
              <a:gd name="f246" fmla="*/ f9 f238 1"/>
              <a:gd name="f247" fmla="*/ f9 f239 1"/>
              <a:gd name="f248" fmla="*/ f9 f240 1"/>
              <a:gd name="f249" fmla="*/ f9 f241 1"/>
              <a:gd name="f250" fmla="*/ f9 f242 1"/>
              <a:gd name="f251" fmla="*/ f9 f243 1"/>
              <a:gd name="f252" fmla="*/ f9 f244 1"/>
              <a:gd name="f253" fmla="*/ f245 f55 1"/>
              <a:gd name="f254" fmla="*/ f246 f54 1"/>
              <a:gd name="f255" fmla="*/ f247 f55 1"/>
              <a:gd name="f256" fmla="*/ f248 f54 1"/>
              <a:gd name="f257" fmla="*/ f249 f81 1"/>
              <a:gd name="f258" fmla="*/ f250 f82 1"/>
              <a:gd name="f259" fmla="*/ f251 f81 1"/>
              <a:gd name="f260" fmla="*/ f252 f82 1"/>
              <a:gd name="f261" fmla="+- f64 f253 0"/>
              <a:gd name="f262" fmla="+- f63 f254 0"/>
              <a:gd name="f263" fmla="+- f64 f255 0"/>
              <a:gd name="f264" fmla="+- f63 f256 0"/>
              <a:gd name="f265" fmla="+- f64 f257 0"/>
              <a:gd name="f266" fmla="+- f63 f258 0"/>
              <a:gd name="f267" fmla="+- f64 f259 0"/>
              <a:gd name="f268" fmla="+- f63 f260 0"/>
              <a:gd name="f269" fmla="max f261 f265"/>
              <a:gd name="f270" fmla="max f263 f267"/>
              <a:gd name="f271" fmla="max f262 f266"/>
              <a:gd name="f272" fmla="max f264 f268"/>
              <a:gd name="f273" fmla="min f261 f265"/>
              <a:gd name="f274" fmla="min f263 f267"/>
              <a:gd name="f275" fmla="min f262 f266"/>
              <a:gd name="f276" fmla="min f264 f268"/>
              <a:gd name="f277" fmla="+- f261 f267 0"/>
              <a:gd name="f278" fmla="+- f262 f268 0"/>
              <a:gd name="f279" fmla="+- f263 f265 0"/>
              <a:gd name="f280" fmla="+- f264 f266 0"/>
              <a:gd name="f281" fmla="*/ f261 f33 1"/>
              <a:gd name="f282" fmla="*/ f262 f33 1"/>
              <a:gd name="f283" fmla="*/ f265 f33 1"/>
              <a:gd name="f284" fmla="*/ f266 f33 1"/>
              <a:gd name="f285" fmla="max f269 f270"/>
              <a:gd name="f286" fmla="max f271 f272"/>
              <a:gd name="f287" fmla="min f273 f274"/>
              <a:gd name="f288" fmla="min f275 f276"/>
              <a:gd name="f289" fmla="*/ f277 1 2"/>
              <a:gd name="f290" fmla="*/ f278 1 2"/>
              <a:gd name="f291" fmla="*/ f279 1 2"/>
              <a:gd name="f292" fmla="*/ f280 1 2"/>
              <a:gd name="f293" fmla="?: f73 f38 f285"/>
              <a:gd name="f294" fmla="?: f74 f39 f286"/>
              <a:gd name="f295" fmla="?: f75 f7 f287"/>
              <a:gd name="f296" fmla="?: f76 f7 f288"/>
              <a:gd name="f297" fmla="*/ f289 f33 1"/>
              <a:gd name="f298" fmla="*/ f290 f33 1"/>
              <a:gd name="f299" fmla="*/ f291 f33 1"/>
              <a:gd name="f300" fmla="*/ f292 f33 1"/>
              <a:gd name="f301" fmla="*/ f295 f33 1"/>
              <a:gd name="f302" fmla="*/ f296 f33 1"/>
              <a:gd name="f303" fmla="*/ f293 f33 1"/>
              <a:gd name="f304" fmla="*/ f294 f33 1"/>
            </a:gdLst>
            <a:ahLst/>
            <a:cxnLst>
              <a:cxn ang="3cd4">
                <a:pos x="hc" y="t"/>
              </a:cxn>
              <a:cxn ang="0">
                <a:pos x="r" y="vc"/>
              </a:cxn>
              <a:cxn ang="cd4">
                <a:pos x="hc" y="b"/>
              </a:cxn>
              <a:cxn ang="cd2">
                <a:pos x="l" y="vc"/>
              </a:cxn>
              <a:cxn ang="f32">
                <a:pos x="f297" y="f298"/>
              </a:cxn>
              <a:cxn ang="f32">
                <a:pos x="f299" y="f300"/>
              </a:cxn>
              <a:cxn ang="f32">
                <a:pos x="f79" y="f80"/>
              </a:cxn>
            </a:cxnLst>
            <a:rect l="f301" t="f302" r="f303" b="f304"/>
            <a:pathLst>
              <a:path>
                <a:moveTo>
                  <a:pt x="f281" y="f282"/>
                </a:moveTo>
                <a:arcTo wR="f69" hR="f70" stAng="f40" swAng="f66"/>
                <a:lnTo>
                  <a:pt x="f283" y="f284"/>
                </a:lnTo>
                <a:arcTo wR="f87" hR="f88" stAng="f41" swAng="f72"/>
                <a:close/>
              </a:path>
            </a:pathLst>
          </a:custGeom>
          <a:solidFill>
            <a:srgbClr val="4F81BD"/>
          </a:solidFill>
          <a:ln w="25402">
            <a:solidFill>
              <a:schemeClr val="tx2">
                <a:lumMod val="75000"/>
              </a:schemeClr>
            </a:solidFill>
            <a:prstDash val="solid"/>
          </a:ln>
        </p:spPr>
        <p:txBody>
          <a:bodyPr lIns="0" tIns="0" rIns="0" bIns="0"/>
          <a:lstStyle/>
          <a:p>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193635013"/>
              </p:ext>
            </p:extLst>
          </p:nvPr>
        </p:nvGraphicFramePr>
        <p:xfrm>
          <a:off x="1728153" y="4845197"/>
          <a:ext cx="5025660" cy="3840480"/>
        </p:xfrm>
        <a:graphic>
          <a:graphicData uri="http://schemas.openxmlformats.org/drawingml/2006/table">
            <a:tbl>
              <a:tblPr firstRow="1" bandRow="1">
                <a:tableStyleId>{5C22544A-7EE6-4342-B048-85BDC9FD1C3A}</a:tableStyleId>
              </a:tblPr>
              <a:tblGrid>
                <a:gridCol w="1005132"/>
                <a:gridCol w="1005132"/>
                <a:gridCol w="1005132"/>
                <a:gridCol w="1005132"/>
                <a:gridCol w="1005132"/>
              </a:tblGrid>
              <a:tr h="371884">
                <a:tc>
                  <a:txBody>
                    <a:bodyPr/>
                    <a:lstStyle/>
                    <a:p>
                      <a:r>
                        <a:rPr lang="fr-FR" b="0" dirty="0" smtClean="0">
                          <a:solidFill>
                            <a:schemeClr val="tx1"/>
                          </a:solidFill>
                        </a:rPr>
                        <a:t>A,</a:t>
                      </a:r>
                      <a:r>
                        <a:rPr lang="fr-FR" b="0" baseline="0" dirty="0" smtClean="0">
                          <a:solidFill>
                            <a:schemeClr val="tx1"/>
                          </a:solidFill>
                        </a:rPr>
                        <a:t> a, </a:t>
                      </a:r>
                      <a:r>
                        <a:rPr lang="fr-FR" b="0" baseline="0" dirty="0" smtClean="0">
                          <a:solidFill>
                            <a:schemeClr val="tx1"/>
                          </a:solidFill>
                          <a:latin typeface="Quicksand Book" panose="02070303000000060000" pitchFamily="18" charset="0"/>
                        </a:rPr>
                        <a:t>a</a:t>
                      </a:r>
                      <a:r>
                        <a:rPr lang="fr-FR" b="0" baseline="0" dirty="0" smtClean="0">
                          <a:solidFill>
                            <a:schemeClr val="tx1"/>
                          </a:solidFill>
                        </a:rPr>
                        <a:t>, </a:t>
                      </a:r>
                      <a:r>
                        <a:rPr lang="fr-FR" b="0" baseline="0" dirty="0" smtClean="0">
                          <a:solidFill>
                            <a:schemeClr val="tx1"/>
                          </a:solidFill>
                          <a:latin typeface="Cursive standard" pitchFamily="2" charset="0"/>
                        </a:rPr>
                        <a:t>a, A</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B,</a:t>
                      </a:r>
                      <a:r>
                        <a:rPr lang="fr-FR" b="0" baseline="0" dirty="0" smtClean="0">
                          <a:solidFill>
                            <a:schemeClr val="tx1"/>
                          </a:solidFill>
                        </a:rPr>
                        <a:t> b, </a:t>
                      </a:r>
                      <a:r>
                        <a:rPr lang="fr-FR" b="0" baseline="0" dirty="0" smtClean="0">
                          <a:solidFill>
                            <a:schemeClr val="tx1"/>
                          </a:solidFill>
                          <a:latin typeface="Cursive standard" pitchFamily="2" charset="0"/>
                        </a:rPr>
                        <a:t>b, B</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C,</a:t>
                      </a:r>
                      <a:r>
                        <a:rPr lang="fr-FR" b="0" baseline="0" dirty="0" smtClean="0">
                          <a:solidFill>
                            <a:schemeClr val="tx1"/>
                          </a:solidFill>
                        </a:rPr>
                        <a:t> c, </a:t>
                      </a:r>
                      <a:r>
                        <a:rPr lang="fr-FR" b="0" baseline="0" dirty="0" smtClean="0">
                          <a:solidFill>
                            <a:schemeClr val="tx1"/>
                          </a:solidFill>
                          <a:latin typeface="Cursive standard" pitchFamily="2" charset="0"/>
                        </a:rPr>
                        <a:t>c, C</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D,</a:t>
                      </a:r>
                      <a:r>
                        <a:rPr lang="fr-FR" b="0" baseline="0" dirty="0" smtClean="0">
                          <a:solidFill>
                            <a:schemeClr val="tx1"/>
                          </a:solidFill>
                        </a:rPr>
                        <a:t> d, </a:t>
                      </a:r>
                      <a:r>
                        <a:rPr lang="fr-FR" b="0" baseline="0" dirty="0" smtClean="0">
                          <a:solidFill>
                            <a:schemeClr val="tx1"/>
                          </a:solidFill>
                          <a:latin typeface="Cursive standard" pitchFamily="2" charset="0"/>
                        </a:rPr>
                        <a:t>d, D</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E,</a:t>
                      </a:r>
                      <a:r>
                        <a:rPr lang="fr-FR" b="0" baseline="0" dirty="0" smtClean="0">
                          <a:solidFill>
                            <a:schemeClr val="tx1"/>
                          </a:solidFill>
                        </a:rPr>
                        <a:t> e, </a:t>
                      </a:r>
                      <a:r>
                        <a:rPr lang="fr-FR" b="0" baseline="0" dirty="0" smtClean="0">
                          <a:solidFill>
                            <a:schemeClr val="tx1"/>
                          </a:solidFill>
                          <a:latin typeface="Cursive standard" pitchFamily="2" charset="0"/>
                        </a:rPr>
                        <a:t>e, E</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r>
                        <a:rPr lang="fr-FR" b="0" dirty="0" smtClean="0">
                          <a:solidFill>
                            <a:schemeClr val="tx1"/>
                          </a:solidFill>
                        </a:rPr>
                        <a:t>F,</a:t>
                      </a:r>
                      <a:r>
                        <a:rPr lang="fr-FR" b="0" baseline="0" dirty="0" smtClean="0">
                          <a:solidFill>
                            <a:schemeClr val="tx1"/>
                          </a:solidFill>
                        </a:rPr>
                        <a:t> f, </a:t>
                      </a:r>
                      <a:r>
                        <a:rPr lang="fr-FR" b="0" baseline="0" dirty="0" smtClean="0">
                          <a:solidFill>
                            <a:schemeClr val="tx1"/>
                          </a:solidFill>
                          <a:latin typeface="Cursive standard" pitchFamily="2" charset="0"/>
                        </a:rPr>
                        <a:t>f, F</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G,</a:t>
                      </a:r>
                      <a:r>
                        <a:rPr lang="fr-FR" b="0" baseline="0" dirty="0" smtClean="0">
                          <a:solidFill>
                            <a:schemeClr val="tx1"/>
                          </a:solidFill>
                        </a:rPr>
                        <a:t> g, </a:t>
                      </a:r>
                      <a:r>
                        <a:rPr lang="fr-FR" b="0" baseline="0" dirty="0" smtClean="0">
                          <a:solidFill>
                            <a:schemeClr val="tx1"/>
                          </a:solidFill>
                          <a:latin typeface="Quicksand Book" panose="02070303000000060000" pitchFamily="18" charset="0"/>
                        </a:rPr>
                        <a:t>g</a:t>
                      </a:r>
                      <a:r>
                        <a:rPr lang="fr-FR" b="0" baseline="0" dirty="0" smtClean="0">
                          <a:solidFill>
                            <a:schemeClr val="tx1"/>
                          </a:solidFill>
                        </a:rPr>
                        <a:t>, </a:t>
                      </a:r>
                      <a:r>
                        <a:rPr lang="fr-FR" b="0" baseline="0" dirty="0" smtClean="0">
                          <a:solidFill>
                            <a:schemeClr val="tx1"/>
                          </a:solidFill>
                          <a:latin typeface="Cursive standard" pitchFamily="2" charset="0"/>
                        </a:rPr>
                        <a:t>g, G</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H,</a:t>
                      </a:r>
                      <a:r>
                        <a:rPr lang="fr-FR" b="0" baseline="0" dirty="0" smtClean="0">
                          <a:solidFill>
                            <a:schemeClr val="tx1"/>
                          </a:solidFill>
                        </a:rPr>
                        <a:t> h, </a:t>
                      </a:r>
                      <a:r>
                        <a:rPr lang="fr-FR" b="0" baseline="0" dirty="0" smtClean="0">
                          <a:solidFill>
                            <a:schemeClr val="tx1"/>
                          </a:solidFill>
                          <a:latin typeface="Cursive standard" pitchFamily="2" charset="0"/>
                        </a:rPr>
                        <a:t>h, H</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I,</a:t>
                      </a:r>
                      <a:r>
                        <a:rPr lang="fr-FR" b="0" baseline="0" dirty="0" smtClean="0">
                          <a:solidFill>
                            <a:schemeClr val="tx1"/>
                          </a:solidFill>
                        </a:rPr>
                        <a:t> i, </a:t>
                      </a:r>
                      <a:r>
                        <a:rPr lang="fr-FR" b="0" baseline="0" dirty="0" smtClean="0">
                          <a:solidFill>
                            <a:schemeClr val="tx1"/>
                          </a:solidFill>
                          <a:latin typeface="Cursive standard" pitchFamily="2" charset="0"/>
                        </a:rPr>
                        <a:t>i, I</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J,</a:t>
                      </a:r>
                      <a:r>
                        <a:rPr lang="fr-FR" b="0" baseline="0" dirty="0" smtClean="0">
                          <a:solidFill>
                            <a:schemeClr val="tx1"/>
                          </a:solidFill>
                        </a:rPr>
                        <a:t> j, </a:t>
                      </a:r>
                      <a:r>
                        <a:rPr lang="fr-FR" b="0" baseline="0" dirty="0" smtClean="0">
                          <a:solidFill>
                            <a:schemeClr val="tx1"/>
                          </a:solidFill>
                          <a:latin typeface="Cursive standard" pitchFamily="2" charset="0"/>
                        </a:rPr>
                        <a:t>j, J</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r>
                        <a:rPr lang="fr-FR" b="0" dirty="0" smtClean="0">
                          <a:solidFill>
                            <a:schemeClr val="tx1"/>
                          </a:solidFill>
                        </a:rPr>
                        <a:t>K,</a:t>
                      </a:r>
                      <a:r>
                        <a:rPr lang="fr-FR" b="0" baseline="0" dirty="0" smtClean="0">
                          <a:solidFill>
                            <a:schemeClr val="tx1"/>
                          </a:solidFill>
                        </a:rPr>
                        <a:t> k, </a:t>
                      </a:r>
                      <a:r>
                        <a:rPr lang="fr-FR" b="0" baseline="0" dirty="0" smtClean="0">
                          <a:solidFill>
                            <a:schemeClr val="tx1"/>
                          </a:solidFill>
                          <a:latin typeface="Cursive standard" pitchFamily="2" charset="0"/>
                        </a:rPr>
                        <a:t>k, K</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L,</a:t>
                      </a:r>
                      <a:r>
                        <a:rPr lang="fr-FR" b="0" baseline="0" dirty="0" smtClean="0">
                          <a:solidFill>
                            <a:schemeClr val="tx1"/>
                          </a:solidFill>
                        </a:rPr>
                        <a:t> l, </a:t>
                      </a:r>
                      <a:r>
                        <a:rPr lang="fr-FR" b="0" baseline="0" dirty="0" smtClean="0">
                          <a:solidFill>
                            <a:schemeClr val="tx1"/>
                          </a:solidFill>
                          <a:latin typeface="Cursive standard" pitchFamily="2" charset="0"/>
                        </a:rPr>
                        <a:t>l, L</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M,</a:t>
                      </a:r>
                      <a:r>
                        <a:rPr lang="fr-FR" b="0" baseline="0" dirty="0" smtClean="0">
                          <a:solidFill>
                            <a:schemeClr val="tx1"/>
                          </a:solidFill>
                        </a:rPr>
                        <a:t> m, </a:t>
                      </a:r>
                      <a:r>
                        <a:rPr lang="fr-FR" b="0" baseline="0" dirty="0" smtClean="0">
                          <a:solidFill>
                            <a:schemeClr val="tx1"/>
                          </a:solidFill>
                          <a:latin typeface="Cursive standard" pitchFamily="2" charset="0"/>
                        </a:rPr>
                        <a:t>m, M</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N,</a:t>
                      </a:r>
                      <a:r>
                        <a:rPr lang="fr-FR" b="0" baseline="0" dirty="0" smtClean="0">
                          <a:solidFill>
                            <a:schemeClr val="tx1"/>
                          </a:solidFill>
                        </a:rPr>
                        <a:t> n, </a:t>
                      </a:r>
                      <a:r>
                        <a:rPr lang="fr-FR" b="0" baseline="0" dirty="0" smtClean="0">
                          <a:solidFill>
                            <a:schemeClr val="tx1"/>
                          </a:solidFill>
                          <a:latin typeface="Cursive standard" pitchFamily="2" charset="0"/>
                        </a:rPr>
                        <a:t>n, N</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O,</a:t>
                      </a:r>
                      <a:r>
                        <a:rPr lang="fr-FR" b="0" baseline="0" dirty="0" smtClean="0">
                          <a:solidFill>
                            <a:schemeClr val="tx1"/>
                          </a:solidFill>
                        </a:rPr>
                        <a:t> o, </a:t>
                      </a:r>
                      <a:r>
                        <a:rPr lang="fr-FR" b="0" baseline="0" dirty="0" smtClean="0">
                          <a:solidFill>
                            <a:schemeClr val="tx1"/>
                          </a:solidFill>
                          <a:latin typeface="Cursive standard" pitchFamily="2" charset="0"/>
                        </a:rPr>
                        <a:t>o, O</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r>
                        <a:rPr lang="fr-FR" b="0" dirty="0" smtClean="0">
                          <a:solidFill>
                            <a:schemeClr val="tx1"/>
                          </a:solidFill>
                        </a:rPr>
                        <a:t>P,</a:t>
                      </a:r>
                      <a:r>
                        <a:rPr lang="fr-FR" b="0" baseline="0" dirty="0" smtClean="0">
                          <a:solidFill>
                            <a:schemeClr val="tx1"/>
                          </a:solidFill>
                        </a:rPr>
                        <a:t> p, </a:t>
                      </a:r>
                      <a:r>
                        <a:rPr lang="fr-FR" b="0" baseline="0" dirty="0" smtClean="0">
                          <a:solidFill>
                            <a:schemeClr val="tx1"/>
                          </a:solidFill>
                          <a:latin typeface="Cursive standard" pitchFamily="2" charset="0"/>
                        </a:rPr>
                        <a:t>p, P</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Q,</a:t>
                      </a:r>
                      <a:r>
                        <a:rPr lang="fr-FR" b="0" baseline="0" dirty="0" smtClean="0">
                          <a:solidFill>
                            <a:schemeClr val="tx1"/>
                          </a:solidFill>
                        </a:rPr>
                        <a:t> q, </a:t>
                      </a:r>
                      <a:r>
                        <a:rPr lang="fr-FR" b="0" baseline="0" dirty="0" smtClean="0">
                          <a:solidFill>
                            <a:schemeClr val="tx1"/>
                          </a:solidFill>
                          <a:latin typeface="Cursive standard" pitchFamily="2" charset="0"/>
                        </a:rPr>
                        <a:t>q, Q</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R,</a:t>
                      </a:r>
                      <a:r>
                        <a:rPr lang="fr-FR" b="0" baseline="0" dirty="0" smtClean="0">
                          <a:solidFill>
                            <a:schemeClr val="tx1"/>
                          </a:solidFill>
                        </a:rPr>
                        <a:t> r, </a:t>
                      </a:r>
                      <a:r>
                        <a:rPr lang="fr-FR" b="0" baseline="0" dirty="0" smtClean="0">
                          <a:solidFill>
                            <a:schemeClr val="tx1"/>
                          </a:solidFill>
                          <a:latin typeface="Cursive standard" pitchFamily="2" charset="0"/>
                        </a:rPr>
                        <a:t>r, R</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S,</a:t>
                      </a:r>
                      <a:r>
                        <a:rPr lang="fr-FR" b="0" baseline="0" dirty="0" smtClean="0">
                          <a:solidFill>
                            <a:schemeClr val="tx1"/>
                          </a:solidFill>
                        </a:rPr>
                        <a:t> s, </a:t>
                      </a:r>
                      <a:r>
                        <a:rPr lang="fr-FR" b="0" baseline="0" dirty="0" smtClean="0">
                          <a:solidFill>
                            <a:schemeClr val="tx1"/>
                          </a:solidFill>
                          <a:latin typeface="Cursive standard" pitchFamily="2" charset="0"/>
                        </a:rPr>
                        <a:t>s, S</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T,</a:t>
                      </a:r>
                      <a:r>
                        <a:rPr lang="fr-FR" b="0" baseline="0" dirty="0" smtClean="0">
                          <a:solidFill>
                            <a:schemeClr val="tx1"/>
                          </a:solidFill>
                        </a:rPr>
                        <a:t> t, </a:t>
                      </a:r>
                      <a:r>
                        <a:rPr lang="fr-FR" b="0" baseline="0" dirty="0" smtClean="0">
                          <a:solidFill>
                            <a:schemeClr val="tx1"/>
                          </a:solidFill>
                          <a:latin typeface="Cursive standard" pitchFamily="2" charset="0"/>
                        </a:rPr>
                        <a:t>t, T</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r>
                        <a:rPr lang="fr-FR" b="0" dirty="0" smtClean="0">
                          <a:solidFill>
                            <a:schemeClr val="tx1"/>
                          </a:solidFill>
                        </a:rPr>
                        <a:t>U,</a:t>
                      </a:r>
                      <a:r>
                        <a:rPr lang="fr-FR" b="0" baseline="0" dirty="0" smtClean="0">
                          <a:solidFill>
                            <a:schemeClr val="tx1"/>
                          </a:solidFill>
                        </a:rPr>
                        <a:t> u, </a:t>
                      </a:r>
                      <a:r>
                        <a:rPr lang="fr-FR" b="0" baseline="0" dirty="0" smtClean="0">
                          <a:solidFill>
                            <a:schemeClr val="tx1"/>
                          </a:solidFill>
                          <a:latin typeface="Cursive standard" pitchFamily="2" charset="0"/>
                        </a:rPr>
                        <a:t>u, U</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V,</a:t>
                      </a:r>
                      <a:r>
                        <a:rPr lang="fr-FR" b="0" baseline="0" dirty="0" smtClean="0">
                          <a:solidFill>
                            <a:schemeClr val="tx1"/>
                          </a:solidFill>
                        </a:rPr>
                        <a:t> v, </a:t>
                      </a:r>
                      <a:r>
                        <a:rPr lang="fr-FR" b="0" baseline="0" dirty="0" smtClean="0">
                          <a:solidFill>
                            <a:schemeClr val="tx1"/>
                          </a:solidFill>
                          <a:latin typeface="Cursive standard" pitchFamily="2" charset="0"/>
                        </a:rPr>
                        <a:t>v, V</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err="1" smtClean="0">
                          <a:solidFill>
                            <a:schemeClr val="tx1"/>
                          </a:solidFill>
                        </a:rPr>
                        <a:t>W,w</a:t>
                      </a:r>
                      <a:r>
                        <a:rPr lang="fr-FR" b="0" baseline="0" dirty="0" smtClean="0">
                          <a:solidFill>
                            <a:schemeClr val="tx1"/>
                          </a:solidFill>
                        </a:rPr>
                        <a:t>, </a:t>
                      </a:r>
                      <a:r>
                        <a:rPr lang="fr-FR" b="0" baseline="0" dirty="0" smtClean="0">
                          <a:solidFill>
                            <a:schemeClr val="tx1"/>
                          </a:solidFill>
                          <a:latin typeface="Cursive standard" pitchFamily="2" charset="0"/>
                        </a:rPr>
                        <a:t>w, W</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X,</a:t>
                      </a:r>
                      <a:r>
                        <a:rPr lang="fr-FR" b="0" baseline="0" dirty="0" smtClean="0">
                          <a:solidFill>
                            <a:schemeClr val="tx1"/>
                          </a:solidFill>
                        </a:rPr>
                        <a:t> x, </a:t>
                      </a:r>
                      <a:r>
                        <a:rPr lang="fr-FR" b="0" baseline="0" dirty="0" smtClean="0">
                          <a:solidFill>
                            <a:schemeClr val="tx1"/>
                          </a:solidFill>
                          <a:latin typeface="Cursive standard" pitchFamily="2" charset="0"/>
                        </a:rPr>
                        <a:t>x? X</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smtClean="0">
                          <a:solidFill>
                            <a:schemeClr val="tx1"/>
                          </a:solidFill>
                        </a:rPr>
                        <a:t>Y,</a:t>
                      </a:r>
                      <a:r>
                        <a:rPr lang="fr-FR" b="0" baseline="0" dirty="0" smtClean="0">
                          <a:solidFill>
                            <a:schemeClr val="tx1"/>
                          </a:solidFill>
                        </a:rPr>
                        <a:t> y, </a:t>
                      </a:r>
                      <a:r>
                        <a:rPr lang="fr-FR" b="0" baseline="0" dirty="0" smtClean="0">
                          <a:solidFill>
                            <a:schemeClr val="tx1"/>
                          </a:solidFill>
                          <a:latin typeface="Quicksand Book" panose="02070303000000060000" pitchFamily="18" charset="0"/>
                        </a:rPr>
                        <a:t>y</a:t>
                      </a:r>
                      <a:r>
                        <a:rPr lang="fr-FR" b="0" baseline="0" dirty="0" smtClean="0">
                          <a:solidFill>
                            <a:schemeClr val="tx1"/>
                          </a:solidFill>
                        </a:rPr>
                        <a:t>, </a:t>
                      </a:r>
                      <a:r>
                        <a:rPr lang="fr-FR" b="0" baseline="0" dirty="0" smtClean="0">
                          <a:solidFill>
                            <a:schemeClr val="tx1"/>
                          </a:solidFill>
                          <a:latin typeface="Cursive standard" pitchFamily="2" charset="0"/>
                        </a:rPr>
                        <a:t>y, Y</a:t>
                      </a:r>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Z,</a:t>
                      </a:r>
                      <a:r>
                        <a:rPr lang="fr-FR" b="0" baseline="0" dirty="0" smtClean="0">
                          <a:solidFill>
                            <a:schemeClr val="tx1"/>
                          </a:solidFill>
                        </a:rPr>
                        <a:t> z, </a:t>
                      </a:r>
                      <a:r>
                        <a:rPr lang="fr-FR" b="0" baseline="0" dirty="0" smtClean="0">
                          <a:solidFill>
                            <a:schemeClr val="tx1"/>
                          </a:solidFill>
                          <a:latin typeface="Cursive standard" pitchFamily="2" charset="0"/>
                        </a:rPr>
                        <a:t>z, Z</a:t>
                      </a:r>
                      <a:endParaRPr lang="fr-FR" b="0" dirty="0" smtClean="0">
                        <a:solidFill>
                          <a:schemeClr val="tx1"/>
                        </a:solidFill>
                        <a:latin typeface="Cursive standard" pitchFamily="2" charset="0"/>
                      </a:endParaRPr>
                    </a:p>
                    <a:p>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b="0" dirty="0">
                        <a:solidFill>
                          <a:schemeClr val="tx1"/>
                        </a:solidFill>
                        <a:latin typeface="Cursive standard"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8" name="Imag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089" y="6012160"/>
            <a:ext cx="478930" cy="685185"/>
          </a:xfrm>
          <a:prstGeom prst="rect">
            <a:avLst/>
          </a:prstGeom>
        </p:spPr>
      </p:pic>
      <p:pic>
        <p:nvPicPr>
          <p:cNvPr id="23" name="Image 22"/>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323198" y="6482349"/>
            <a:ext cx="248917" cy="248108"/>
          </a:xfrm>
          <a:prstGeom prst="rect">
            <a:avLst/>
          </a:prstGeom>
        </p:spPr>
      </p:pic>
      <p:pic>
        <p:nvPicPr>
          <p:cNvPr id="24" name="Image 23"/>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370367" y="3823601"/>
            <a:ext cx="248917" cy="248108"/>
          </a:xfrm>
          <a:prstGeom prst="rect">
            <a:avLst/>
          </a:prstGeom>
        </p:spPr>
      </p:pic>
      <p:sp>
        <p:nvSpPr>
          <p:cNvPr id="4" name="Espace réservé du pied de page 3"/>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8</a:t>
            </a:fld>
            <a:endParaRPr lang="fr-FR"/>
          </a:p>
        </p:txBody>
      </p:sp>
    </p:spTree>
    <p:extLst>
      <p:ext uri="{BB962C8B-B14F-4D97-AF65-F5344CB8AC3E}">
        <p14:creationId xmlns:p14="http://schemas.microsoft.com/office/powerpoint/2010/main" val="3038016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Rectangle à coins arrondis 1"/>
          <p:cNvSpPr>
            <a:spLocks noGrp="1"/>
          </p:cNvSpPr>
          <p:nvPr>
            <p:ph type="title"/>
          </p:nvPr>
        </p:nvSpPr>
        <p:spPr>
          <a:xfrm>
            <a:off x="342900" y="366184"/>
            <a:ext cx="6172200" cy="8214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40000"/>
                <a:lumOff val="60000"/>
              </a:schemeClr>
            </a:solidFill>
            <a:custDash>
              <a:ds d="299961" sp="299961"/>
              <a:ds d="100000" sp="299961"/>
            </a:custDash>
          </a:ln>
        </p:spPr>
        <p:txBody>
          <a:bodyPr lIns="0" tIns="0" rIns="0" bIns="0">
            <a:normAutofit fontScale="90000"/>
          </a:bodyPr>
          <a:lstStyle/>
          <a:p>
            <a:pPr>
              <a:lnSpc>
                <a:spcPct val="115000"/>
              </a:lnSpc>
              <a:spcAft>
                <a:spcPts val="1000"/>
              </a:spcAft>
            </a:pPr>
            <a:r>
              <a:rPr lang="fr-FR" dirty="0" smtClean="0">
                <a:solidFill>
                  <a:schemeClr val="accent4">
                    <a:lumMod val="60000"/>
                    <a:lumOff val="40000"/>
                  </a:schemeClr>
                </a:solidFill>
                <a:effectLst>
                  <a:outerShdw blurRad="38100" dist="38100" dir="2700000" algn="tl">
                    <a:srgbClr val="000000">
                      <a:alpha val="43137"/>
                    </a:srgbClr>
                  </a:outerShdw>
                </a:effectLst>
                <a:latin typeface="cinnamon cake"/>
                <a:ea typeface="Calibri"/>
                <a:cs typeface="Times New Roman"/>
              </a:rPr>
              <a:t>Lecture</a:t>
            </a:r>
            <a:endParaRPr lang="fr-FR" dirty="0">
              <a:solidFill>
                <a:schemeClr val="accent4">
                  <a:lumMod val="60000"/>
                  <a:lumOff val="40000"/>
                </a:schemeClr>
              </a:solidFill>
              <a:effectLst>
                <a:outerShdw blurRad="38100" dist="38100" dir="2700000" algn="tl">
                  <a:srgbClr val="000000">
                    <a:alpha val="43137"/>
                  </a:srgbClr>
                </a:outerShdw>
              </a:effectLst>
            </a:endParaRPr>
          </a:p>
        </p:txBody>
      </p:sp>
      <p:grpSp>
        <p:nvGrpSpPr>
          <p:cNvPr id="41" name="Groupe 40"/>
          <p:cNvGrpSpPr/>
          <p:nvPr/>
        </p:nvGrpSpPr>
        <p:grpSpPr>
          <a:xfrm>
            <a:off x="-22743" y="4132941"/>
            <a:ext cx="1750896" cy="1417323"/>
            <a:chOff x="-47249" y="1273893"/>
            <a:chExt cx="1750896" cy="1417323"/>
          </a:xfrm>
        </p:grpSpPr>
        <p:sp>
          <p:nvSpPr>
            <p:cNvPr id="43" name="Zone de texte 3"/>
            <p:cNvSpPr txBox="1"/>
            <p:nvPr/>
          </p:nvSpPr>
          <p:spPr>
            <a:xfrm>
              <a:off x="-47249" y="1273893"/>
              <a:ext cx="1750896" cy="1114275"/>
            </a:xfrm>
            <a:prstGeom prst="rect">
              <a:avLst/>
            </a:prstGeom>
            <a:ln>
              <a:noFill/>
            </a:ln>
          </p:spPr>
          <p:txBody>
            <a:bodyPr vert="horz" wrap="square" lIns="91440" tIns="45720" rIns="91440" bIns="45720" anchor="t" anchorCtr="0" compatLnSpc="1"/>
            <a:lstStyle/>
            <a:p>
              <a:pPr algn="ctr"/>
              <a:r>
                <a:rPr lang="fr-FR" sz="1000" dirty="0" smtClean="0">
                  <a:solidFill>
                    <a:schemeClr val="accent4">
                      <a:lumMod val="75000"/>
                    </a:schemeClr>
                  </a:solidFill>
                  <a:latin typeface="cinnamon cake"/>
                  <a:ea typeface="Calibri"/>
                  <a:cs typeface="Times New Roman"/>
                </a:rPr>
                <a:t>L4</a:t>
              </a:r>
              <a:endParaRPr lang="fr-FR" sz="1000" dirty="0">
                <a:solidFill>
                  <a:schemeClr val="accent4">
                    <a:lumMod val="75000"/>
                  </a:schemeClr>
                </a:solidFill>
                <a:latin typeface="cinnamon cake"/>
                <a:ea typeface="Calibri"/>
                <a:cs typeface="Times New Roman"/>
              </a:endParaRPr>
            </a:p>
            <a:p>
              <a:pPr algn="ctr"/>
              <a:r>
                <a:rPr lang="fr-FR" sz="1000" dirty="0">
                  <a:solidFill>
                    <a:schemeClr val="accent4">
                      <a:lumMod val="75000"/>
                    </a:schemeClr>
                  </a:solidFill>
                  <a:latin typeface="cinnamon cake"/>
                  <a:ea typeface="Calibri"/>
                  <a:cs typeface="Times New Roman"/>
                </a:rPr>
                <a:t>Je </a:t>
              </a:r>
              <a:r>
                <a:rPr lang="fr-FR" sz="1000" dirty="0" smtClean="0">
                  <a:solidFill>
                    <a:schemeClr val="accent4">
                      <a:lumMod val="75000"/>
                    </a:schemeClr>
                  </a:solidFill>
                  <a:latin typeface="cinnamon cake"/>
                  <a:ea typeface="Calibri"/>
                  <a:cs typeface="Times New Roman"/>
                </a:rPr>
                <a:t>sais lire et écrire des syllabes simples</a:t>
              </a:r>
              <a:endParaRPr lang="fr-FR" sz="1000" dirty="0">
                <a:solidFill>
                  <a:schemeClr val="accent4">
                    <a:lumMod val="75000"/>
                  </a:schemeClr>
                </a:solidFill>
                <a:latin typeface="cinnamon cake"/>
                <a:ea typeface="Calibri"/>
                <a:cs typeface="Times New Roman"/>
              </a:endParaRPr>
            </a:p>
          </p:txBody>
        </p:sp>
        <p:sp>
          <p:nvSpPr>
            <p:cNvPr id="44"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grpSp>
        <p:nvGrpSpPr>
          <p:cNvPr id="85" name="Groupe 84"/>
          <p:cNvGrpSpPr/>
          <p:nvPr/>
        </p:nvGrpSpPr>
        <p:grpSpPr>
          <a:xfrm>
            <a:off x="0" y="1274445"/>
            <a:ext cx="1842768" cy="1417323"/>
            <a:chOff x="-47249" y="1273893"/>
            <a:chExt cx="1842768" cy="1417323"/>
          </a:xfrm>
        </p:grpSpPr>
        <p:sp>
          <p:nvSpPr>
            <p:cNvPr id="86" name="Zone de texte 3"/>
            <p:cNvSpPr txBox="1"/>
            <p:nvPr/>
          </p:nvSpPr>
          <p:spPr>
            <a:xfrm>
              <a:off x="-47249" y="1273893"/>
              <a:ext cx="1842768" cy="1114275"/>
            </a:xfrm>
            <a:prstGeom prst="rect">
              <a:avLst/>
            </a:prstGeom>
            <a:ln>
              <a:noFill/>
            </a:ln>
          </p:spPr>
          <p:txBody>
            <a:bodyPr vert="horz" wrap="square" lIns="91440" tIns="45720" rIns="91440" bIns="45720" anchor="t" anchorCtr="0" compatLnSpc="1"/>
            <a:lstStyle/>
            <a:p>
              <a:pPr algn="ctr"/>
              <a:r>
                <a:rPr lang="fr-FR" sz="1100" dirty="0" smtClean="0">
                  <a:solidFill>
                    <a:schemeClr val="accent4">
                      <a:lumMod val="75000"/>
                    </a:schemeClr>
                  </a:solidFill>
                  <a:latin typeface="cinnamon cake"/>
                  <a:ea typeface="Calibri"/>
                  <a:cs typeface="Times New Roman"/>
                </a:rPr>
                <a:t>FL3</a:t>
              </a:r>
            </a:p>
            <a:p>
              <a:pPr algn="ctr"/>
              <a:r>
                <a:rPr lang="fr-FR" sz="1000" dirty="0">
                  <a:solidFill>
                    <a:schemeClr val="accent4">
                      <a:lumMod val="75000"/>
                    </a:schemeClr>
                  </a:solidFill>
                  <a:latin typeface="cinnamon cake"/>
                  <a:ea typeface="Calibri"/>
                  <a:cs typeface="Times New Roman"/>
                </a:rPr>
                <a:t>Je connais les composantes </a:t>
              </a:r>
              <a:endParaRPr lang="fr-FR" sz="1000" dirty="0" smtClean="0">
                <a:solidFill>
                  <a:schemeClr val="accent4">
                    <a:lumMod val="75000"/>
                  </a:schemeClr>
                </a:solidFill>
                <a:latin typeface="cinnamon cake"/>
                <a:ea typeface="Calibri"/>
                <a:cs typeface="Times New Roman"/>
              </a:endParaRPr>
            </a:p>
            <a:p>
              <a:pPr algn="ctr"/>
              <a:r>
                <a:rPr lang="fr-FR" sz="1000" dirty="0" smtClean="0">
                  <a:solidFill>
                    <a:schemeClr val="accent4">
                      <a:lumMod val="75000"/>
                    </a:schemeClr>
                  </a:solidFill>
                  <a:latin typeface="cinnamon cake"/>
                  <a:ea typeface="Calibri"/>
                  <a:cs typeface="Times New Roman"/>
                </a:rPr>
                <a:t>du </a:t>
              </a:r>
              <a:r>
                <a:rPr lang="fr-FR" sz="1000" dirty="0">
                  <a:solidFill>
                    <a:schemeClr val="accent4">
                      <a:lumMod val="75000"/>
                    </a:schemeClr>
                  </a:solidFill>
                  <a:latin typeface="cinnamon cake"/>
                  <a:ea typeface="Calibri"/>
                  <a:cs typeface="Times New Roman"/>
                </a:rPr>
                <a:t>code.</a:t>
              </a:r>
            </a:p>
          </p:txBody>
        </p:sp>
        <p:sp>
          <p:nvSpPr>
            <p:cNvPr id="87" name="Rectangle à coins arrondis 2"/>
            <p:cNvSpPr/>
            <p:nvPr/>
          </p:nvSpPr>
          <p:spPr>
            <a:xfrm>
              <a:off x="44624" y="1320846"/>
              <a:ext cx="1636280" cy="13703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5402">
              <a:solidFill>
                <a:schemeClr val="accent4">
                  <a:lumMod val="60000"/>
                  <a:lumOff val="40000"/>
                </a:schemeClr>
              </a:solidFill>
              <a:prstDash val="solid"/>
            </a:ln>
          </p:spPr>
          <p:txBody>
            <a:bodyPr lIns="0" tIns="0" rIns="0" bIns="0"/>
            <a:lstStyle/>
            <a:p>
              <a:endParaRPr lang="fr-FR"/>
            </a:p>
          </p:txBody>
        </p:sp>
      </p:grpSp>
      <p:graphicFrame>
        <p:nvGraphicFramePr>
          <p:cNvPr id="60" name="Tableau 59"/>
          <p:cNvGraphicFramePr>
            <a:graphicFrameLocks noGrp="1"/>
          </p:cNvGraphicFramePr>
          <p:nvPr>
            <p:extLst>
              <p:ext uri="{D42A27DB-BD31-4B8C-83A1-F6EECF244321}">
                <p14:modId xmlns:p14="http://schemas.microsoft.com/office/powerpoint/2010/main" val="2285036887"/>
              </p:ext>
            </p:extLst>
          </p:nvPr>
        </p:nvGraphicFramePr>
        <p:xfrm>
          <a:off x="1778690" y="1331640"/>
          <a:ext cx="5030388" cy="1512168"/>
        </p:xfrm>
        <a:graphic>
          <a:graphicData uri="http://schemas.openxmlformats.org/drawingml/2006/table">
            <a:tbl>
              <a:tblPr firstRow="1" bandRow="1">
                <a:tableStyleId>{5C22544A-7EE6-4342-B048-85BDC9FD1C3A}</a:tableStyleId>
              </a:tblPr>
              <a:tblGrid>
                <a:gridCol w="1257597"/>
                <a:gridCol w="1257597"/>
                <a:gridCol w="1257597"/>
                <a:gridCol w="1257597"/>
              </a:tblGrid>
              <a:tr h="151216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552581392"/>
              </p:ext>
            </p:extLst>
          </p:nvPr>
        </p:nvGraphicFramePr>
        <p:xfrm>
          <a:off x="1755205" y="3563776"/>
          <a:ext cx="5025660" cy="2657884"/>
        </p:xfrm>
        <a:graphic>
          <a:graphicData uri="http://schemas.openxmlformats.org/drawingml/2006/table">
            <a:tbl>
              <a:tblPr firstRow="1" bandRow="1">
                <a:tableStyleId>{5C22544A-7EE6-4342-B048-85BDC9FD1C3A}</a:tableStyleId>
              </a:tblPr>
              <a:tblGrid>
                <a:gridCol w="1005132"/>
                <a:gridCol w="1005132"/>
                <a:gridCol w="1005132"/>
                <a:gridCol w="1005132"/>
                <a:gridCol w="1005132"/>
              </a:tblGrid>
              <a:tr h="371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vo</a:t>
                      </a:r>
                      <a:endParaRPr lang="fr-FR" b="0" dirty="0" smtClean="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FA</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RI</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LO</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err="1" smtClean="0">
                          <a:solidFill>
                            <a:schemeClr val="tx1"/>
                          </a:solidFill>
                        </a:rPr>
                        <a:t>be</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algn="ctr"/>
                      <a:r>
                        <a:rPr lang="fr-FR" b="0" dirty="0" err="1" smtClean="0">
                          <a:solidFill>
                            <a:schemeClr val="tx1"/>
                          </a:solidFill>
                        </a:rPr>
                        <a:t>am</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je</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err="1" smtClean="0">
                          <a:solidFill>
                            <a:schemeClr val="tx1"/>
                          </a:solidFill>
                          <a:latin typeface="Cursive standard" pitchFamily="2" charset="0"/>
                        </a:rPr>
                        <a:t>ig</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su</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ni</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algn="ctr"/>
                      <a:r>
                        <a:rPr lang="fr-FR" b="0" dirty="0" smtClean="0">
                          <a:solidFill>
                            <a:schemeClr val="tx1"/>
                          </a:solidFill>
                        </a:rPr>
                        <a:t>ko</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UL</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da</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err="1" smtClean="0">
                          <a:solidFill>
                            <a:schemeClr val="tx1"/>
                          </a:solidFill>
                          <a:latin typeface="Cursive standard" pitchFamily="2" charset="0"/>
                        </a:rPr>
                        <a:t>uc</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smtClean="0">
                          <a:solidFill>
                            <a:schemeClr val="tx1"/>
                          </a:solidFill>
                          <a:latin typeface="Cursive standard" pitchFamily="2" charset="0"/>
                        </a:rPr>
                        <a:t>y$</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algn="ctr"/>
                      <a:r>
                        <a:rPr lang="fr-FR" sz="2400" b="0" dirty="0" smtClean="0">
                          <a:solidFill>
                            <a:schemeClr val="tx1"/>
                          </a:solidFill>
                          <a:latin typeface="Cursive standard" pitchFamily="2" charset="0"/>
                        </a:rPr>
                        <a:t>op</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err="1" smtClean="0">
                          <a:solidFill>
                            <a:schemeClr val="tx1"/>
                          </a:solidFill>
                        </a:rPr>
                        <a:t>im</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UR</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smtClean="0">
                          <a:solidFill>
                            <a:schemeClr val="tx1"/>
                          </a:solidFill>
                        </a:rPr>
                        <a:t>AS</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smtClean="0">
                          <a:solidFill>
                            <a:schemeClr val="tx1"/>
                          </a:solidFill>
                          <a:latin typeface="Cursive standard" pitchFamily="2" charset="0"/>
                        </a:rPr>
                        <a:t>ti</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algn="ctr"/>
                      <a:r>
                        <a:rPr lang="fr-FR" b="0" dirty="0" smtClean="0">
                          <a:solidFill>
                            <a:schemeClr val="tx1"/>
                          </a:solidFill>
                        </a:rPr>
                        <a:t>UV</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ZU</a:t>
                      </a:r>
                      <a:endParaRPr lang="fr-FR" b="0" dirty="0" smtClean="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err="1" smtClean="0">
                          <a:solidFill>
                            <a:schemeClr val="tx1"/>
                          </a:solidFill>
                        </a:rPr>
                        <a:t>we</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smtClean="0">
                          <a:solidFill>
                            <a:schemeClr val="tx1"/>
                          </a:solidFill>
                          <a:latin typeface="Cursive standard" pitchFamily="2" charset="0"/>
                        </a:rPr>
                        <a:t>xi</a:t>
                      </a:r>
                      <a:endParaRPr lang="fr-FR" sz="2400"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err="1" smtClean="0">
                          <a:solidFill>
                            <a:schemeClr val="tx1"/>
                          </a:solidFill>
                        </a:rPr>
                        <a:t>yr</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dirty="0" smtClean="0">
                          <a:solidFill>
                            <a:schemeClr val="tx1"/>
                          </a:solidFill>
                          <a:latin typeface="Cursive standard" pitchFamily="2" charset="0"/>
                        </a:rPr>
                        <a:t>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smtClean="0">
                          <a:solidFill>
                            <a:schemeClr val="tx1"/>
                          </a:solidFill>
                          <a:latin typeface="Cursive standard" pitchFamily="2" charset="0"/>
                        </a:rPr>
                        <a:t>Di</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0" kern="1200" dirty="0" err="1" smtClean="0">
                          <a:solidFill>
                            <a:schemeClr val="tx1"/>
                          </a:solidFill>
                          <a:latin typeface="+mn-lt"/>
                          <a:ea typeface="+mn-ea"/>
                          <a:cs typeface="+mn-cs"/>
                        </a:rPr>
                        <a:t>af</a:t>
                      </a:r>
                      <a:endParaRPr lang="fr-FR" sz="18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0" dirty="0" smtClean="0">
                          <a:solidFill>
                            <a:schemeClr val="tx1"/>
                          </a:solidFill>
                          <a:latin typeface="Cursive standard" pitchFamily="2" charset="0"/>
                        </a:rPr>
                        <a:t>Jo</a:t>
                      </a:r>
                      <a:endParaRPr lang="fr-FR" b="0" dirty="0">
                        <a:solidFill>
                          <a:schemeClr val="tx1"/>
                        </a:solidFill>
                        <a:latin typeface="Cursive standar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r>
                        <a:rPr lang="fr-FR" sz="1800" b="0" kern="1200" dirty="0" smtClean="0">
                          <a:solidFill>
                            <a:schemeClr val="tx1"/>
                          </a:solidFill>
                          <a:latin typeface="+mn-lt"/>
                          <a:ea typeface="+mn-ea"/>
                          <a:cs typeface="+mn-cs"/>
                        </a:rPr>
                        <a:t>PA</a:t>
                      </a:r>
                      <a:endParaRPr lang="fr-FR" sz="18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r>
            </a:tbl>
          </a:graphicData>
        </a:graphic>
      </p:graphicFrame>
      <p:pic>
        <p:nvPicPr>
          <p:cNvPr id="23" name="Imag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95" y="2006583"/>
            <a:ext cx="746036" cy="665141"/>
          </a:xfrm>
          <a:prstGeom prst="rect">
            <a:avLst/>
          </a:prstGeom>
        </p:spPr>
      </p:pic>
      <p:pic>
        <p:nvPicPr>
          <p:cNvPr id="1026" name="Picture 2" descr="http://www.art4apps.org/images/downloadable/bik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848" y="1351521"/>
            <a:ext cx="736203" cy="7362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rt4apps.org/images/downloadable/ball_socc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6398" y="1351521"/>
            <a:ext cx="701851" cy="701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rt4apps.org/images/downloadable/pand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7596" y="1363146"/>
            <a:ext cx="712952" cy="7129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rt4apps.org/images/downloadable/ow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8251" y="1369249"/>
            <a:ext cx="706849" cy="70684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2"/>
          <p:cNvCxnSpPr/>
          <p:nvPr/>
        </p:nvCxnSpPr>
        <p:spPr>
          <a:xfrm>
            <a:off x="1778690" y="2388720"/>
            <a:ext cx="5030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1" descr="C:\Users\Julie\Pictures\school\Reading Kids\rk8_girl5.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092" y="5056504"/>
            <a:ext cx="793593" cy="5236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ext uri="{D42A27DB-BD31-4B8C-83A1-F6EECF244321}">
                <p14:modId xmlns:p14="http://schemas.microsoft.com/office/powerpoint/2010/main" val="3497546939"/>
              </p:ext>
            </p:extLst>
          </p:nvPr>
        </p:nvGraphicFramePr>
        <p:xfrm>
          <a:off x="260648" y="6724177"/>
          <a:ext cx="6254452" cy="1112520"/>
        </p:xfrm>
        <a:graphic>
          <a:graphicData uri="http://schemas.openxmlformats.org/drawingml/2006/table">
            <a:tbl>
              <a:tblPr firstRow="1" bandRow="1">
                <a:tableStyleId>{5C22544A-7EE6-4342-B048-85BDC9FD1C3A}</a:tableStyleId>
              </a:tblPr>
              <a:tblGrid>
                <a:gridCol w="3127226"/>
                <a:gridCol w="3127226"/>
              </a:tblGrid>
              <a:tr h="370840">
                <a:tc>
                  <a:txBody>
                    <a:bodyPr/>
                    <a:lstStyle/>
                    <a:p>
                      <a:r>
                        <a:rPr lang="fr-FR" b="0" dirty="0" smtClean="0">
                          <a:solidFill>
                            <a:schemeClr val="tx1"/>
                          </a:solidFill>
                        </a:rPr>
                        <a:t>1</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0" dirty="0" smtClean="0">
                          <a:solidFill>
                            <a:schemeClr val="tx1"/>
                          </a:solidFill>
                        </a:rPr>
                        <a:t>4</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t>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t>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t>3</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t>6</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9" name="Image 18"/>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344760" y="5284142"/>
            <a:ext cx="248917" cy="248108"/>
          </a:xfrm>
          <a:prstGeom prst="rect">
            <a:avLst/>
          </a:prstGeom>
        </p:spPr>
      </p:pic>
      <p:pic>
        <p:nvPicPr>
          <p:cNvPr id="20" name="Image 19"/>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988571">
            <a:off x="1355333" y="2434554"/>
            <a:ext cx="248917" cy="248108"/>
          </a:xfrm>
          <a:prstGeom prst="rect">
            <a:avLst/>
          </a:prstGeom>
        </p:spPr>
      </p:pic>
      <p:sp>
        <p:nvSpPr>
          <p:cNvPr id="5" name="Espace réservé du pied de page 4"/>
          <p:cNvSpPr>
            <a:spLocks noGrp="1"/>
          </p:cNvSpPr>
          <p:nvPr>
            <p:ph type="ftr" sz="quarter" idx="11"/>
          </p:nvPr>
        </p:nvSpPr>
        <p:spPr/>
        <p:txBody>
          <a:bodyPr/>
          <a:lstStyle/>
          <a:p>
            <a:r>
              <a:rPr lang="fr-FR" dirty="0" smtClean="0">
                <a:latin typeface="Commercial Script" pitchFamily="2" charset="0"/>
              </a:rPr>
              <a:t>Rigolett</a:t>
            </a:r>
            <a:endParaRPr lang="fr-FR" dirty="0">
              <a:latin typeface="Commercial Script" pitchFamily="2" charset="0"/>
            </a:endParaRPr>
          </a:p>
        </p:txBody>
      </p:sp>
      <p:sp>
        <p:nvSpPr>
          <p:cNvPr id="7" name="Espace réservé du numéro de diapositive 6"/>
          <p:cNvSpPr>
            <a:spLocks noGrp="1"/>
          </p:cNvSpPr>
          <p:nvPr>
            <p:ph type="sldNum" sz="quarter" idx="12"/>
          </p:nvPr>
        </p:nvSpPr>
        <p:spPr/>
        <p:txBody>
          <a:bodyPr/>
          <a:lstStyle/>
          <a:p>
            <a:fld id="{1473093C-0CA7-4B79-A746-F5F6C1908E8F}" type="slidenum">
              <a:rPr lang="fr-FR" smtClean="0"/>
              <a:t>9</a:t>
            </a:fld>
            <a:endParaRPr lang="fr-FR"/>
          </a:p>
        </p:txBody>
      </p:sp>
    </p:spTree>
    <p:extLst>
      <p:ext uri="{BB962C8B-B14F-4D97-AF65-F5344CB8AC3E}">
        <p14:creationId xmlns:p14="http://schemas.microsoft.com/office/powerpoint/2010/main" val="887964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15185</TotalTime>
  <Words>6291</Words>
  <Application>Microsoft Office PowerPoint</Application>
  <PresentationFormat>Affichage à l'écran (4:3)</PresentationFormat>
  <Paragraphs>1995</Paragraphs>
  <Slides>62</Slides>
  <Notes>2</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62</vt:i4>
      </vt:variant>
    </vt:vector>
  </HeadingPairs>
  <TitlesOfParts>
    <vt:vector size="79" baseType="lpstr">
      <vt:lpstr>SimSun</vt:lpstr>
      <vt:lpstr>SimSun</vt:lpstr>
      <vt:lpstr>AdamGorry-Lights</vt:lpstr>
      <vt:lpstr>Always In My Heart</vt:lpstr>
      <vt:lpstr>Arial</vt:lpstr>
      <vt:lpstr>Calibri</vt:lpstr>
      <vt:lpstr>Century Gothic</vt:lpstr>
      <vt:lpstr>cinnamon cake</vt:lpstr>
      <vt:lpstr>Commercial Script</vt:lpstr>
      <vt:lpstr>Cursive standard</vt:lpstr>
      <vt:lpstr>Grand Hotel</vt:lpstr>
      <vt:lpstr>Mangal</vt:lpstr>
      <vt:lpstr>Porky's</vt:lpstr>
      <vt:lpstr>Quicksand Book</vt:lpstr>
      <vt:lpstr>Sketch Nice</vt:lpstr>
      <vt:lpstr>Times New Roman</vt:lpstr>
      <vt:lpstr>Thème Office</vt:lpstr>
      <vt:lpstr>  Mon cahier de réussites  Cycle 2   Ce cahier regroupe mes réussites, il me permet de mesurer mes progrès tout au long du cycle 2</vt:lpstr>
      <vt:lpstr>Langage oral</vt:lpstr>
      <vt:lpstr>Histoire lue par l’adulte: FD2: les élèves colorient suite à a lecture: 1 Les personnages de l’histoire; 2 Ce que le personnage veut manger; 3 l’environnement de l’histoire; 4 Ce que veut faire le personnage pour manger</vt:lpstr>
      <vt:lpstr>Texte « dit» par l’adulte: FD2: les élèves colorient suite à la lecture les informations importantes</vt:lpstr>
      <vt:lpstr>Histoire lue par l’adulte: FD4: les élèves notent pendant la lecture les mots qu’ils ne comprennent pas</vt:lpstr>
      <vt:lpstr>Langage oral</vt:lpstr>
      <vt:lpstr>Langage oral</vt:lpstr>
      <vt:lpstr>Lecture</vt:lpstr>
      <vt:lpstr>Lecture</vt:lpstr>
      <vt:lpstr>Lecture</vt:lpstr>
      <vt:lpstr>Lecture</vt:lpstr>
      <vt:lpstr>Présentation PowerPoint</vt:lpstr>
      <vt:lpstr>Lecture</vt:lpstr>
      <vt:lpstr>Lecture</vt:lpstr>
      <vt:lpstr>Lecture</vt:lpstr>
      <vt:lpstr>Lecture</vt:lpstr>
      <vt:lpstr>Présentation PowerPoint</vt:lpstr>
      <vt:lpstr>Lecture</vt:lpstr>
      <vt:lpstr>Lecture</vt:lpstr>
      <vt:lpstr>Lecture</vt:lpstr>
      <vt:lpstr>Lecture</vt:lpstr>
      <vt:lpstr>Lecture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 cahier de réussites Cycle 2   Ce cahier regroupe mes réussites, il me permet de mesurer mes progrès tout au long du cycle</dc:title>
  <dc:creator>Julie</dc:creator>
  <cp:lastModifiedBy>x Rigolett</cp:lastModifiedBy>
  <cp:revision>178</cp:revision>
  <dcterms:created xsi:type="dcterms:W3CDTF">2015-08-04T07:19:04Z</dcterms:created>
  <dcterms:modified xsi:type="dcterms:W3CDTF">2016-08-19T09:12:50Z</dcterms:modified>
</cp:coreProperties>
</file>